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  <p:sldMasterId id="2147483735" r:id="rId2"/>
  </p:sldMasterIdLst>
  <p:notesMasterIdLst>
    <p:notesMasterId r:id="rId27"/>
  </p:notesMasterIdLst>
  <p:sldIdLst>
    <p:sldId id="301" r:id="rId3"/>
    <p:sldId id="326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0" r:id="rId19"/>
    <p:sldId id="321" r:id="rId20"/>
    <p:sldId id="317" r:id="rId21"/>
    <p:sldId id="318" r:id="rId22"/>
    <p:sldId id="319" r:id="rId23"/>
    <p:sldId id="322" r:id="rId24"/>
    <p:sldId id="325" r:id="rId25"/>
    <p:sldId id="323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FF"/>
    <a:srgbClr val="DDDDDD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3" autoAdjust="0"/>
    <p:restoredTop sz="86401" autoAdjust="0"/>
  </p:normalViewPr>
  <p:slideViewPr>
    <p:cSldViewPr>
      <p:cViewPr>
        <p:scale>
          <a:sx n="60" d="100"/>
          <a:sy n="60" d="100"/>
        </p:scale>
        <p:origin x="-9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4" y="286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30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74304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4550-18FF-46C1-A68E-712602D1B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88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4550-18FF-46C1-A68E-712602D1B2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53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60FAB5-FD10-4632-AAAB-F553DC5CF7FB}" type="datetime1">
              <a:rPr lang="en-US" altLang="en-US"/>
              <a:pPr>
                <a:defRPr/>
              </a:pPr>
              <a:t>3/7/2014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1987608-53B3-49F1-A6CA-28DE6EAA35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File:Lab_filters_4.gi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2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jpe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94637" y="381000"/>
            <a:ext cx="7772400" cy="6858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9344" y="1676400"/>
            <a:ext cx="7772400" cy="1219200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4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sz="48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7170" name="Picture 2" descr="https://manual.eg.poly.edu/images/6/6f/Lab_filters_4.gif">
            <a:hlinkClick r:id="rId3" tooltip="Figure 3: Component schematic symbols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945" y="3349255"/>
            <a:ext cx="7315198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295400"/>
            <a:ext cx="71628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z="2800" dirty="0" smtClean="0">
                <a:solidFill>
                  <a:srgbClr val="000066"/>
                </a:solidFill>
              </a:rPr>
              <a:t>	[unit = </a:t>
            </a:r>
            <a:r>
              <a:rPr kumimoji="1" lang="el-GR" sz="2800" dirty="0" smtClean="0">
                <a:solidFill>
                  <a:srgbClr val="000066"/>
                </a:solidFill>
              </a:rPr>
              <a:t>Ω</a:t>
            </a:r>
            <a:r>
              <a:rPr kumimoji="1" lang="en-US" sz="2800" dirty="0" smtClean="0">
                <a:solidFill>
                  <a:srgbClr val="000066"/>
                </a:solidFill>
              </a:rPr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  <p:pic>
        <p:nvPicPr>
          <p:cNvPr id="14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Capacitor (C)</a:t>
            </a:r>
            <a:br>
              <a:rPr kumimoji="1" lang="en-US" sz="2800" dirty="0" smtClean="0">
                <a:solidFill>
                  <a:srgbClr val="000066"/>
                </a:solidFill>
              </a:rPr>
            </a:br>
            <a:r>
              <a:rPr kumimoji="1" lang="en-US" sz="2800" dirty="0" smtClean="0">
                <a:solidFill>
                  <a:srgbClr val="000066"/>
                </a:solidFill>
              </a:rPr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1" name="VISIO" r:id="rId3" imgW="1288440" imgH="1076760" progId="Visio.Drawing.5">
                      <p:embed/>
                    </p:oleObj>
                  </mc:Choice>
                  <mc:Fallback>
                    <p:oleObj name="VISIO" r:id="rId3" imgW="1288440" imgH="107676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Inductor (L)</a:t>
            </a:r>
            <a:br>
              <a:rPr kumimoji="1" lang="en-US" sz="2800" dirty="0" smtClean="0">
                <a:solidFill>
                  <a:srgbClr val="000066"/>
                </a:solidFill>
              </a:rPr>
            </a:br>
            <a:r>
              <a:rPr kumimoji="1" lang="en-US" sz="2800" dirty="0" smtClean="0">
                <a:solidFill>
                  <a:srgbClr val="000066"/>
                </a:solidFill>
              </a:rPr>
              <a:t>[unit = H for </a:t>
            </a:r>
            <a:r>
              <a:rPr kumimoji="1" lang="en-US" sz="2800" dirty="0" err="1" smtClean="0">
                <a:solidFill>
                  <a:srgbClr val="000066"/>
                </a:solidFill>
              </a:rPr>
              <a:t>Henries</a:t>
            </a:r>
            <a:r>
              <a:rPr kumimoji="1" lang="en-US" sz="2800" dirty="0" smtClean="0">
                <a:solidFill>
                  <a:srgbClr val="000066"/>
                </a:solidFill>
              </a:rPr>
              <a:t>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800" dirty="0" smtClean="0">
                <a:solidFill>
                  <a:srgbClr val="000066"/>
                </a:solidFill>
              </a:rPr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35" name="VISIO" r:id="rId4" imgW="2059200" imgH="641880" progId="Visio.Drawing.5">
                      <p:embed/>
                    </p:oleObj>
                  </mc:Choice>
                  <mc:Fallback>
                    <p:oleObj name="VISIO" r:id="rId4" imgW="2059200" imgH="64188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1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8586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Vin = VA + VB + VC</a:t>
            </a:r>
          </a:p>
          <a:p>
            <a:pPr lvl="1" eaLnBrk="1" hangingPunct="1"/>
            <a:endParaRPr lang="en-US" sz="2400" dirty="0" smtClean="0">
              <a:solidFill>
                <a:srgbClr val="000066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dirty="0" smtClean="0">
                <a:solidFill>
                  <a:srgbClr val="000066"/>
                </a:solidFill>
              </a:rPr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dirty="0" smtClean="0">
                <a:solidFill>
                  <a:srgbClr val="000066"/>
                </a:solidFill>
              </a:rPr>
              <a:t> all branches</a:t>
            </a:r>
            <a:endParaRPr lang="en-US" sz="2400" dirty="0" smtClean="0">
              <a:solidFill>
                <a:srgbClr val="000066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dirty="0" smtClean="0">
                <a:solidFill>
                  <a:srgbClr val="000066"/>
                </a:solidFill>
              </a:rPr>
              <a:t>Vin = VD = VE = VF + VG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Brown, black, yellow = 100K</a:t>
            </a:r>
            <a:r>
              <a:rPr lang="el-GR" sz="2800" dirty="0" smtClean="0">
                <a:solidFill>
                  <a:srgbClr val="000066"/>
                </a:solidFill>
              </a:rPr>
              <a:t>Ω</a:t>
            </a:r>
            <a:endParaRPr lang="en-US" sz="2800" dirty="0" smtClean="0">
              <a:solidFill>
                <a:srgbClr val="000066"/>
              </a:solidFill>
            </a:endParaRP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Brown, black, green = 1M</a:t>
            </a:r>
            <a:r>
              <a:rPr lang="el-GR" sz="2800" dirty="0" smtClean="0">
                <a:solidFill>
                  <a:srgbClr val="000066"/>
                </a:solidFill>
              </a:rPr>
              <a:t>Ω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NI-ELVIS II+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Coaxial to Alligator Clip Cable</a:t>
            </a:r>
          </a:p>
          <a:p>
            <a:pPr marL="0" indent="0" eaLnBrk="1" hangingPunct="1">
              <a:buNone/>
            </a:pPr>
            <a:endParaRPr lang="en-US" sz="36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13385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6575" y="14478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Plug in NI ELVIS II to PC Lab and turn it on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Select NI </a:t>
            </a:r>
            <a:r>
              <a:rPr lang="en-US" sz="2800" dirty="0" err="1" smtClean="0">
                <a:solidFill>
                  <a:srgbClr val="000066"/>
                </a:solidFill>
              </a:rPr>
              <a:t>ELVISmx</a:t>
            </a:r>
            <a:r>
              <a:rPr lang="en-US" sz="2800" dirty="0" smtClean="0">
                <a:solidFill>
                  <a:srgbClr val="000066"/>
                </a:solidFill>
              </a:rPr>
              <a:t> Instrument Launcher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>
                <a:solidFill>
                  <a:srgbClr val="000066"/>
                </a:solidFill>
              </a:rPr>
              <a:t>Select FGEN in the Instrument Launcher </a:t>
            </a:r>
            <a:endParaRPr lang="en-US" sz="2800" dirty="0" smtClean="0">
              <a:solidFill>
                <a:srgbClr val="000066"/>
              </a:solidFill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function generator to 1000Hz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the amplitude to 2 </a:t>
            </a:r>
            <a:r>
              <a:rPr lang="en-US" sz="2800" dirty="0" err="1" smtClean="0">
                <a:solidFill>
                  <a:srgbClr val="000066"/>
                </a:solidFill>
              </a:rPr>
              <a:t>Vpp</a:t>
            </a:r>
            <a:endParaRPr lang="en-US" sz="2800" dirty="0" smtClean="0">
              <a:solidFill>
                <a:srgbClr val="000066"/>
              </a:solidFill>
            </a:endParaRP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Set signal route to FGEN BNC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000066"/>
                </a:solidFill>
              </a:rPr>
              <a:t>Select Scope in the Instrument Launcher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Click run in both instruments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Calculate the -3dB </a:t>
            </a:r>
            <a:r>
              <a:rPr lang="en-US" dirty="0" smtClean="0">
                <a:solidFill>
                  <a:srgbClr val="000066"/>
                </a:solidFill>
              </a:rPr>
              <a:t>point</a:t>
            </a: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Test both of the circuits and determine their type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Assemble the radio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00094"/>
            <a:ext cx="2993430" cy="40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Connect the 100k</a:t>
            </a:r>
            <a:r>
              <a:rPr lang="el-GR" dirty="0" smtClean="0">
                <a:solidFill>
                  <a:srgbClr val="000066"/>
                </a:solidFill>
              </a:rPr>
              <a:t>Ω</a:t>
            </a:r>
            <a:r>
              <a:rPr lang="en-US" dirty="0" smtClean="0">
                <a:solidFill>
                  <a:srgbClr val="000066"/>
                </a:solidFill>
              </a:rPr>
              <a:t> resistor and .001 µF capacitor in series</a:t>
            </a:r>
            <a:endParaRPr lang="en-US" sz="2800" dirty="0" smtClean="0">
              <a:solidFill>
                <a:srgbClr val="000066"/>
              </a:solidFill>
            </a:endParaRPr>
          </a:p>
        </p:txBody>
      </p:sp>
      <p:pic>
        <p:nvPicPr>
          <p:cNvPr id="20484" name="Picture 16" descr="Lab9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Closing</a:t>
            </a:r>
            <a:endParaRPr lang="en-US" dirty="0" smtClean="0">
              <a:solidFill>
                <a:srgbClr val="000066"/>
              </a:solidFill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0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2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000066"/>
                </a:solidFill>
              </a:rPr>
              <a:t>Connect 0.001 µF capacitor to 1 M</a:t>
            </a:r>
            <a:r>
              <a:rPr lang="el-GR" sz="3600" dirty="0" smtClean="0">
                <a:solidFill>
                  <a:srgbClr val="000066"/>
                </a:solidFill>
              </a:rPr>
              <a:t>Ω</a:t>
            </a:r>
            <a:r>
              <a:rPr lang="en-US" sz="3600" dirty="0" smtClean="0">
                <a:solidFill>
                  <a:srgbClr val="000066"/>
                </a:solidFill>
              </a:rPr>
              <a:t> resistor in series</a:t>
            </a:r>
          </a:p>
        </p:txBody>
      </p:sp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Procedure - Circuit 3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Assemble the circuit below (Crystal Radio)</a:t>
            </a:r>
            <a:endParaRPr lang="en-US" sz="2800" dirty="0" smtClean="0">
              <a:solidFill>
                <a:srgbClr val="000066"/>
              </a:solidFill>
            </a:endParaRPr>
          </a:p>
        </p:txBody>
      </p:sp>
      <p:pic>
        <p:nvPicPr>
          <p:cNvPr id="21508" name="Picture 10" descr="Lab_filters_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Individual Report (one report per student)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Title page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Discussion topics in the manual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For first two circuits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Label each graph with determined filter type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Have TA scan in signed lab notes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OPTIONAL- Include photos of circuits and setup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Assignment: 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lab data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Professional-looking tables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Discussion topics in the manual</a:t>
            </a:r>
            <a:endParaRPr lang="en-US" sz="1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Refer to “Creating PowerPoint Presentations” found in Online Manual</a:t>
            </a:r>
            <a:endParaRPr lang="en-US" sz="1000" dirty="0" smtClean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</a:rPr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Return all materials to your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Identify filters based on generated graphs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20*log (</a:t>
            </a:r>
            <a:r>
              <a:rPr lang="en-US" sz="2400" dirty="0" err="1" smtClean="0">
                <a:solidFill>
                  <a:srgbClr val="000066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0066"/>
                </a:solidFill>
              </a:rPr>
              <a:t>out</a:t>
            </a:r>
            <a:r>
              <a:rPr lang="en-US" sz="2400" dirty="0" smtClean="0">
                <a:solidFill>
                  <a:srgbClr val="000066"/>
                </a:solidFill>
              </a:rPr>
              <a:t>/V</a:t>
            </a:r>
            <a:r>
              <a:rPr lang="en-US" sz="2400" baseline="-25000" dirty="0" smtClean="0">
                <a:solidFill>
                  <a:srgbClr val="000066"/>
                </a:solidFill>
              </a:rPr>
              <a:t>in</a:t>
            </a:r>
            <a:r>
              <a:rPr lang="en-US" sz="2400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dirty="0" smtClean="0"/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Radio tunes in to particular station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Low-Pass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66"/>
                </a:solidFill>
              </a:rPr>
              <a:t>3dB Point:</a:t>
            </a:r>
            <a:br>
              <a:rPr lang="en-US" sz="2000" dirty="0">
                <a:solidFill>
                  <a:srgbClr val="000066"/>
                </a:solidFill>
              </a:rPr>
            </a:br>
            <a:r>
              <a:rPr lang="en-US" sz="2000" dirty="0">
                <a:solidFill>
                  <a:srgbClr val="000066"/>
                </a:solidFill>
              </a:rPr>
              <a:t>-3dB</a:t>
            </a:r>
          </a:p>
          <a:p>
            <a:endParaRPr lang="en-US" sz="800" dirty="0">
              <a:solidFill>
                <a:srgbClr val="000066"/>
              </a:solidFill>
            </a:endParaRPr>
          </a:p>
          <a:p>
            <a:r>
              <a:rPr lang="en-US" sz="2000" dirty="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 dirty="0">
                <a:solidFill>
                  <a:srgbClr val="000066"/>
                </a:solidFill>
              </a:rPr>
              <a:t>1590 Hz</a:t>
            </a:r>
          </a:p>
          <a:p>
            <a:endParaRPr lang="en-US" sz="800" dirty="0">
              <a:solidFill>
                <a:srgbClr val="000066"/>
              </a:solidFill>
            </a:endParaRPr>
          </a:p>
          <a:p>
            <a:r>
              <a:rPr lang="en-US" sz="2000" dirty="0">
                <a:solidFill>
                  <a:srgbClr val="000066"/>
                </a:solidFill>
              </a:rPr>
              <a:t>Bandwidth:</a:t>
            </a:r>
            <a:br>
              <a:rPr lang="en-US" sz="2000" dirty="0">
                <a:solidFill>
                  <a:srgbClr val="000066"/>
                </a:solidFill>
              </a:rPr>
            </a:br>
            <a:r>
              <a:rPr lang="en-US" sz="2000" dirty="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61967"/>
            <a:ext cx="2536230" cy="343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High-Pass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pic>
        <p:nvPicPr>
          <p:cNvPr id="10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" y="6251655"/>
            <a:ext cx="2612430" cy="35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FF"/>
                </a:solidFill>
              </a:rPr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Band-Pass Filter</a:t>
            </a:r>
          </a:p>
          <a:p>
            <a:pPr lvl="1" eaLnBrk="1" hangingPunct="1"/>
            <a:r>
              <a:rPr lang="en-US" sz="2400" dirty="0" smtClean="0">
                <a:solidFill>
                  <a:srgbClr val="000066"/>
                </a:solidFill>
              </a:rPr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603</Words>
  <Application>Microsoft Office PowerPoint</Application>
  <PresentationFormat>On-screen Show (4:3)</PresentationFormat>
  <Paragraphs>230</Paragraphs>
  <Slides>24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1_Default Design</vt:lpstr>
      <vt:lpstr>NYU Schools Master Template</vt:lpstr>
      <vt:lpstr>VISIO</vt:lpstr>
      <vt:lpstr>Photo Editor Photo</vt:lpstr>
      <vt:lpstr>PowerPoint Presentation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 Testing</vt:lpstr>
      <vt:lpstr>Procedure – Data Analysis</vt:lpstr>
      <vt:lpstr>Procedure - Circuit 1</vt:lpstr>
      <vt:lpstr>Procedure - Circuit 2</vt:lpstr>
      <vt:lpstr>Procedure - Circuit 3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matthew</cp:lastModifiedBy>
  <cp:revision>93</cp:revision>
  <dcterms:created xsi:type="dcterms:W3CDTF">2002-02-21T04:34:32Z</dcterms:created>
  <dcterms:modified xsi:type="dcterms:W3CDTF">2014-03-07T19:39:12Z</dcterms:modified>
</cp:coreProperties>
</file>