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  <p:sldMasterId id="2147483735" r:id="rId2"/>
  </p:sldMasterIdLst>
  <p:notesMasterIdLst>
    <p:notesMasterId r:id="rId27"/>
  </p:notesMasterIdLst>
  <p:sldIdLst>
    <p:sldId id="301" r:id="rId3"/>
    <p:sldId id="326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20" r:id="rId19"/>
    <p:sldId id="321" r:id="rId20"/>
    <p:sldId id="317" r:id="rId21"/>
    <p:sldId id="318" r:id="rId22"/>
    <p:sldId id="319" r:id="rId23"/>
    <p:sldId id="322" r:id="rId24"/>
    <p:sldId id="325" r:id="rId25"/>
    <p:sldId id="323" r:id="rId26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FFFFFF"/>
    <a:srgbClr val="DDDDDD"/>
    <a:srgbClr val="0000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73" autoAdjust="0"/>
    <p:restoredTop sz="86401" autoAdjust="0"/>
  </p:normalViewPr>
  <p:slideViewPr>
    <p:cSldViewPr>
      <p:cViewPr>
        <p:scale>
          <a:sx n="60" d="100"/>
          <a:sy n="60" d="100"/>
        </p:scale>
        <p:origin x="-2538" y="-12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04" y="2863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3938B-2298-4C00-A6F8-20DCFF020E36}" type="datetimeFigureOut">
              <a:rPr lang="en-US" smtClean="0"/>
              <a:pPr/>
              <a:t>7/3/2014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38E97-8AB3-419F-A3E1-BD8EA91441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117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C85F7F-5F15-47C1-B68B-D9D660C6B971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80553F-872A-417C-9C75-6E10B5C7BD74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Needs to be fixed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51BEF-A232-4B29-97B9-089B29D658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4C768-0522-451D-97F5-5583498D2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BBCAA-FE44-4C9E-B36E-8249CFBC4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99E64-A66B-440A-9B16-901D9964BF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3" y="2043258"/>
            <a:ext cx="3637261" cy="2415052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3" y="4958531"/>
            <a:ext cx="1783159" cy="482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9305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9153525" cy="6877051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315325" y="38946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687543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2111809"/>
            <a:ext cx="3737844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0743047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3810941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950131"/>
            <a:ext cx="4480560" cy="5907869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24550-18FF-46C1-A68E-712602D1B2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7884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8315553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24550-18FF-46C1-A68E-712602D1B2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7530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CBD3E-C106-44DF-8F9B-BC94D2B07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99E64-A66B-440A-9B16-901D9964BF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CBD3E-C106-44DF-8F9B-BC94D2B07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3E506-BA5B-4ED7-BD34-49FE4E4518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2C09D5-DF6B-49AB-B0F4-CCFAF01A93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640AE8-2961-4EEB-91B7-1B824E6495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D31B7-BCC8-40DB-B161-8F63C49BA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E3024-522B-423A-8BB1-E9E08232BE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D4B0EF-3AD9-4429-A3A0-0E8BCB2D24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D2430-8971-4280-8645-F990A3976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F2724550-18FF-46C1-A68E-712602D1B2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313267"/>
            <a:ext cx="673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" y="0"/>
            <a:ext cx="9153525" cy="950384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DD60FAB5-FD10-4632-AAAB-F553DC5CF7FB}" type="datetime1">
              <a:rPr lang="en-US" altLang="en-US"/>
              <a:pPr>
                <a:defRPr/>
              </a:pPr>
              <a:t>7/3/2014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1987608-53B3-49F1-A6CA-28DE6EAA35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28650" indent="-1714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085850" indent="-1714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1145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anual.eg.poly.edu/index.php/File:Lab_filters_4.gif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5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jpeg"/><Relationship Id="rId4" Type="http://schemas.openxmlformats.org/officeDocument/2006/relationships/image" Target="../media/image1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jpeg"/><Relationship Id="rId5" Type="http://schemas.openxmlformats.org/officeDocument/2006/relationships/image" Target="../media/image12.emf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jpeg"/><Relationship Id="rId4" Type="http://schemas.openxmlformats.org/officeDocument/2006/relationships/image" Target="../media/image2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394637" y="381000"/>
            <a:ext cx="7772400" cy="685800"/>
          </a:xfrm>
          <a:prstGeom prst="rect">
            <a:avLst/>
          </a:prstGeom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2400" dirty="0" smtClean="0">
                <a:solidFill>
                  <a:schemeClr val="bg1"/>
                </a:solidFill>
              </a:rPr>
              <a:t>EG1003: Introduction to Engineering and Design</a:t>
            </a:r>
            <a:endParaRPr lang="en-US" altLang="en-US" sz="2400" dirty="0">
              <a:solidFill>
                <a:schemeClr val="bg1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689344" y="1676400"/>
            <a:ext cx="7772400" cy="1219200"/>
          </a:xfrm>
          <a:prstGeom prst="rect">
            <a:avLst/>
          </a:prstGeom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4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Electronic Filters</a:t>
            </a:r>
            <a:endParaRPr lang="en-US" sz="4800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7170" name="Picture 2" descr="https://manual.eg.poly.edu/images/6/6f/Lab_filters_4.gif">
            <a:hlinkClick r:id="rId3" tooltip="Figure 3: Component schematic symbols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945" y="3349255"/>
            <a:ext cx="7315198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FF"/>
                </a:solidFill>
              </a:rPr>
              <a:t>Electrical Terminology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295400"/>
            <a:ext cx="7162800" cy="4525963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Voltage (V)	[unit = V for Volts]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Potential difference in electrical energy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z="2800" dirty="0" smtClean="0">
              <a:solidFill>
                <a:srgbClr val="000066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Current (I)	[unit = A for Amperes]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Charge flow rate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Can be positive or negative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13716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Terms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Elements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Wiring</a:t>
            </a:r>
          </a:p>
        </p:txBody>
      </p:sp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FF"/>
                </a:solidFill>
              </a:rPr>
              <a:t>Electrical Terminology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905000" y="1600200"/>
            <a:ext cx="72390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kumimoji="1" lang="en-US" sz="2800" dirty="0" smtClean="0">
                <a:solidFill>
                  <a:srgbClr val="000066"/>
                </a:solidFill>
              </a:rPr>
              <a:t>Resistor (R)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kumimoji="1" lang="en-US" sz="2800" dirty="0" smtClean="0">
                <a:solidFill>
                  <a:srgbClr val="000066"/>
                </a:solidFill>
              </a:rPr>
              <a:t>	[unit = </a:t>
            </a:r>
            <a:r>
              <a:rPr kumimoji="1" lang="el-GR" sz="2800" dirty="0" smtClean="0">
                <a:solidFill>
                  <a:srgbClr val="000066"/>
                </a:solidFill>
              </a:rPr>
              <a:t>Ω</a:t>
            </a:r>
            <a:r>
              <a:rPr kumimoji="1" lang="en-US" sz="2800" dirty="0" smtClean="0">
                <a:solidFill>
                  <a:srgbClr val="000066"/>
                </a:solidFill>
              </a:rPr>
              <a:t> for Ohms]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kumimoji="1" lang="en-US" sz="2800" dirty="0" smtClean="0">
                <a:solidFill>
                  <a:srgbClr val="000066"/>
                </a:solidFill>
              </a:rPr>
              <a:t>Resists flow of electrical current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Dissipates electrical energy as heat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kumimoji="1" lang="en-US" sz="2800" dirty="0" smtClean="0">
                <a:solidFill>
                  <a:srgbClr val="000066"/>
                </a:solidFill>
              </a:rPr>
              <a:t>Often used to alter voltages in circuits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Characterized by Ohm’s Law: V = I*R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Not sensitive to frequency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Uses a poor conductor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Example: Carbon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13716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Terms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Elements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Wiring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7162800" y="1524000"/>
            <a:ext cx="1371600" cy="990600"/>
            <a:chOff x="4608" y="3168"/>
            <a:chExt cx="864" cy="624"/>
          </a:xfrm>
        </p:grpSpPr>
        <p:grpSp>
          <p:nvGrpSpPr>
            <p:cNvPr id="3" name="Group 17"/>
            <p:cNvGrpSpPr>
              <a:grpSpLocks/>
            </p:cNvGrpSpPr>
            <p:nvPr/>
          </p:nvGrpSpPr>
          <p:grpSpPr bwMode="auto">
            <a:xfrm>
              <a:off x="4608" y="3456"/>
              <a:ext cx="852" cy="336"/>
              <a:chOff x="4908" y="1248"/>
              <a:chExt cx="852" cy="336"/>
            </a:xfrm>
          </p:grpSpPr>
          <p:sp>
            <p:nvSpPr>
              <p:cNvPr id="15368" name="AutoShape 18"/>
              <p:cNvSpPr>
                <a:spLocks noChangeAspect="1" noChangeArrowheads="1" noTextEdit="1"/>
              </p:cNvSpPr>
              <p:nvPr/>
            </p:nvSpPr>
            <p:spPr bwMode="auto">
              <a:xfrm>
                <a:off x="4908" y="1248"/>
                <a:ext cx="852" cy="33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" name="Group 19"/>
              <p:cNvGrpSpPr>
                <a:grpSpLocks/>
              </p:cNvGrpSpPr>
              <p:nvPr/>
            </p:nvGrpSpPr>
            <p:grpSpPr bwMode="auto">
              <a:xfrm>
                <a:off x="4911" y="1337"/>
                <a:ext cx="818" cy="167"/>
                <a:chOff x="4911" y="1337"/>
                <a:chExt cx="818" cy="167"/>
              </a:xfrm>
            </p:grpSpPr>
            <p:sp>
              <p:nvSpPr>
                <p:cNvPr id="15370" name="Freeform 20"/>
                <p:cNvSpPr>
                  <a:spLocks/>
                </p:cNvSpPr>
                <p:nvPr/>
              </p:nvSpPr>
              <p:spPr bwMode="auto">
                <a:xfrm>
                  <a:off x="5189" y="1337"/>
                  <a:ext cx="385" cy="167"/>
                </a:xfrm>
                <a:custGeom>
                  <a:avLst/>
                  <a:gdLst>
                    <a:gd name="T0" fmla="*/ 0 w 385"/>
                    <a:gd name="T1" fmla="*/ 84 h 167"/>
                    <a:gd name="T2" fmla="*/ 32 w 385"/>
                    <a:gd name="T3" fmla="*/ 0 h 167"/>
                    <a:gd name="T4" fmla="*/ 97 w 385"/>
                    <a:gd name="T5" fmla="*/ 167 h 167"/>
                    <a:gd name="T6" fmla="*/ 161 w 385"/>
                    <a:gd name="T7" fmla="*/ 0 h 167"/>
                    <a:gd name="T8" fmla="*/ 225 w 385"/>
                    <a:gd name="T9" fmla="*/ 167 h 167"/>
                    <a:gd name="T10" fmla="*/ 289 w 385"/>
                    <a:gd name="T11" fmla="*/ 0 h 167"/>
                    <a:gd name="T12" fmla="*/ 353 w 385"/>
                    <a:gd name="T13" fmla="*/ 167 h 167"/>
                    <a:gd name="T14" fmla="*/ 385 w 385"/>
                    <a:gd name="T15" fmla="*/ 84 h 167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385"/>
                    <a:gd name="T25" fmla="*/ 0 h 167"/>
                    <a:gd name="T26" fmla="*/ 385 w 385"/>
                    <a:gd name="T27" fmla="*/ 167 h 167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385" h="167">
                      <a:moveTo>
                        <a:pt x="0" y="84"/>
                      </a:moveTo>
                      <a:lnTo>
                        <a:pt x="32" y="0"/>
                      </a:lnTo>
                      <a:lnTo>
                        <a:pt x="97" y="167"/>
                      </a:lnTo>
                      <a:lnTo>
                        <a:pt x="161" y="0"/>
                      </a:lnTo>
                      <a:lnTo>
                        <a:pt x="225" y="167"/>
                      </a:lnTo>
                      <a:lnTo>
                        <a:pt x="289" y="0"/>
                      </a:lnTo>
                      <a:lnTo>
                        <a:pt x="353" y="167"/>
                      </a:lnTo>
                      <a:lnTo>
                        <a:pt x="385" y="84"/>
                      </a:lnTo>
                    </a:path>
                  </a:pathLst>
                </a:custGeom>
                <a:noFill/>
                <a:ln w="26988">
                  <a:solidFill>
                    <a:srgbClr val="EBD99C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71" name="Freeform 21"/>
                <p:cNvSpPr>
                  <a:spLocks/>
                </p:cNvSpPr>
                <p:nvPr/>
              </p:nvSpPr>
              <p:spPr bwMode="auto">
                <a:xfrm>
                  <a:off x="4911" y="1418"/>
                  <a:ext cx="278" cy="3"/>
                </a:xfrm>
                <a:custGeom>
                  <a:avLst/>
                  <a:gdLst>
                    <a:gd name="T0" fmla="*/ 278 w 278"/>
                    <a:gd name="T1" fmla="*/ 3 h 3"/>
                    <a:gd name="T2" fmla="*/ 204 w 278"/>
                    <a:gd name="T3" fmla="*/ 3 h 3"/>
                    <a:gd name="T4" fmla="*/ 204 w 278"/>
                    <a:gd name="T5" fmla="*/ 0 h 3"/>
                    <a:gd name="T6" fmla="*/ 0 w 278"/>
                    <a:gd name="T7" fmla="*/ 0 h 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78"/>
                    <a:gd name="T13" fmla="*/ 0 h 3"/>
                    <a:gd name="T14" fmla="*/ 278 w 278"/>
                    <a:gd name="T15" fmla="*/ 3 h 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78" h="3">
                      <a:moveTo>
                        <a:pt x="278" y="3"/>
                      </a:moveTo>
                      <a:lnTo>
                        <a:pt x="204" y="3"/>
                      </a:lnTo>
                      <a:lnTo>
                        <a:pt x="204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6988">
                  <a:solidFill>
                    <a:srgbClr val="EBD99C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72" name="Freeform 22"/>
                <p:cNvSpPr>
                  <a:spLocks/>
                </p:cNvSpPr>
                <p:nvPr/>
              </p:nvSpPr>
              <p:spPr bwMode="auto">
                <a:xfrm>
                  <a:off x="5574" y="1418"/>
                  <a:ext cx="155" cy="3"/>
                </a:xfrm>
                <a:custGeom>
                  <a:avLst/>
                  <a:gdLst>
                    <a:gd name="T0" fmla="*/ 0 w 155"/>
                    <a:gd name="T1" fmla="*/ 3 h 3"/>
                    <a:gd name="T2" fmla="*/ 74 w 155"/>
                    <a:gd name="T3" fmla="*/ 3 h 3"/>
                    <a:gd name="T4" fmla="*/ 74 w 155"/>
                    <a:gd name="T5" fmla="*/ 0 h 3"/>
                    <a:gd name="T6" fmla="*/ 155 w 155"/>
                    <a:gd name="T7" fmla="*/ 0 h 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55"/>
                    <a:gd name="T13" fmla="*/ 0 h 3"/>
                    <a:gd name="T14" fmla="*/ 155 w 155"/>
                    <a:gd name="T15" fmla="*/ 3 h 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55" h="3">
                      <a:moveTo>
                        <a:pt x="0" y="3"/>
                      </a:moveTo>
                      <a:lnTo>
                        <a:pt x="74" y="3"/>
                      </a:lnTo>
                      <a:lnTo>
                        <a:pt x="74" y="0"/>
                      </a:lnTo>
                      <a:lnTo>
                        <a:pt x="155" y="0"/>
                      </a:lnTo>
                    </a:path>
                  </a:pathLst>
                </a:custGeom>
                <a:noFill/>
                <a:ln w="26988">
                  <a:solidFill>
                    <a:srgbClr val="EBD99C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5367" name="Text Box 23"/>
            <p:cNvSpPr txBox="1">
              <a:spLocks noChangeArrowheads="1"/>
            </p:cNvSpPr>
            <p:nvPr/>
          </p:nvSpPr>
          <p:spPr bwMode="auto">
            <a:xfrm>
              <a:off x="4608" y="3168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/>
                <a:t>Symbol</a:t>
              </a:r>
            </a:p>
          </p:txBody>
        </p:sp>
      </p:grpSp>
      <p:pic>
        <p:nvPicPr>
          <p:cNvPr id="14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Electrical Terminology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idx="1"/>
          </p:nvPr>
        </p:nvSpPr>
        <p:spPr>
          <a:xfrm>
            <a:off x="1905000" y="1600200"/>
            <a:ext cx="67818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kumimoji="1" lang="en-US" sz="2800" dirty="0" smtClean="0">
                <a:solidFill>
                  <a:srgbClr val="000066"/>
                </a:solidFill>
              </a:rPr>
              <a:t>Capacitor (C)</a:t>
            </a:r>
            <a:br>
              <a:rPr kumimoji="1" lang="en-US" sz="2800" dirty="0" smtClean="0">
                <a:solidFill>
                  <a:srgbClr val="000066"/>
                </a:solidFill>
              </a:rPr>
            </a:br>
            <a:r>
              <a:rPr kumimoji="1" lang="en-US" sz="2800" dirty="0" smtClean="0">
                <a:solidFill>
                  <a:srgbClr val="000066"/>
                </a:solidFill>
              </a:rPr>
              <a:t>[unit = F for Farads]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z="2800" dirty="0" smtClean="0">
                <a:solidFill>
                  <a:srgbClr val="000066"/>
                </a:solidFill>
              </a:rPr>
              <a:t>Stores potential energy (V)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z="2800" dirty="0" smtClean="0">
                <a:solidFill>
                  <a:srgbClr val="000066"/>
                </a:solidFill>
              </a:rPr>
              <a:t>Affected by voltage and frequency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z="2800" dirty="0" smtClean="0">
                <a:solidFill>
                  <a:srgbClr val="000066"/>
                </a:solidFill>
              </a:rPr>
              <a:t>A pair metal plates separated by non-conductive material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kumimoji="1" lang="en-US" sz="2800" dirty="0" smtClean="0">
                <a:solidFill>
                  <a:srgbClr val="000066"/>
                </a:solidFill>
              </a:rPr>
              <a:t>Example: Air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z="2800" dirty="0" smtClean="0">
                <a:solidFill>
                  <a:srgbClr val="000066"/>
                </a:solidFill>
              </a:rPr>
              <a:t>Electrical charge accumulates on plates</a:t>
            </a:r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13716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Terms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Elements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Wiring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7010400" y="1447800"/>
            <a:ext cx="1371600" cy="1143000"/>
            <a:chOff x="1584" y="3024"/>
            <a:chExt cx="864" cy="720"/>
          </a:xfrm>
        </p:grpSpPr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1632" y="3312"/>
              <a:ext cx="816" cy="432"/>
              <a:chOff x="1296" y="1920"/>
              <a:chExt cx="816" cy="432"/>
            </a:xfrm>
          </p:grpSpPr>
          <p:sp>
            <p:nvSpPr>
              <p:cNvPr id="1033" name="Rectangle 13"/>
              <p:cNvSpPr>
                <a:spLocks noChangeArrowheads="1"/>
              </p:cNvSpPr>
              <p:nvPr/>
            </p:nvSpPr>
            <p:spPr bwMode="invGray">
              <a:xfrm>
                <a:off x="1296" y="1920"/>
                <a:ext cx="816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1026" name="Object 14"/>
              <p:cNvGraphicFramePr>
                <a:graphicFrameLocks noChangeAspect="1"/>
              </p:cNvGraphicFramePr>
              <p:nvPr/>
            </p:nvGraphicFramePr>
            <p:xfrm>
              <a:off x="1344" y="1968"/>
              <a:ext cx="715" cy="34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12" name="VISIO" r:id="rId3" imgW="1288440" imgH="1076760" progId="Visio.Drawing.5">
                      <p:embed/>
                    </p:oleObj>
                  </mc:Choice>
                  <mc:Fallback>
                    <p:oleObj name="VISIO" r:id="rId3" imgW="1288440" imgH="1076760" progId="Visio.Drawing.5">
                      <p:embed/>
                      <p:pic>
                        <p:nvPicPr>
                          <p:cNvPr id="0" name="Object 1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invGray">
                          <a:xfrm>
                            <a:off x="1344" y="1968"/>
                            <a:ext cx="715" cy="34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032" name="Text Box 25"/>
            <p:cNvSpPr txBox="1">
              <a:spLocks noChangeArrowheads="1"/>
            </p:cNvSpPr>
            <p:nvPr/>
          </p:nvSpPr>
          <p:spPr bwMode="auto">
            <a:xfrm>
              <a:off x="1584" y="3024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/>
                <a:t>Symbol</a:t>
              </a:r>
            </a:p>
          </p:txBody>
        </p:sp>
      </p:grpSp>
      <p:pic>
        <p:nvPicPr>
          <p:cNvPr id="11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Electrical Terminology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>
          <a:xfrm>
            <a:off x="1905000" y="1600200"/>
            <a:ext cx="67818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kumimoji="1" lang="en-US" sz="2800" dirty="0" smtClean="0">
                <a:solidFill>
                  <a:srgbClr val="000066"/>
                </a:solidFill>
              </a:rPr>
              <a:t>Inductor (L)</a:t>
            </a:r>
            <a:br>
              <a:rPr kumimoji="1" lang="en-US" sz="2800" dirty="0" smtClean="0">
                <a:solidFill>
                  <a:srgbClr val="000066"/>
                </a:solidFill>
              </a:rPr>
            </a:br>
            <a:r>
              <a:rPr kumimoji="1" lang="en-US" sz="2800" dirty="0" smtClean="0">
                <a:solidFill>
                  <a:srgbClr val="000066"/>
                </a:solidFill>
              </a:rPr>
              <a:t>[unit = H for </a:t>
            </a:r>
            <a:r>
              <a:rPr kumimoji="1" lang="en-US" sz="2800" dirty="0" err="1" smtClean="0">
                <a:solidFill>
                  <a:srgbClr val="000066"/>
                </a:solidFill>
              </a:rPr>
              <a:t>Henries</a:t>
            </a:r>
            <a:r>
              <a:rPr kumimoji="1" lang="en-US" sz="2800" dirty="0" smtClean="0">
                <a:solidFill>
                  <a:srgbClr val="000066"/>
                </a:solidFill>
              </a:rPr>
              <a:t>]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z="2800" dirty="0" smtClean="0">
                <a:solidFill>
                  <a:srgbClr val="000066"/>
                </a:solidFill>
              </a:rPr>
              <a:t>Stores and delivers energy in a magnetic field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z="2800" dirty="0" smtClean="0">
                <a:solidFill>
                  <a:srgbClr val="000066"/>
                </a:solidFill>
              </a:rPr>
              <a:t>Magnetic fields affect the current of a circuit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z="2800" dirty="0" smtClean="0">
                <a:solidFill>
                  <a:srgbClr val="000066"/>
                </a:solidFill>
              </a:rPr>
              <a:t>Effected by current and frequency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z="2800" dirty="0" smtClean="0">
                <a:solidFill>
                  <a:srgbClr val="000066"/>
                </a:solidFill>
              </a:rPr>
              <a:t>Is a coil of wire</a:t>
            </a: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13716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Terms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Elements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Wiring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7086600" y="1447800"/>
            <a:ext cx="1371600" cy="1143000"/>
            <a:chOff x="3216" y="3024"/>
            <a:chExt cx="864" cy="720"/>
          </a:xfrm>
        </p:grpSpPr>
        <p:sp>
          <p:nvSpPr>
            <p:cNvPr id="2055" name="Text Box 9"/>
            <p:cNvSpPr txBox="1">
              <a:spLocks noChangeArrowheads="1"/>
            </p:cNvSpPr>
            <p:nvPr/>
          </p:nvSpPr>
          <p:spPr bwMode="auto">
            <a:xfrm>
              <a:off x="3216" y="3024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/>
                <a:t>Symbol</a:t>
              </a:r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3264" y="3360"/>
              <a:ext cx="782" cy="384"/>
              <a:chOff x="720" y="3312"/>
              <a:chExt cx="782" cy="384"/>
            </a:xfrm>
          </p:grpSpPr>
          <p:sp>
            <p:nvSpPr>
              <p:cNvPr id="2057" name="Rectangle 11"/>
              <p:cNvSpPr>
                <a:spLocks noChangeArrowheads="1"/>
              </p:cNvSpPr>
              <p:nvPr/>
            </p:nvSpPr>
            <p:spPr bwMode="invGray">
              <a:xfrm>
                <a:off x="720" y="3312"/>
                <a:ext cx="768" cy="38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2050" name="Object 12"/>
              <p:cNvGraphicFramePr>
                <a:graphicFrameLocks noChangeAspect="1"/>
              </p:cNvGraphicFramePr>
              <p:nvPr/>
            </p:nvGraphicFramePr>
            <p:xfrm>
              <a:off x="720" y="3408"/>
              <a:ext cx="782" cy="2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36" name="VISIO" r:id="rId4" imgW="2059200" imgH="641880" progId="Visio.Drawing.5">
                      <p:embed/>
                    </p:oleObj>
                  </mc:Choice>
                  <mc:Fallback>
                    <p:oleObj name="VISIO" r:id="rId4" imgW="2059200" imgH="641880" progId="Visio.Drawing.5">
                      <p:embed/>
                      <p:pic>
                        <p:nvPicPr>
                          <p:cNvPr id="0" name="Object 1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invGray">
                          <a:xfrm>
                            <a:off x="720" y="3408"/>
                            <a:ext cx="782" cy="21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pic>
        <p:nvPicPr>
          <p:cNvPr id="11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62600" y="3962400"/>
            <a:ext cx="3352800" cy="193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2057400"/>
            <a:ext cx="33528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48586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Electrical Terminology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idx="1"/>
          </p:nvPr>
        </p:nvSpPr>
        <p:spPr>
          <a:xfrm>
            <a:off x="1676400" y="1600200"/>
            <a:ext cx="45720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Series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Same current through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000066"/>
                </a:solidFill>
              </a:rPr>
              <a:t> all elements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Vin = VA + VB + VC</a:t>
            </a:r>
          </a:p>
          <a:p>
            <a:pPr lvl="1" eaLnBrk="1" hangingPunct="1"/>
            <a:endParaRPr lang="en-US" sz="2400" dirty="0" smtClean="0">
              <a:solidFill>
                <a:srgbClr val="000066"/>
              </a:solidFill>
            </a:endParaRPr>
          </a:p>
          <a:p>
            <a:pPr lvl="1" eaLnBrk="1" hangingPunct="1"/>
            <a:endParaRPr lang="en-US" sz="2400" dirty="0" smtClean="0">
              <a:solidFill>
                <a:srgbClr val="000066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Parallel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z="2400" dirty="0" smtClean="0">
                <a:solidFill>
                  <a:srgbClr val="000066"/>
                </a:solidFill>
              </a:rPr>
              <a:t>Same voltage across </a:t>
            </a:r>
          </a:p>
          <a:p>
            <a:pPr lvl="1" eaLnBrk="1" hangingPunct="1">
              <a:buFont typeface="Wingdings" pitchFamily="2" charset="2"/>
              <a:buNone/>
            </a:pPr>
            <a:r>
              <a:rPr kumimoji="1" lang="en-US" sz="2400" dirty="0" smtClean="0">
                <a:solidFill>
                  <a:srgbClr val="000066"/>
                </a:solidFill>
              </a:rPr>
              <a:t> all branches</a:t>
            </a:r>
            <a:endParaRPr lang="en-US" sz="2400" dirty="0" smtClean="0">
              <a:solidFill>
                <a:srgbClr val="000066"/>
              </a:solidFill>
            </a:endParaRP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z="2400" dirty="0" smtClean="0">
                <a:solidFill>
                  <a:srgbClr val="000066"/>
                </a:solidFill>
              </a:rPr>
              <a:t>Vin = VD = VE = VF + VG</a:t>
            </a:r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13716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Terms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Elements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Wiring</a:t>
            </a:r>
          </a:p>
        </p:txBody>
      </p:sp>
      <p:pic>
        <p:nvPicPr>
          <p:cNvPr id="8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Materials for Lab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Resistors </a:t>
            </a:r>
          </a:p>
          <a:p>
            <a:pPr lvl="1"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Brown, black, yellow = 100K</a:t>
            </a:r>
            <a:r>
              <a:rPr lang="el-GR" sz="2800" dirty="0" smtClean="0">
                <a:solidFill>
                  <a:srgbClr val="000066"/>
                </a:solidFill>
              </a:rPr>
              <a:t>Ω</a:t>
            </a:r>
            <a:endParaRPr lang="en-US" sz="2800" dirty="0" smtClean="0">
              <a:solidFill>
                <a:srgbClr val="000066"/>
              </a:solidFill>
            </a:endParaRPr>
          </a:p>
          <a:p>
            <a:pPr lvl="1"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Brown, black, green = 1M</a:t>
            </a:r>
            <a:r>
              <a:rPr lang="el-GR" sz="2800" dirty="0" smtClean="0">
                <a:solidFill>
                  <a:srgbClr val="000066"/>
                </a:solidFill>
              </a:rPr>
              <a:t>Ω</a:t>
            </a:r>
            <a:endParaRPr lang="en-US" sz="2800" dirty="0" smtClean="0">
              <a:solidFill>
                <a:srgbClr val="000066"/>
              </a:solidFill>
            </a:endParaRPr>
          </a:p>
          <a:p>
            <a:pPr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Capacitors </a:t>
            </a:r>
          </a:p>
          <a:p>
            <a:pPr lvl="1"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102 = 0.001 µF</a:t>
            </a:r>
          </a:p>
          <a:p>
            <a:pPr lvl="1"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10J = 10pF</a:t>
            </a:r>
          </a:p>
          <a:p>
            <a:pPr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Inductors</a:t>
            </a:r>
          </a:p>
          <a:p>
            <a:pPr lvl="1"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1mH</a:t>
            </a:r>
          </a:p>
        </p:txBody>
      </p:sp>
      <p:pic>
        <p:nvPicPr>
          <p:cNvPr id="1741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3962400"/>
            <a:ext cx="224790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Materials for Lab (Cont’d)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3600" dirty="0" smtClean="0">
                <a:solidFill>
                  <a:srgbClr val="000066"/>
                </a:solidFill>
              </a:rPr>
              <a:t>NI-ELVIS II+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z="3600" dirty="0" smtClean="0">
              <a:solidFill>
                <a:srgbClr val="000066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sz="3600" dirty="0" smtClean="0">
                <a:solidFill>
                  <a:srgbClr val="000066"/>
                </a:solidFill>
              </a:rPr>
              <a:t>Breadboard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z="3600" dirty="0" smtClean="0">
              <a:solidFill>
                <a:srgbClr val="000066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sz="3600" dirty="0" smtClean="0">
                <a:solidFill>
                  <a:srgbClr val="000066"/>
                </a:solidFill>
              </a:rPr>
              <a:t>Coaxial to Alligator Clip Cable</a:t>
            </a:r>
          </a:p>
          <a:p>
            <a:pPr marL="0" indent="0" eaLnBrk="1" hangingPunct="1">
              <a:buNone/>
            </a:pPr>
            <a:endParaRPr lang="en-US" sz="3600" dirty="0" smtClean="0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4133850"/>
            <a:ext cx="1423988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86575" y="1447800"/>
            <a:ext cx="2257425" cy="187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Procedure - Testing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pPr marL="990600" lvl="1" indent="-533400" eaLnBrk="1" hangingPunct="1">
              <a:buFontTx/>
              <a:buAutoNum type="arabicPeriod"/>
            </a:pPr>
            <a:r>
              <a:rPr lang="en-US" sz="2800" dirty="0" smtClean="0">
                <a:solidFill>
                  <a:srgbClr val="000066"/>
                </a:solidFill>
              </a:rPr>
              <a:t>Plug in NI ELVIS II to PC Lab and turn it on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z="2800" dirty="0" smtClean="0">
                <a:solidFill>
                  <a:srgbClr val="000066"/>
                </a:solidFill>
              </a:rPr>
              <a:t>Select NI </a:t>
            </a:r>
            <a:r>
              <a:rPr lang="en-US" sz="2800" dirty="0" err="1" smtClean="0">
                <a:solidFill>
                  <a:srgbClr val="000066"/>
                </a:solidFill>
              </a:rPr>
              <a:t>ELVISmx</a:t>
            </a:r>
            <a:r>
              <a:rPr lang="en-US" sz="2800" dirty="0" smtClean="0">
                <a:solidFill>
                  <a:srgbClr val="000066"/>
                </a:solidFill>
              </a:rPr>
              <a:t> Instrument Launcher 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z="2800" dirty="0">
                <a:solidFill>
                  <a:srgbClr val="000066"/>
                </a:solidFill>
              </a:rPr>
              <a:t>Select FGEN in the Instrument Launcher </a:t>
            </a:r>
            <a:endParaRPr lang="en-US" sz="2800" dirty="0" smtClean="0">
              <a:solidFill>
                <a:srgbClr val="000066"/>
              </a:solidFill>
            </a:endParaRPr>
          </a:p>
          <a:p>
            <a:pPr marL="990600" lvl="1" indent="-533400" eaLnBrk="1" hangingPunct="1">
              <a:buFontTx/>
              <a:buAutoNum type="arabicPeriod"/>
            </a:pPr>
            <a:r>
              <a:rPr lang="en-US" sz="2800" dirty="0" smtClean="0">
                <a:solidFill>
                  <a:srgbClr val="000066"/>
                </a:solidFill>
              </a:rPr>
              <a:t>Set function generator to 1000Hz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z="2800" dirty="0" smtClean="0">
                <a:solidFill>
                  <a:srgbClr val="000066"/>
                </a:solidFill>
              </a:rPr>
              <a:t>Set the amplitude to 2 </a:t>
            </a:r>
            <a:r>
              <a:rPr lang="en-US" sz="2800" dirty="0" err="1" smtClean="0">
                <a:solidFill>
                  <a:srgbClr val="000066"/>
                </a:solidFill>
              </a:rPr>
              <a:t>Vpp</a:t>
            </a:r>
            <a:endParaRPr lang="en-US" sz="2800" dirty="0" smtClean="0">
              <a:solidFill>
                <a:srgbClr val="000066"/>
              </a:solidFill>
            </a:endParaRPr>
          </a:p>
          <a:p>
            <a:pPr marL="990600" lvl="1" indent="-533400" eaLnBrk="1" hangingPunct="1">
              <a:buFontTx/>
              <a:buAutoNum type="arabicPeriod"/>
            </a:pPr>
            <a:r>
              <a:rPr lang="en-US" sz="2800" dirty="0" smtClean="0">
                <a:solidFill>
                  <a:srgbClr val="000066"/>
                </a:solidFill>
              </a:rPr>
              <a:t>Set signal route to FGEN BNC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z="2800" dirty="0" smtClean="0">
                <a:solidFill>
                  <a:srgbClr val="000066"/>
                </a:solidFill>
              </a:rPr>
              <a:t>Select Scope in the Instrument Launcher</a:t>
            </a:r>
          </a:p>
          <a:p>
            <a:pPr marL="990600" lvl="1" indent="-533400" eaLnBrk="1" hangingPunct="1">
              <a:buFontTx/>
              <a:buAutoNum type="arabicPeriod"/>
            </a:pPr>
            <a:endParaRPr lang="en-US" dirty="0" smtClean="0"/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Procedure – Data Analysis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Click run in both instruments</a:t>
            </a:r>
          </a:p>
          <a:p>
            <a:pPr eaLnBrk="1" hangingPunct="1">
              <a:buFont typeface="Wingdings" pitchFamily="2" charset="2"/>
              <a:buChar char="Ø"/>
            </a:pPr>
            <a:endParaRPr lang="en-US" dirty="0" smtClean="0">
              <a:solidFill>
                <a:srgbClr val="000066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Calculate the -3dB point</a:t>
            </a:r>
          </a:p>
          <a:p>
            <a:pPr eaLnBrk="1" hangingPunct="1">
              <a:buFont typeface="Wingdings" pitchFamily="2" charset="2"/>
              <a:buChar char="Ø"/>
            </a:pPr>
            <a:endParaRPr lang="en-US" dirty="0" smtClean="0">
              <a:solidFill>
                <a:srgbClr val="000066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Test both of the circuits and determine their type</a:t>
            </a:r>
          </a:p>
          <a:p>
            <a:pPr eaLnBrk="1" hangingPunct="1">
              <a:buFont typeface="Wingdings" pitchFamily="2" charset="2"/>
              <a:buChar char="Ø"/>
            </a:pPr>
            <a:endParaRPr lang="en-US" dirty="0" smtClean="0">
              <a:solidFill>
                <a:srgbClr val="000066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Assemble the radio</a:t>
            </a:r>
          </a:p>
          <a:p>
            <a:pPr eaLnBrk="1" hangingPunct="1">
              <a:buFont typeface="Wingdings" pitchFamily="2" charset="2"/>
              <a:buChar char="Ø"/>
            </a:pPr>
            <a:endParaRPr lang="en-US" dirty="0"/>
          </a:p>
          <a:p>
            <a:pPr marL="0" indent="0" eaLnBrk="1" hangingPunct="1">
              <a:buNone/>
            </a:pPr>
            <a:endParaRPr lang="en-US" dirty="0" smtClean="0"/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1" y="6200094"/>
            <a:ext cx="2993430" cy="405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1" name="Rectangle 11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Procedure - Circuit 1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8486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Connect the 100k</a:t>
            </a:r>
            <a:r>
              <a:rPr lang="el-GR" dirty="0" smtClean="0">
                <a:solidFill>
                  <a:srgbClr val="000066"/>
                </a:solidFill>
              </a:rPr>
              <a:t>Ω</a:t>
            </a:r>
            <a:r>
              <a:rPr lang="en-US" dirty="0" smtClean="0">
                <a:solidFill>
                  <a:srgbClr val="000066"/>
                </a:solidFill>
              </a:rPr>
              <a:t> resistor and .001 µF capacitor in series</a:t>
            </a:r>
            <a:endParaRPr lang="en-US" sz="2800" dirty="0" smtClean="0">
              <a:solidFill>
                <a:srgbClr val="000066"/>
              </a:solidFill>
            </a:endParaRPr>
          </a:p>
        </p:txBody>
      </p:sp>
      <p:pic>
        <p:nvPicPr>
          <p:cNvPr id="20484" name="Picture 16" descr="Lab9_20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447800" y="2895600"/>
            <a:ext cx="5705475" cy="2997200"/>
          </a:xfrm>
          <a:noFill/>
        </p:spPr>
      </p:pic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Overview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3600" dirty="0" smtClean="0">
                <a:solidFill>
                  <a:srgbClr val="000066"/>
                </a:solidFill>
              </a:rPr>
              <a:t>Objectives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3600" dirty="0" smtClean="0">
                <a:solidFill>
                  <a:srgbClr val="000066"/>
                </a:solidFill>
              </a:rPr>
              <a:t>Background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3600" dirty="0" smtClean="0">
                <a:solidFill>
                  <a:srgbClr val="000066"/>
                </a:solidFill>
              </a:rPr>
              <a:t>Materials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3600" dirty="0" smtClean="0">
                <a:solidFill>
                  <a:srgbClr val="000066"/>
                </a:solidFill>
              </a:rPr>
              <a:t>Procedure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3600" dirty="0" smtClean="0">
                <a:solidFill>
                  <a:srgbClr val="000066"/>
                </a:solidFill>
              </a:rPr>
              <a:t>Report / Presentation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3600" dirty="0" smtClean="0">
                <a:solidFill>
                  <a:srgbClr val="000066"/>
                </a:solidFill>
              </a:rPr>
              <a:t>Closing</a:t>
            </a:r>
            <a:endParaRPr lang="en-US" dirty="0" smtClean="0">
              <a:solidFill>
                <a:srgbClr val="000066"/>
              </a:solidFill>
            </a:endParaRPr>
          </a:p>
        </p:txBody>
      </p:sp>
      <p:pic>
        <p:nvPicPr>
          <p:cNvPr id="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408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Procedure - Circuit 2</a:t>
            </a:r>
          </a:p>
        </p:txBody>
      </p:sp>
      <p:graphicFrame>
        <p:nvGraphicFramePr>
          <p:cNvPr id="3074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600200" y="2895600"/>
          <a:ext cx="5867400" cy="293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Photo Editor Photo" r:id="rId3" imgW="2914286" imgH="1457143" progId="MSPhotoEd.3">
                  <p:embed/>
                </p:oleObj>
              </mc:Choice>
              <mc:Fallback>
                <p:oleObj name="Photo Editor Photo" r:id="rId3" imgW="2914286" imgH="1457143" progId="MSPhotoEd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895600"/>
                        <a:ext cx="5867400" cy="293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3600" dirty="0" smtClean="0">
                <a:solidFill>
                  <a:srgbClr val="000066"/>
                </a:solidFill>
              </a:rPr>
              <a:t>Connect 0.001 µF capacitor to 1 M</a:t>
            </a:r>
            <a:r>
              <a:rPr lang="el-GR" sz="3600" dirty="0" smtClean="0">
                <a:solidFill>
                  <a:srgbClr val="000066"/>
                </a:solidFill>
              </a:rPr>
              <a:t>Ω</a:t>
            </a:r>
            <a:r>
              <a:rPr lang="en-US" sz="3600" dirty="0" smtClean="0">
                <a:solidFill>
                  <a:srgbClr val="000066"/>
                </a:solidFill>
              </a:rPr>
              <a:t> resistor in series</a:t>
            </a:r>
          </a:p>
        </p:txBody>
      </p:sp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Procedure - Circuit 3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12192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Assemble the circuit below (Crystal Radio)</a:t>
            </a:r>
            <a:endParaRPr lang="en-US" sz="2800" dirty="0" smtClean="0">
              <a:solidFill>
                <a:srgbClr val="000066"/>
              </a:solidFill>
            </a:endParaRPr>
          </a:p>
        </p:txBody>
      </p:sp>
      <p:pic>
        <p:nvPicPr>
          <p:cNvPr id="21508" name="Picture 10" descr="Lab_filters_2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371600" y="1524000"/>
            <a:ext cx="6477000" cy="4948238"/>
          </a:xfrm>
          <a:noFill/>
        </p:spPr>
      </p:pic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Assignment: Report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Individual Report (one report per student)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Title page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Discussion topics in the manual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For </a:t>
            </a:r>
            <a:r>
              <a:rPr lang="en-US" dirty="0" smtClean="0">
                <a:solidFill>
                  <a:srgbClr val="000066"/>
                </a:solidFill>
              </a:rPr>
              <a:t>all circuits</a:t>
            </a:r>
            <a:endParaRPr lang="en-US" dirty="0" smtClean="0">
              <a:solidFill>
                <a:srgbClr val="000066"/>
              </a:solidFill>
            </a:endParaRP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Include Excel tables and Gain vs. Frequency graphs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Determine filter type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Label each graph with determined filter type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OPTIONAL- </a:t>
            </a:r>
            <a:r>
              <a:rPr lang="en-US" dirty="0" smtClean="0">
                <a:solidFill>
                  <a:srgbClr val="000066"/>
                </a:solidFill>
              </a:rPr>
              <a:t>Include photos of circuits and setup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Assignment: Presentation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Team Presentation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Include lab data</a:t>
            </a:r>
            <a:endParaRPr lang="en-US" sz="1200" dirty="0" smtClean="0">
              <a:solidFill>
                <a:srgbClr val="000066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Professional-looking tables</a:t>
            </a:r>
            <a:endParaRPr lang="en-US" sz="1200" dirty="0" smtClean="0">
              <a:solidFill>
                <a:srgbClr val="000066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Discussion topics in the manual</a:t>
            </a:r>
            <a:endParaRPr lang="en-US" sz="1200" dirty="0" smtClean="0">
              <a:solidFill>
                <a:srgbClr val="000066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Include photos of circuits and setup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Refer to “Creating PowerPoint Presentations” found in Online Manual</a:t>
            </a:r>
            <a:endParaRPr lang="en-US" sz="1000" dirty="0" smtClean="0">
              <a:solidFill>
                <a:srgbClr val="000066"/>
              </a:solidFill>
            </a:endParaRP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Closing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30763"/>
          </a:xfrm>
        </p:spPr>
        <p:txBody>
          <a:bodyPr/>
          <a:lstStyle/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TA will assign which circuit you start with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Have all original data signed by your TA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All team members must actively participate in experiment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Submit all work electronically 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Return all materials to your TA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FF"/>
                </a:solidFill>
              </a:rPr>
              <a:t>Objectives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Learn about electrical filters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Different types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Uses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What is the -3dB point?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Create filters and a crystal set radio using multiple circuit elements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Identify filters based on generated graphs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solidFill>
                  <a:srgbClr val="FFFFFF"/>
                </a:solidFill>
              </a:rPr>
              <a:t>Frequency Response Graph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Gain (in dB)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Ratio of output against input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20*log (</a:t>
            </a:r>
            <a:r>
              <a:rPr lang="en-US" sz="2400" dirty="0" err="1" smtClean="0">
                <a:solidFill>
                  <a:srgbClr val="000066"/>
                </a:solidFill>
              </a:rPr>
              <a:t>V</a:t>
            </a:r>
            <a:r>
              <a:rPr lang="en-US" sz="2400" baseline="-25000" dirty="0" err="1" smtClean="0">
                <a:solidFill>
                  <a:srgbClr val="000066"/>
                </a:solidFill>
              </a:rPr>
              <a:t>out</a:t>
            </a:r>
            <a:r>
              <a:rPr lang="en-US" sz="2400" dirty="0" smtClean="0">
                <a:solidFill>
                  <a:srgbClr val="000066"/>
                </a:solidFill>
              </a:rPr>
              <a:t>/V</a:t>
            </a:r>
            <a:r>
              <a:rPr lang="en-US" sz="2400" baseline="-25000" dirty="0" smtClean="0">
                <a:solidFill>
                  <a:srgbClr val="000066"/>
                </a:solidFill>
              </a:rPr>
              <a:t>in</a:t>
            </a:r>
            <a:r>
              <a:rPr lang="en-US" sz="2400" dirty="0" smtClean="0">
                <a:solidFill>
                  <a:srgbClr val="000066"/>
                </a:solidFill>
              </a:rPr>
              <a:t>)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Always negative value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-3dB Point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3dB drop of signal power from highest point on gain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Signal power is half of original value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Cutoff Frequency (in Hz)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Frequency at -3dB Point</a:t>
            </a:r>
          </a:p>
          <a:p>
            <a:pPr lvl="1" eaLnBrk="1" hangingPunct="1">
              <a:buFont typeface="Wingdings" pitchFamily="2" charset="2"/>
              <a:buChar char="Ø"/>
            </a:pPr>
            <a:endParaRPr lang="en-US" sz="2400" dirty="0" smtClean="0"/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solidFill>
                  <a:srgbClr val="FFFFFF"/>
                </a:solidFill>
              </a:rPr>
              <a:t>Frequency Response Graph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Plot of Gain versus Frequency of electrical signal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Semi-logarithmic scale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Linear Y-axis, logarithmic X-axis</a:t>
            </a:r>
          </a:p>
        </p:txBody>
      </p:sp>
      <p:grpSp>
        <p:nvGrpSpPr>
          <p:cNvPr id="2" name="Group 95"/>
          <p:cNvGrpSpPr>
            <a:grpSpLocks/>
          </p:cNvGrpSpPr>
          <p:nvPr/>
        </p:nvGrpSpPr>
        <p:grpSpPr bwMode="auto">
          <a:xfrm>
            <a:off x="1981200" y="3048000"/>
            <a:ext cx="5715000" cy="3581400"/>
            <a:chOff x="1248" y="1920"/>
            <a:chExt cx="3600" cy="2256"/>
          </a:xfrm>
        </p:grpSpPr>
        <p:sp>
          <p:nvSpPr>
            <p:cNvPr id="9221" name="Line 66"/>
            <p:cNvSpPr>
              <a:spLocks noChangeShapeType="1"/>
            </p:cNvSpPr>
            <p:nvPr/>
          </p:nvSpPr>
          <p:spPr bwMode="auto">
            <a:xfrm>
              <a:off x="1968" y="2640"/>
              <a:ext cx="7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2" name="Line 67"/>
            <p:cNvSpPr>
              <a:spLocks noChangeShapeType="1"/>
            </p:cNvSpPr>
            <p:nvPr/>
          </p:nvSpPr>
          <p:spPr bwMode="auto">
            <a:xfrm>
              <a:off x="2736" y="2640"/>
              <a:ext cx="528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3" name="Line 68"/>
            <p:cNvSpPr>
              <a:spLocks noChangeShapeType="1"/>
            </p:cNvSpPr>
            <p:nvPr/>
          </p:nvSpPr>
          <p:spPr bwMode="auto">
            <a:xfrm>
              <a:off x="3264" y="2880"/>
              <a:ext cx="384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4" name="Line 69"/>
            <p:cNvSpPr>
              <a:spLocks noChangeShapeType="1"/>
            </p:cNvSpPr>
            <p:nvPr/>
          </p:nvSpPr>
          <p:spPr bwMode="auto">
            <a:xfrm>
              <a:off x="1776" y="264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5" name="Line 70"/>
            <p:cNvSpPr>
              <a:spLocks noChangeShapeType="1"/>
            </p:cNvSpPr>
            <p:nvPr/>
          </p:nvSpPr>
          <p:spPr bwMode="auto">
            <a:xfrm flipH="1">
              <a:off x="1776" y="2640"/>
              <a:ext cx="1488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6" name="Line 71"/>
            <p:cNvSpPr>
              <a:spLocks noChangeShapeType="1"/>
            </p:cNvSpPr>
            <p:nvPr/>
          </p:nvSpPr>
          <p:spPr bwMode="auto">
            <a:xfrm flipH="1">
              <a:off x="1776" y="2880"/>
              <a:ext cx="288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7" name="Line 72"/>
            <p:cNvSpPr>
              <a:spLocks noChangeShapeType="1"/>
            </p:cNvSpPr>
            <p:nvPr/>
          </p:nvSpPr>
          <p:spPr bwMode="auto">
            <a:xfrm>
              <a:off x="3264" y="2640"/>
              <a:ext cx="0" cy="768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8" name="Line 73"/>
            <p:cNvSpPr>
              <a:spLocks noChangeShapeType="1"/>
            </p:cNvSpPr>
            <p:nvPr/>
          </p:nvSpPr>
          <p:spPr bwMode="auto">
            <a:xfrm flipV="1">
              <a:off x="3264" y="340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9" name="Text Box 74"/>
            <p:cNvSpPr txBox="1">
              <a:spLocks noChangeArrowheads="1"/>
            </p:cNvSpPr>
            <p:nvPr/>
          </p:nvSpPr>
          <p:spPr bwMode="auto">
            <a:xfrm>
              <a:off x="2688" y="3648"/>
              <a:ext cx="115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rgbClr val="FF0000"/>
                  </a:solidFill>
                </a:rPr>
                <a:t>Cutoff Frequency</a:t>
              </a:r>
            </a:p>
          </p:txBody>
        </p:sp>
        <p:sp>
          <p:nvSpPr>
            <p:cNvPr id="9230" name="Text Box 75"/>
            <p:cNvSpPr txBox="1">
              <a:spLocks noChangeArrowheads="1"/>
            </p:cNvSpPr>
            <p:nvPr/>
          </p:nvSpPr>
          <p:spPr bwMode="auto">
            <a:xfrm>
              <a:off x="1296" y="2592"/>
              <a:ext cx="4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</a:rPr>
                <a:t>3 dB</a:t>
              </a:r>
            </a:p>
          </p:txBody>
        </p:sp>
        <p:grpSp>
          <p:nvGrpSpPr>
            <p:cNvPr id="3" name="Group 76"/>
            <p:cNvGrpSpPr>
              <a:grpSpLocks/>
            </p:cNvGrpSpPr>
            <p:nvPr/>
          </p:nvGrpSpPr>
          <p:grpSpPr bwMode="auto">
            <a:xfrm>
              <a:off x="2064" y="1920"/>
              <a:ext cx="2304" cy="1488"/>
              <a:chOff x="528" y="2256"/>
              <a:chExt cx="1824" cy="1248"/>
            </a:xfrm>
          </p:grpSpPr>
          <p:sp>
            <p:nvSpPr>
              <p:cNvPr id="9244" name="Line 77"/>
              <p:cNvSpPr>
                <a:spLocks noChangeShapeType="1"/>
              </p:cNvSpPr>
              <p:nvPr/>
            </p:nvSpPr>
            <p:spPr bwMode="auto">
              <a:xfrm>
                <a:off x="528" y="2256"/>
                <a:ext cx="0" cy="124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triangle" w="med" len="med"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5" name="Line 78"/>
              <p:cNvSpPr>
                <a:spLocks noChangeShapeType="1"/>
              </p:cNvSpPr>
              <p:nvPr/>
            </p:nvSpPr>
            <p:spPr bwMode="auto">
              <a:xfrm>
                <a:off x="528" y="3504"/>
                <a:ext cx="18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32" name="Text Box 79"/>
            <p:cNvSpPr txBox="1">
              <a:spLocks noChangeArrowheads="1"/>
            </p:cNvSpPr>
            <p:nvPr/>
          </p:nvSpPr>
          <p:spPr bwMode="auto">
            <a:xfrm>
              <a:off x="3984" y="3456"/>
              <a:ext cx="864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</a:rPr>
                <a:t>f  (kHz) (log scale) </a:t>
              </a:r>
            </a:p>
          </p:txBody>
        </p:sp>
        <p:sp>
          <p:nvSpPr>
            <p:cNvPr id="9233" name="Text Box 80"/>
            <p:cNvSpPr txBox="1">
              <a:spLocks noChangeArrowheads="1"/>
            </p:cNvSpPr>
            <p:nvPr/>
          </p:nvSpPr>
          <p:spPr bwMode="auto">
            <a:xfrm>
              <a:off x="1248" y="2064"/>
              <a:ext cx="960" cy="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20000"/>
                </a:spcBef>
              </a:pPr>
              <a:r>
                <a:rPr lang="en-US" sz="1400" b="1">
                  <a:solidFill>
                    <a:srgbClr val="FF0000"/>
                  </a:solidFill>
                </a:rPr>
                <a:t>Gain (dB)</a:t>
              </a:r>
            </a:p>
            <a:p>
              <a:pPr eaLnBrk="0" hangingPunct="0">
                <a:spcBef>
                  <a:spcPct val="20000"/>
                </a:spcBef>
              </a:pPr>
              <a:r>
                <a:rPr lang="en-US" sz="1400" b="1">
                  <a:solidFill>
                    <a:srgbClr val="FF0000"/>
                  </a:solidFill>
                </a:rPr>
                <a:t>(linear scale)</a:t>
              </a:r>
            </a:p>
          </p:txBody>
        </p:sp>
        <p:sp>
          <p:nvSpPr>
            <p:cNvPr id="9234" name="Text Box 81"/>
            <p:cNvSpPr txBox="1">
              <a:spLocks noChangeArrowheads="1"/>
            </p:cNvSpPr>
            <p:nvPr/>
          </p:nvSpPr>
          <p:spPr bwMode="auto">
            <a:xfrm>
              <a:off x="2208" y="3888"/>
              <a:ext cx="20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b="1">
                  <a:solidFill>
                    <a:srgbClr val="FF0000"/>
                  </a:solidFill>
                </a:rPr>
                <a:t>Gain vs. Frequency</a:t>
              </a:r>
            </a:p>
          </p:txBody>
        </p:sp>
        <p:sp>
          <p:nvSpPr>
            <p:cNvPr id="9235" name="Line 82"/>
            <p:cNvSpPr>
              <a:spLocks noChangeShapeType="1"/>
            </p:cNvSpPr>
            <p:nvPr/>
          </p:nvSpPr>
          <p:spPr bwMode="auto">
            <a:xfrm flipH="1">
              <a:off x="2304" y="2064"/>
              <a:ext cx="144" cy="480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6" name="Line 83"/>
            <p:cNvSpPr>
              <a:spLocks noChangeShapeType="1"/>
            </p:cNvSpPr>
            <p:nvPr/>
          </p:nvSpPr>
          <p:spPr bwMode="auto">
            <a:xfrm>
              <a:off x="2448" y="2064"/>
              <a:ext cx="192" cy="0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7" name="Text Box 84"/>
            <p:cNvSpPr txBox="1">
              <a:spLocks noChangeArrowheads="1"/>
            </p:cNvSpPr>
            <p:nvPr/>
          </p:nvSpPr>
          <p:spPr bwMode="auto">
            <a:xfrm>
              <a:off x="2640" y="1920"/>
              <a:ext cx="110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 dirty="0">
                  <a:solidFill>
                    <a:srgbClr val="FF0000"/>
                  </a:solidFill>
                </a:rPr>
                <a:t>Max Gain (dB)</a:t>
              </a:r>
            </a:p>
          </p:txBody>
        </p:sp>
        <p:sp>
          <p:nvSpPr>
            <p:cNvPr id="9238" name="Line 85"/>
            <p:cNvSpPr>
              <a:spLocks noChangeShapeType="1"/>
            </p:cNvSpPr>
            <p:nvPr/>
          </p:nvSpPr>
          <p:spPr bwMode="auto">
            <a:xfrm flipH="1">
              <a:off x="3312" y="2400"/>
              <a:ext cx="192" cy="432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9" name="Text Box 86"/>
            <p:cNvSpPr txBox="1">
              <a:spLocks noChangeArrowheads="1"/>
            </p:cNvSpPr>
            <p:nvPr/>
          </p:nvSpPr>
          <p:spPr bwMode="auto">
            <a:xfrm>
              <a:off x="3504" y="2160"/>
              <a:ext cx="1056" cy="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</a:rPr>
                <a:t>Gain is 3 dB lower than the max</a:t>
              </a:r>
            </a:p>
          </p:txBody>
        </p:sp>
        <p:sp>
          <p:nvSpPr>
            <p:cNvPr id="9240" name="Rectangle 90"/>
            <p:cNvSpPr>
              <a:spLocks noChangeArrowheads="1"/>
            </p:cNvSpPr>
            <p:nvPr/>
          </p:nvSpPr>
          <p:spPr bwMode="auto">
            <a:xfrm>
              <a:off x="2304" y="3408"/>
              <a:ext cx="72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rgbClr val="FF0000"/>
                  </a:solidFill>
                </a:rPr>
                <a:t>Bandwidth</a:t>
              </a:r>
            </a:p>
          </p:txBody>
        </p:sp>
        <p:sp>
          <p:nvSpPr>
            <p:cNvPr id="9241" name="Line 92"/>
            <p:cNvSpPr>
              <a:spLocks noChangeShapeType="1"/>
            </p:cNvSpPr>
            <p:nvPr/>
          </p:nvSpPr>
          <p:spPr bwMode="auto">
            <a:xfrm flipH="1">
              <a:off x="2064" y="350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2" name="Line 93"/>
            <p:cNvSpPr>
              <a:spLocks noChangeShapeType="1"/>
            </p:cNvSpPr>
            <p:nvPr/>
          </p:nvSpPr>
          <p:spPr bwMode="auto">
            <a:xfrm>
              <a:off x="2976" y="350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3" name="Line 94"/>
            <p:cNvSpPr>
              <a:spLocks noChangeShapeType="1"/>
            </p:cNvSpPr>
            <p:nvPr/>
          </p:nvSpPr>
          <p:spPr bwMode="auto">
            <a:xfrm>
              <a:off x="2064" y="340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1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FF"/>
                </a:solidFill>
              </a:rPr>
              <a:t>What are Filters?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371600"/>
            <a:ext cx="8991600" cy="4754563"/>
          </a:xfrm>
        </p:spPr>
        <p:txBody>
          <a:bodyPr/>
          <a:lstStyle/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Eliminate unwanted frequencies 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High-pass or low-pass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Favor desired frequencies 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Band-pass</a:t>
            </a:r>
          </a:p>
          <a:p>
            <a:pPr lvl="2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Bandwidth: frequency range filter allows to pass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Example</a:t>
            </a:r>
          </a:p>
          <a:p>
            <a:pPr lvl="2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Radio tunes in to particular station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2667000"/>
            <a:ext cx="5105400" cy="398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FF"/>
                </a:solidFill>
              </a:rPr>
              <a:t>Basic Filter Types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>
          <a:xfrm>
            <a:off x="2133600" y="1600200"/>
            <a:ext cx="6553200" cy="4525963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</a:rPr>
              <a:t>Low-Pass Filter</a:t>
            </a:r>
          </a:p>
          <a:p>
            <a:pPr lvl="1" eaLnBrk="1" hangingPunct="1"/>
            <a:r>
              <a:rPr lang="en-US" sz="2400" dirty="0" smtClean="0">
                <a:solidFill>
                  <a:srgbClr val="000066"/>
                </a:solidFill>
              </a:rPr>
              <a:t>Low frequencies pass</a:t>
            </a:r>
          </a:p>
        </p:txBody>
      </p:sp>
      <p:sp>
        <p:nvSpPr>
          <p:cNvPr id="11269" name="Text Box 11"/>
          <p:cNvSpPr txBox="1">
            <a:spLocks noChangeArrowheads="1"/>
          </p:cNvSpPr>
          <p:nvPr/>
        </p:nvSpPr>
        <p:spPr bwMode="auto">
          <a:xfrm>
            <a:off x="457200" y="1600200"/>
            <a:ext cx="15240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Low-Pass</a:t>
            </a:r>
            <a:endParaRPr lang="en-US" sz="2000">
              <a:solidFill>
                <a:srgbClr val="000066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High-Pass</a:t>
            </a:r>
            <a:endParaRPr lang="en-US" sz="2000">
              <a:solidFill>
                <a:srgbClr val="FF0000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Band-Pass</a:t>
            </a:r>
          </a:p>
        </p:txBody>
      </p:sp>
      <p:sp>
        <p:nvSpPr>
          <p:cNvPr id="11270" name="Rectangle 25"/>
          <p:cNvSpPr>
            <a:spLocks noChangeArrowheads="1"/>
          </p:cNvSpPr>
          <p:nvPr/>
        </p:nvSpPr>
        <p:spPr bwMode="auto">
          <a:xfrm>
            <a:off x="533400" y="3810000"/>
            <a:ext cx="2286000" cy="21653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000066"/>
                </a:solidFill>
              </a:rPr>
              <a:t>3dB Point:</a:t>
            </a:r>
            <a:br>
              <a:rPr lang="en-US" sz="2000" dirty="0">
                <a:solidFill>
                  <a:srgbClr val="000066"/>
                </a:solidFill>
              </a:rPr>
            </a:br>
            <a:r>
              <a:rPr lang="en-US" sz="2000" dirty="0">
                <a:solidFill>
                  <a:srgbClr val="000066"/>
                </a:solidFill>
              </a:rPr>
              <a:t>-3dB</a:t>
            </a:r>
          </a:p>
          <a:p>
            <a:endParaRPr lang="en-US" sz="800" dirty="0">
              <a:solidFill>
                <a:srgbClr val="000066"/>
              </a:solidFill>
            </a:endParaRPr>
          </a:p>
          <a:p>
            <a:r>
              <a:rPr lang="en-US" sz="2000" dirty="0">
                <a:solidFill>
                  <a:srgbClr val="000066"/>
                </a:solidFill>
              </a:rPr>
              <a:t>Cutoff Frequency:</a:t>
            </a:r>
          </a:p>
          <a:p>
            <a:r>
              <a:rPr lang="en-US" sz="2000" dirty="0">
                <a:solidFill>
                  <a:srgbClr val="000066"/>
                </a:solidFill>
              </a:rPr>
              <a:t>1590 Hz</a:t>
            </a:r>
          </a:p>
          <a:p>
            <a:endParaRPr lang="en-US" sz="800" dirty="0">
              <a:solidFill>
                <a:srgbClr val="000066"/>
              </a:solidFill>
            </a:endParaRPr>
          </a:p>
          <a:p>
            <a:r>
              <a:rPr lang="en-US" sz="2000" dirty="0">
                <a:solidFill>
                  <a:srgbClr val="000066"/>
                </a:solidFill>
              </a:rPr>
              <a:t>Bandwidth:</a:t>
            </a:r>
            <a:br>
              <a:rPr lang="en-US" sz="2000" dirty="0">
                <a:solidFill>
                  <a:srgbClr val="000066"/>
                </a:solidFill>
              </a:rPr>
            </a:br>
            <a:r>
              <a:rPr lang="en-US" sz="2000" dirty="0">
                <a:solidFill>
                  <a:srgbClr val="000066"/>
                </a:solidFill>
              </a:rPr>
              <a:t>0 - 1590 Hz</a:t>
            </a:r>
          </a:p>
        </p:txBody>
      </p:sp>
      <p:sp>
        <p:nvSpPr>
          <p:cNvPr id="11271" name="WordArt 26"/>
          <p:cNvSpPr>
            <a:spLocks noChangeArrowheads="1" noChangeShapeType="1" noTextEdit="1"/>
          </p:cNvSpPr>
          <p:nvPr/>
        </p:nvSpPr>
        <p:spPr bwMode="auto">
          <a:xfrm>
            <a:off x="4648200" y="5562600"/>
            <a:ext cx="12096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PASS</a:t>
            </a:r>
          </a:p>
        </p:txBody>
      </p:sp>
      <p:sp>
        <p:nvSpPr>
          <p:cNvPr id="11272" name="WordArt 27"/>
          <p:cNvSpPr>
            <a:spLocks noChangeArrowheads="1" noChangeShapeType="1" noTextEdit="1"/>
          </p:cNvSpPr>
          <p:nvPr/>
        </p:nvSpPr>
        <p:spPr bwMode="auto">
          <a:xfrm>
            <a:off x="7239000" y="3581400"/>
            <a:ext cx="12096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IGNORE</a:t>
            </a:r>
          </a:p>
        </p:txBody>
      </p:sp>
      <p:pic>
        <p:nvPicPr>
          <p:cNvPr id="10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1" y="6261967"/>
            <a:ext cx="2536230" cy="343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FF"/>
                </a:solidFill>
              </a:rPr>
              <a:t>Basic Filter Types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2133600" y="1600200"/>
            <a:ext cx="6553200" cy="4525963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</a:rPr>
              <a:t>High-Pass Filter</a:t>
            </a:r>
          </a:p>
          <a:p>
            <a:pPr lvl="1" eaLnBrk="1" hangingPunct="1"/>
            <a:r>
              <a:rPr lang="en-US" sz="2400" dirty="0" smtClean="0">
                <a:solidFill>
                  <a:srgbClr val="000066"/>
                </a:solidFill>
              </a:rPr>
              <a:t>High frequencies pass</a:t>
            </a:r>
          </a:p>
        </p:txBody>
      </p:sp>
      <p:sp>
        <p:nvSpPr>
          <p:cNvPr id="12292" name="Text Box 11"/>
          <p:cNvSpPr txBox="1">
            <a:spLocks noChangeArrowheads="1"/>
          </p:cNvSpPr>
          <p:nvPr/>
        </p:nvSpPr>
        <p:spPr bwMode="auto">
          <a:xfrm>
            <a:off x="457200" y="1600200"/>
            <a:ext cx="16002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Low-Pass</a:t>
            </a:r>
            <a:endParaRPr lang="en-US" sz="2000">
              <a:solidFill>
                <a:srgbClr val="FF0000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FF0000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High-Pass</a:t>
            </a:r>
            <a:endParaRPr lang="en-US" sz="2000">
              <a:solidFill>
                <a:srgbClr val="000066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Band-Pass</a:t>
            </a:r>
          </a:p>
        </p:txBody>
      </p:sp>
      <p:pic>
        <p:nvPicPr>
          <p:cNvPr id="12293" name="Picture 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2667000"/>
            <a:ext cx="5791200" cy="398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4" name="Rectangle 17"/>
          <p:cNvSpPr>
            <a:spLocks noChangeArrowheads="1"/>
          </p:cNvSpPr>
          <p:nvPr/>
        </p:nvSpPr>
        <p:spPr bwMode="auto">
          <a:xfrm>
            <a:off x="533400" y="3810000"/>
            <a:ext cx="2209800" cy="21653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66"/>
                </a:solidFill>
              </a:rPr>
              <a:t>3dB Point: </a:t>
            </a:r>
            <a:br>
              <a:rPr lang="en-US" sz="2000">
                <a:solidFill>
                  <a:srgbClr val="000066"/>
                </a:solidFill>
              </a:rPr>
            </a:br>
            <a:r>
              <a:rPr lang="en-US" sz="2000">
                <a:solidFill>
                  <a:srgbClr val="000066"/>
                </a:solidFill>
              </a:rPr>
              <a:t>-3dB</a:t>
            </a:r>
          </a:p>
          <a:p>
            <a:r>
              <a:rPr lang="en-US" sz="800">
                <a:solidFill>
                  <a:srgbClr val="000066"/>
                </a:solidFill>
              </a:rPr>
              <a:t/>
            </a:r>
            <a:br>
              <a:rPr lang="en-US" sz="800">
                <a:solidFill>
                  <a:srgbClr val="000066"/>
                </a:solidFill>
              </a:rPr>
            </a:br>
            <a:r>
              <a:rPr lang="en-US" sz="2000">
                <a:solidFill>
                  <a:srgbClr val="000066"/>
                </a:solidFill>
              </a:rPr>
              <a:t>Cutoff Frequency:</a:t>
            </a:r>
          </a:p>
          <a:p>
            <a:r>
              <a:rPr lang="en-US" sz="2000">
                <a:solidFill>
                  <a:srgbClr val="000066"/>
                </a:solidFill>
              </a:rPr>
              <a:t>160 Hz</a:t>
            </a:r>
          </a:p>
          <a:p>
            <a:endParaRPr lang="en-US" sz="800">
              <a:solidFill>
                <a:srgbClr val="000066"/>
              </a:solidFill>
            </a:endParaRPr>
          </a:p>
          <a:p>
            <a:r>
              <a:rPr lang="en-US" sz="2000">
                <a:solidFill>
                  <a:srgbClr val="000066"/>
                </a:solidFill>
              </a:rPr>
              <a:t>Bandwidth:</a:t>
            </a:r>
            <a:br>
              <a:rPr lang="en-US" sz="2000">
                <a:solidFill>
                  <a:srgbClr val="000066"/>
                </a:solidFill>
              </a:rPr>
            </a:br>
            <a:r>
              <a:rPr lang="en-US" sz="2000">
                <a:solidFill>
                  <a:srgbClr val="000066"/>
                </a:solidFill>
              </a:rPr>
              <a:t>160 - ∞ Hz</a:t>
            </a:r>
          </a:p>
        </p:txBody>
      </p:sp>
      <p:sp>
        <p:nvSpPr>
          <p:cNvPr id="12295" name="WordArt 18"/>
          <p:cNvSpPr>
            <a:spLocks noChangeArrowheads="1" noChangeShapeType="1" noTextEdit="1"/>
          </p:cNvSpPr>
          <p:nvPr/>
        </p:nvSpPr>
        <p:spPr bwMode="auto">
          <a:xfrm>
            <a:off x="6477000" y="5181600"/>
            <a:ext cx="12096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PASS</a:t>
            </a:r>
          </a:p>
        </p:txBody>
      </p:sp>
      <p:sp>
        <p:nvSpPr>
          <p:cNvPr id="12296" name="WordArt 19"/>
          <p:cNvSpPr>
            <a:spLocks noChangeArrowheads="1" noChangeShapeType="1" noTextEdit="1"/>
          </p:cNvSpPr>
          <p:nvPr/>
        </p:nvSpPr>
        <p:spPr bwMode="auto">
          <a:xfrm>
            <a:off x="3733800" y="3429000"/>
            <a:ext cx="12096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IGNORE</a:t>
            </a:r>
          </a:p>
        </p:txBody>
      </p:sp>
      <p:pic>
        <p:nvPicPr>
          <p:cNvPr id="10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1" y="6251655"/>
            <a:ext cx="2612430" cy="353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FF"/>
                </a:solidFill>
              </a:rPr>
              <a:t>Basic Filter Types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2133600" y="1600200"/>
            <a:ext cx="6553200" cy="4525963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</a:rPr>
              <a:t>Band-Pass Filter</a:t>
            </a:r>
          </a:p>
          <a:p>
            <a:pPr lvl="1" eaLnBrk="1" hangingPunct="1"/>
            <a:r>
              <a:rPr lang="en-US" sz="2400" dirty="0" smtClean="0">
                <a:solidFill>
                  <a:srgbClr val="000066"/>
                </a:solidFill>
              </a:rPr>
              <a:t>Limited frequency range passes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15240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Low-Pass</a:t>
            </a:r>
          </a:p>
          <a:p>
            <a:pPr eaLnBrk="0" hangingPunct="0"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High-Pass</a:t>
            </a:r>
          </a:p>
          <a:p>
            <a:pPr eaLnBrk="0" hangingPunct="0"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Band-Pass</a:t>
            </a:r>
          </a:p>
        </p:txBody>
      </p:sp>
      <p:pic>
        <p:nvPicPr>
          <p:cNvPr id="13317" name="Picture 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2667000"/>
            <a:ext cx="5638800" cy="399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Rectangle 28"/>
          <p:cNvSpPr>
            <a:spLocks noChangeArrowheads="1"/>
          </p:cNvSpPr>
          <p:nvPr/>
        </p:nvSpPr>
        <p:spPr bwMode="auto">
          <a:xfrm>
            <a:off x="152400" y="3810000"/>
            <a:ext cx="2819400" cy="28971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66"/>
                </a:solidFill>
              </a:rPr>
              <a:t>3dB Point: -3dB</a:t>
            </a:r>
          </a:p>
          <a:p>
            <a:r>
              <a:rPr lang="en-US" sz="800">
                <a:solidFill>
                  <a:srgbClr val="000066"/>
                </a:solidFill>
              </a:rPr>
              <a:t/>
            </a:r>
            <a:br>
              <a:rPr lang="en-US" sz="800">
                <a:solidFill>
                  <a:srgbClr val="000066"/>
                </a:solidFill>
              </a:rPr>
            </a:br>
            <a:r>
              <a:rPr lang="en-US" sz="2000">
                <a:solidFill>
                  <a:srgbClr val="000066"/>
                </a:solidFill>
              </a:rPr>
              <a:t>Cutoff Frequencies:</a:t>
            </a:r>
          </a:p>
          <a:p>
            <a:r>
              <a:rPr lang="en-US" sz="2000">
                <a:solidFill>
                  <a:srgbClr val="000066"/>
                </a:solidFill>
              </a:rPr>
              <a:t>400 and 600 Hz</a:t>
            </a:r>
          </a:p>
          <a:p>
            <a:endParaRPr lang="en-US" sz="800">
              <a:solidFill>
                <a:srgbClr val="000066"/>
              </a:solidFill>
            </a:endParaRPr>
          </a:p>
          <a:p>
            <a:r>
              <a:rPr lang="en-US" sz="2000">
                <a:solidFill>
                  <a:srgbClr val="000066"/>
                </a:solidFill>
              </a:rPr>
              <a:t>Bandwidth:</a:t>
            </a:r>
            <a:br>
              <a:rPr lang="en-US" sz="2000">
                <a:solidFill>
                  <a:srgbClr val="000066"/>
                </a:solidFill>
              </a:rPr>
            </a:br>
            <a:r>
              <a:rPr lang="en-US" sz="2000">
                <a:solidFill>
                  <a:srgbClr val="000066"/>
                </a:solidFill>
              </a:rPr>
              <a:t>400 - 600 Hz</a:t>
            </a:r>
          </a:p>
          <a:p>
            <a:endParaRPr lang="en-US" sz="800">
              <a:solidFill>
                <a:srgbClr val="000066"/>
              </a:solidFill>
            </a:endParaRPr>
          </a:p>
          <a:p>
            <a:r>
              <a:rPr lang="en-US" sz="2000">
                <a:solidFill>
                  <a:srgbClr val="000066"/>
                </a:solidFill>
              </a:rPr>
              <a:t>Resonant Frequency (High Response Point):</a:t>
            </a:r>
          </a:p>
          <a:p>
            <a:r>
              <a:rPr lang="en-US" sz="2000">
                <a:solidFill>
                  <a:srgbClr val="000066"/>
                </a:solidFill>
              </a:rPr>
              <a:t>500 Hz</a:t>
            </a:r>
          </a:p>
        </p:txBody>
      </p:sp>
      <p:sp>
        <p:nvSpPr>
          <p:cNvPr id="13319" name="WordArt 29"/>
          <p:cNvSpPr>
            <a:spLocks noChangeArrowheads="1" noChangeShapeType="1" noTextEdit="1"/>
          </p:cNvSpPr>
          <p:nvPr/>
        </p:nvSpPr>
        <p:spPr bwMode="auto">
          <a:xfrm>
            <a:off x="5715000" y="5791200"/>
            <a:ext cx="12096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PASS</a:t>
            </a:r>
          </a:p>
        </p:txBody>
      </p:sp>
      <p:sp>
        <p:nvSpPr>
          <p:cNvPr id="13320" name="WordArt 30"/>
          <p:cNvSpPr>
            <a:spLocks noChangeArrowheads="1" noChangeShapeType="1" noTextEdit="1"/>
          </p:cNvSpPr>
          <p:nvPr/>
        </p:nvSpPr>
        <p:spPr bwMode="auto">
          <a:xfrm>
            <a:off x="3810000" y="3352800"/>
            <a:ext cx="12096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IGNORE</a:t>
            </a:r>
          </a:p>
        </p:txBody>
      </p:sp>
      <p:sp>
        <p:nvSpPr>
          <p:cNvPr id="13321" name="WordArt 31"/>
          <p:cNvSpPr>
            <a:spLocks noChangeArrowheads="1" noChangeShapeType="1" noTextEdit="1"/>
          </p:cNvSpPr>
          <p:nvPr/>
        </p:nvSpPr>
        <p:spPr bwMode="auto">
          <a:xfrm>
            <a:off x="6858000" y="3352800"/>
            <a:ext cx="12096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IGNORE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</TotalTime>
  <Words>595</Words>
  <Application>Microsoft Office PowerPoint</Application>
  <PresentationFormat>On-screen Show (4:3)</PresentationFormat>
  <Paragraphs>229</Paragraphs>
  <Slides>24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1_Default Design</vt:lpstr>
      <vt:lpstr>NYU Schools Master Template</vt:lpstr>
      <vt:lpstr>VISIO</vt:lpstr>
      <vt:lpstr>Photo Editor Photo</vt:lpstr>
      <vt:lpstr>PowerPoint Presentation</vt:lpstr>
      <vt:lpstr>Overview</vt:lpstr>
      <vt:lpstr>Objectives</vt:lpstr>
      <vt:lpstr>Frequency Response Graph</vt:lpstr>
      <vt:lpstr>Frequency Response Graph</vt:lpstr>
      <vt:lpstr>What are Filters?</vt:lpstr>
      <vt:lpstr>Basic Filter Types</vt:lpstr>
      <vt:lpstr>Basic Filter Types</vt:lpstr>
      <vt:lpstr>Basic Filter Types</vt:lpstr>
      <vt:lpstr>Electrical Terminology</vt:lpstr>
      <vt:lpstr>Electrical Terminology</vt:lpstr>
      <vt:lpstr>Electrical Terminology</vt:lpstr>
      <vt:lpstr>Electrical Terminology</vt:lpstr>
      <vt:lpstr>Electrical Terminology</vt:lpstr>
      <vt:lpstr>Materials for Lab</vt:lpstr>
      <vt:lpstr>Materials for Lab (Cont’d)</vt:lpstr>
      <vt:lpstr>Procedure - Testing</vt:lpstr>
      <vt:lpstr>Procedure – Data Analysis</vt:lpstr>
      <vt:lpstr>Procedure - Circuit 1</vt:lpstr>
      <vt:lpstr>Procedure - Circuit 2</vt:lpstr>
      <vt:lpstr>Procedure - Circuit 3</vt:lpstr>
      <vt:lpstr>Assignment: Report</vt:lpstr>
      <vt:lpstr>Assignment: Presentation</vt:lpstr>
      <vt:lpstr>Closing</vt:lpstr>
    </vt:vector>
  </TitlesOfParts>
  <Company>Hot Chilli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EG</cp:lastModifiedBy>
  <cp:revision>94</cp:revision>
  <dcterms:created xsi:type="dcterms:W3CDTF">2002-02-21T04:34:32Z</dcterms:created>
  <dcterms:modified xsi:type="dcterms:W3CDTF">2014-07-03T15:09:53Z</dcterms:modified>
</cp:coreProperties>
</file>