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74" r:id="rId2"/>
    <p:sldId id="275" r:id="rId3"/>
    <p:sldId id="276" r:id="rId4"/>
    <p:sldId id="287" r:id="rId5"/>
    <p:sldId id="290" r:id="rId6"/>
    <p:sldId id="283" r:id="rId7"/>
    <p:sldId id="295" r:id="rId8"/>
    <p:sldId id="296" r:id="rId9"/>
    <p:sldId id="297" r:id="rId10"/>
    <p:sldId id="282" r:id="rId11"/>
    <p:sldId id="298" r:id="rId12"/>
    <p:sldId id="299" r:id="rId13"/>
    <p:sldId id="300" r:id="rId14"/>
    <p:sldId id="301" r:id="rId15"/>
    <p:sldId id="291" r:id="rId16"/>
    <p:sldId id="286" r:id="rId17"/>
    <p:sldId id="292" r:id="rId18"/>
    <p:sldId id="302" r:id="rId19"/>
    <p:sldId id="303" r:id="rId20"/>
    <p:sldId id="304" r:id="rId21"/>
    <p:sldId id="305" r:id="rId22"/>
    <p:sldId id="284" r:id="rId23"/>
    <p:sldId id="306" r:id="rId24"/>
    <p:sldId id="307" r:id="rId25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20" autoAdjust="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125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6AEAB7-63FE-459E-8B01-F385C74A05D5}" type="datetimeFigureOut">
              <a:rPr lang="en-US" altLang="en-US"/>
              <a:pPr>
                <a:defRPr/>
              </a:pPr>
              <a:t>1/17/2015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53A5D5-17B8-4FED-9479-8AE6C40581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83018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07721BA-02E7-455C-830E-D8D80023B571}" type="datetimeFigureOut">
              <a:rPr lang="en-US" altLang="en-US"/>
              <a:pPr>
                <a:defRPr/>
              </a:pPr>
              <a:t>1/17/2015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33A0CD7-CEE4-4C98-B69B-533C28C488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43647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9410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23366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08F05-4152-47F9-941A-C374DA71942E}" type="datetime1">
              <a:rPr lang="en-US" altLang="en-US"/>
              <a:pPr>
                <a:defRPr/>
              </a:pPr>
              <a:t>1/17/2015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FBB90-B002-43ED-8788-FF5F3DAF0E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8270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B1B83-DDBB-4D0B-8054-61D10909BF68}" type="datetime1">
              <a:rPr lang="en-US" altLang="en-US"/>
              <a:pPr>
                <a:defRPr/>
              </a:pPr>
              <a:t>1/17/2015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AD3AF-9792-4F9F-8560-14B6133874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7150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DD4CCA4-5057-4493-9A31-91607FF79A21}" type="datetime1">
              <a:rPr lang="en-US" altLang="en-US"/>
              <a:pPr>
                <a:defRPr/>
              </a:pPr>
              <a:t>1/17/2015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5DB5D3-183D-44A0-9790-46F32B7639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manual.eg.poly.edu/index.php/File:Lab_filters_4.gif" TargetMode="Externa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EG1003: Introduction to Engineering and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Electronic Filters</a:t>
            </a:r>
          </a:p>
        </p:txBody>
      </p:sp>
      <p:pic>
        <p:nvPicPr>
          <p:cNvPr id="5124" name="Picture 2" descr="https://manual.eg.poly.edu/images/6/6f/Lab_filters_4.gif">
            <a:hlinkClick r:id="rId2" tooltip="Figure 3: Component schematic symbols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2587625"/>
            <a:ext cx="7315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Electrical Terminology</a:t>
            </a: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1616075" y="923925"/>
            <a:ext cx="672782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Voltage (V)	[unit = V for Volts]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Potential difference in electrical energy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Current (I)	[unit = A for Amperes]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Charge flow rate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Can be positive or negative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44475" y="923925"/>
            <a:ext cx="13716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FF0000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000066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000066"/>
                </a:solidFill>
              </a:rPr>
              <a:t>Wiring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Electrical Terminology</a:t>
            </a: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1616075" y="923925"/>
            <a:ext cx="672782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Resistor (R)   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[unit = Ω for Ohms]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Resists flow of electrical current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Dissipates electrical energy as heat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Often used to alter voltages in circuits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Characterized by Ohm’s Law: V = I*R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Not sensitive to frequency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Uses a poor conductor</a:t>
            </a:r>
          </a:p>
          <a:p>
            <a:pPr marL="13716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Example: Carbon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44475" y="923925"/>
            <a:ext cx="13716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FF0000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000066"/>
                </a:solidFill>
              </a:rPr>
              <a:t>Wiring</a:t>
            </a:r>
          </a:p>
        </p:txBody>
      </p:sp>
      <p:grpSp>
        <p:nvGrpSpPr>
          <p:cNvPr id="15365" name="Group 24"/>
          <p:cNvGrpSpPr>
            <a:grpSpLocks/>
          </p:cNvGrpSpPr>
          <p:nvPr/>
        </p:nvGrpSpPr>
        <p:grpSpPr bwMode="auto">
          <a:xfrm>
            <a:off x="7545388" y="923925"/>
            <a:ext cx="1371600" cy="990600"/>
            <a:chOff x="4608" y="3168"/>
            <a:chExt cx="864" cy="624"/>
          </a:xfrm>
        </p:grpSpPr>
        <p:grpSp>
          <p:nvGrpSpPr>
            <p:cNvPr id="15366" name="Group 17"/>
            <p:cNvGrpSpPr>
              <a:grpSpLocks/>
            </p:cNvGrpSpPr>
            <p:nvPr/>
          </p:nvGrpSpPr>
          <p:grpSpPr bwMode="auto">
            <a:xfrm>
              <a:off x="4608" y="3456"/>
              <a:ext cx="852" cy="336"/>
              <a:chOff x="4908" y="1248"/>
              <a:chExt cx="852" cy="336"/>
            </a:xfrm>
          </p:grpSpPr>
          <p:sp>
            <p:nvSpPr>
              <p:cNvPr id="15368" name="AutoShape 18"/>
              <p:cNvSpPr>
                <a:spLocks noChangeAspect="1" noChangeArrowheads="1" noTextEdit="1"/>
              </p:cNvSpPr>
              <p:nvPr/>
            </p:nvSpPr>
            <p:spPr bwMode="auto">
              <a:xfrm>
                <a:off x="4908" y="1248"/>
                <a:ext cx="852" cy="33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5369" name="Group 19"/>
              <p:cNvGrpSpPr>
                <a:grpSpLocks/>
              </p:cNvGrpSpPr>
              <p:nvPr/>
            </p:nvGrpSpPr>
            <p:grpSpPr bwMode="auto">
              <a:xfrm>
                <a:off x="4911" y="1337"/>
                <a:ext cx="818" cy="167"/>
                <a:chOff x="4911" y="1337"/>
                <a:chExt cx="818" cy="167"/>
              </a:xfrm>
            </p:grpSpPr>
            <p:sp>
              <p:nvSpPr>
                <p:cNvPr id="15370" name="Freeform 20"/>
                <p:cNvSpPr>
                  <a:spLocks/>
                </p:cNvSpPr>
                <p:nvPr/>
              </p:nvSpPr>
              <p:spPr bwMode="auto">
                <a:xfrm>
                  <a:off x="5189" y="1337"/>
                  <a:ext cx="385" cy="167"/>
                </a:xfrm>
                <a:custGeom>
                  <a:avLst/>
                  <a:gdLst>
                    <a:gd name="T0" fmla="*/ 0 w 385"/>
                    <a:gd name="T1" fmla="*/ 84 h 167"/>
                    <a:gd name="T2" fmla="*/ 32 w 385"/>
                    <a:gd name="T3" fmla="*/ 0 h 167"/>
                    <a:gd name="T4" fmla="*/ 97 w 385"/>
                    <a:gd name="T5" fmla="*/ 167 h 167"/>
                    <a:gd name="T6" fmla="*/ 161 w 385"/>
                    <a:gd name="T7" fmla="*/ 0 h 167"/>
                    <a:gd name="T8" fmla="*/ 225 w 385"/>
                    <a:gd name="T9" fmla="*/ 167 h 167"/>
                    <a:gd name="T10" fmla="*/ 289 w 385"/>
                    <a:gd name="T11" fmla="*/ 0 h 167"/>
                    <a:gd name="T12" fmla="*/ 353 w 385"/>
                    <a:gd name="T13" fmla="*/ 167 h 167"/>
                    <a:gd name="T14" fmla="*/ 385 w 385"/>
                    <a:gd name="T15" fmla="*/ 84 h 16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85"/>
                    <a:gd name="T25" fmla="*/ 0 h 167"/>
                    <a:gd name="T26" fmla="*/ 385 w 385"/>
                    <a:gd name="T27" fmla="*/ 167 h 16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85" h="167">
                      <a:moveTo>
                        <a:pt x="0" y="84"/>
                      </a:moveTo>
                      <a:lnTo>
                        <a:pt x="32" y="0"/>
                      </a:lnTo>
                      <a:lnTo>
                        <a:pt x="97" y="167"/>
                      </a:lnTo>
                      <a:lnTo>
                        <a:pt x="161" y="0"/>
                      </a:lnTo>
                      <a:lnTo>
                        <a:pt x="225" y="167"/>
                      </a:lnTo>
                      <a:lnTo>
                        <a:pt x="289" y="0"/>
                      </a:lnTo>
                      <a:lnTo>
                        <a:pt x="353" y="167"/>
                      </a:lnTo>
                      <a:lnTo>
                        <a:pt x="385" y="84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1" name="Freeform 21"/>
                <p:cNvSpPr>
                  <a:spLocks/>
                </p:cNvSpPr>
                <p:nvPr/>
              </p:nvSpPr>
              <p:spPr bwMode="auto">
                <a:xfrm>
                  <a:off x="4911" y="1418"/>
                  <a:ext cx="278" cy="3"/>
                </a:xfrm>
                <a:custGeom>
                  <a:avLst/>
                  <a:gdLst>
                    <a:gd name="T0" fmla="*/ 278 w 278"/>
                    <a:gd name="T1" fmla="*/ 3 h 3"/>
                    <a:gd name="T2" fmla="*/ 204 w 278"/>
                    <a:gd name="T3" fmla="*/ 3 h 3"/>
                    <a:gd name="T4" fmla="*/ 204 w 278"/>
                    <a:gd name="T5" fmla="*/ 0 h 3"/>
                    <a:gd name="T6" fmla="*/ 0 w 278"/>
                    <a:gd name="T7" fmla="*/ 0 h 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78"/>
                    <a:gd name="T13" fmla="*/ 0 h 3"/>
                    <a:gd name="T14" fmla="*/ 278 w 278"/>
                    <a:gd name="T15" fmla="*/ 3 h 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78" h="3">
                      <a:moveTo>
                        <a:pt x="278" y="3"/>
                      </a:moveTo>
                      <a:lnTo>
                        <a:pt x="204" y="3"/>
                      </a:lnTo>
                      <a:lnTo>
                        <a:pt x="20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2" name="Freeform 22"/>
                <p:cNvSpPr>
                  <a:spLocks/>
                </p:cNvSpPr>
                <p:nvPr/>
              </p:nvSpPr>
              <p:spPr bwMode="auto">
                <a:xfrm>
                  <a:off x="5574" y="1418"/>
                  <a:ext cx="155" cy="3"/>
                </a:xfrm>
                <a:custGeom>
                  <a:avLst/>
                  <a:gdLst>
                    <a:gd name="T0" fmla="*/ 0 w 155"/>
                    <a:gd name="T1" fmla="*/ 3 h 3"/>
                    <a:gd name="T2" fmla="*/ 74 w 155"/>
                    <a:gd name="T3" fmla="*/ 3 h 3"/>
                    <a:gd name="T4" fmla="*/ 74 w 155"/>
                    <a:gd name="T5" fmla="*/ 0 h 3"/>
                    <a:gd name="T6" fmla="*/ 155 w 155"/>
                    <a:gd name="T7" fmla="*/ 0 h 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55"/>
                    <a:gd name="T13" fmla="*/ 0 h 3"/>
                    <a:gd name="T14" fmla="*/ 155 w 155"/>
                    <a:gd name="T15" fmla="*/ 3 h 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55" h="3">
                      <a:moveTo>
                        <a:pt x="0" y="3"/>
                      </a:moveTo>
                      <a:lnTo>
                        <a:pt x="74" y="3"/>
                      </a:lnTo>
                      <a:lnTo>
                        <a:pt x="74" y="0"/>
                      </a:lnTo>
                      <a:lnTo>
                        <a:pt x="155" y="0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367" name="Text Box 23"/>
            <p:cNvSpPr txBox="1">
              <a:spLocks noChangeArrowheads="1"/>
            </p:cNvSpPr>
            <p:nvPr/>
          </p:nvSpPr>
          <p:spPr bwMode="auto">
            <a:xfrm>
              <a:off x="4608" y="3168"/>
              <a:ext cx="86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1"/>
                <a:t>Symbol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Electrical Terminology</a:t>
            </a: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1616075" y="923925"/>
            <a:ext cx="672782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Capacitor (C)</a:t>
            </a:r>
            <a:b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</a:b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[unit = F for Farads]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Stores potential energy (V)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Affected by voltage and frequency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A pair metal plates separated by non-conductive material</a:t>
            </a:r>
          </a:p>
          <a:p>
            <a:pPr marL="13716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Example: Air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Electrical charge accumulates on plates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44475" y="923925"/>
            <a:ext cx="13716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FF0000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000066"/>
                </a:solidFill>
              </a:rPr>
              <a:t>Wiring</a:t>
            </a:r>
          </a:p>
        </p:txBody>
      </p:sp>
      <p:grpSp>
        <p:nvGrpSpPr>
          <p:cNvPr id="16389" name="Group 26"/>
          <p:cNvGrpSpPr>
            <a:grpSpLocks/>
          </p:cNvGrpSpPr>
          <p:nvPr/>
        </p:nvGrpSpPr>
        <p:grpSpPr bwMode="auto">
          <a:xfrm>
            <a:off x="7545388" y="923925"/>
            <a:ext cx="1371600" cy="1143000"/>
            <a:chOff x="1584" y="3024"/>
            <a:chExt cx="864" cy="720"/>
          </a:xfrm>
        </p:grpSpPr>
        <p:grpSp>
          <p:nvGrpSpPr>
            <p:cNvPr id="16390" name="Group 12"/>
            <p:cNvGrpSpPr>
              <a:grpSpLocks/>
            </p:cNvGrpSpPr>
            <p:nvPr/>
          </p:nvGrpSpPr>
          <p:grpSpPr bwMode="auto">
            <a:xfrm>
              <a:off x="1632" y="3312"/>
              <a:ext cx="816" cy="432"/>
              <a:chOff x="1296" y="1920"/>
              <a:chExt cx="816" cy="432"/>
            </a:xfrm>
          </p:grpSpPr>
          <p:sp>
            <p:nvSpPr>
              <p:cNvPr id="16392" name="Rectangle 13"/>
              <p:cNvSpPr>
                <a:spLocks noChangeArrowheads="1"/>
              </p:cNvSpPr>
              <p:nvPr/>
            </p:nvSpPr>
            <p:spPr bwMode="invGray">
              <a:xfrm>
                <a:off x="1296" y="1920"/>
                <a:ext cx="816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graphicFrame>
            <p:nvGraphicFramePr>
              <p:cNvPr id="16393" name="Object 14"/>
              <p:cNvGraphicFramePr>
                <a:graphicFrameLocks noChangeAspect="1"/>
              </p:cNvGraphicFramePr>
              <p:nvPr/>
            </p:nvGraphicFramePr>
            <p:xfrm>
              <a:off x="1344" y="1968"/>
              <a:ext cx="715" cy="34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394" name="VISIO" r:id="rId3" imgW="1288080" imgH="1076400" progId="Visio.Drawing.5">
                      <p:embed/>
                    </p:oleObj>
                  </mc:Choice>
                  <mc:Fallback>
                    <p:oleObj name="VISIO" r:id="rId3" imgW="1288080" imgH="1076400" progId="Visio.Drawing.5">
                      <p:embed/>
                      <p:pic>
                        <p:nvPicPr>
                          <p:cNvPr id="0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invGray">
                          <a:xfrm>
                            <a:off x="1344" y="1968"/>
                            <a:ext cx="715" cy="34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6391" name="Text Box 25"/>
            <p:cNvSpPr txBox="1">
              <a:spLocks noChangeArrowheads="1"/>
            </p:cNvSpPr>
            <p:nvPr/>
          </p:nvSpPr>
          <p:spPr bwMode="auto">
            <a:xfrm>
              <a:off x="1584" y="3024"/>
              <a:ext cx="86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1"/>
                <a:t>Symbol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Electrical Terminology</a:t>
            </a: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1616075" y="923925"/>
            <a:ext cx="672782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Inductor (L)</a:t>
            </a:r>
            <a:b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</a:b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[unit = H for </a:t>
            </a:r>
            <a:r>
              <a:rPr lang="en-US" altLang="en-US" dirty="0" err="1" smtClean="0">
                <a:solidFill>
                  <a:srgbClr val="000066"/>
                </a:solidFill>
                <a:latin typeface="Tahoma" panose="020B0604030504040204" pitchFamily="34" charset="0"/>
              </a:rPr>
              <a:t>Henries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]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Stores and delivers energy in a           magnetic field 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Magnetic fields affect the current of a circuit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Effected by current and frequency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Is a coil of wire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44475" y="923925"/>
            <a:ext cx="13716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FF0000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000066"/>
                </a:solidFill>
              </a:rPr>
              <a:t>Wiring</a:t>
            </a:r>
          </a:p>
        </p:txBody>
      </p:sp>
      <p:grpSp>
        <p:nvGrpSpPr>
          <p:cNvPr id="17413" name="Group 13"/>
          <p:cNvGrpSpPr>
            <a:grpSpLocks/>
          </p:cNvGrpSpPr>
          <p:nvPr/>
        </p:nvGrpSpPr>
        <p:grpSpPr bwMode="auto">
          <a:xfrm>
            <a:off x="7545388" y="923925"/>
            <a:ext cx="1371600" cy="1143000"/>
            <a:chOff x="3216" y="3024"/>
            <a:chExt cx="864" cy="720"/>
          </a:xfrm>
        </p:grpSpPr>
        <p:sp>
          <p:nvSpPr>
            <p:cNvPr id="17414" name="Text Box 9"/>
            <p:cNvSpPr txBox="1">
              <a:spLocks noChangeArrowheads="1"/>
            </p:cNvSpPr>
            <p:nvPr/>
          </p:nvSpPr>
          <p:spPr bwMode="auto">
            <a:xfrm>
              <a:off x="3216" y="3024"/>
              <a:ext cx="86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1"/>
                <a:t>Symbol</a:t>
              </a:r>
            </a:p>
          </p:txBody>
        </p:sp>
        <p:grpSp>
          <p:nvGrpSpPr>
            <p:cNvPr id="17415" name="Group 10"/>
            <p:cNvGrpSpPr>
              <a:grpSpLocks/>
            </p:cNvGrpSpPr>
            <p:nvPr/>
          </p:nvGrpSpPr>
          <p:grpSpPr bwMode="auto">
            <a:xfrm>
              <a:off x="3264" y="3360"/>
              <a:ext cx="782" cy="384"/>
              <a:chOff x="720" y="3312"/>
              <a:chExt cx="782" cy="384"/>
            </a:xfrm>
          </p:grpSpPr>
          <p:sp>
            <p:nvSpPr>
              <p:cNvPr id="17416" name="Rectangle 11"/>
              <p:cNvSpPr>
                <a:spLocks noChangeArrowheads="1"/>
              </p:cNvSpPr>
              <p:nvPr/>
            </p:nvSpPr>
            <p:spPr bwMode="invGray">
              <a:xfrm>
                <a:off x="720" y="3312"/>
                <a:ext cx="768" cy="38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graphicFrame>
            <p:nvGraphicFramePr>
              <p:cNvPr id="17417" name="Object 12"/>
              <p:cNvGraphicFramePr>
                <a:graphicFrameLocks noChangeAspect="1"/>
              </p:cNvGraphicFramePr>
              <p:nvPr/>
            </p:nvGraphicFramePr>
            <p:xfrm>
              <a:off x="720" y="3408"/>
              <a:ext cx="782" cy="2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418" name="VISIO" r:id="rId3" imgW="2058840" imgH="641520" progId="Visio.Drawing.5">
                      <p:embed/>
                    </p:oleObj>
                  </mc:Choice>
                  <mc:Fallback>
                    <p:oleObj name="VISIO" r:id="rId3" imgW="2058840" imgH="641520" progId="Visio.Drawing.5">
                      <p:embed/>
                      <p:pic>
                        <p:nvPicPr>
                          <p:cNvPr id="0" name="Object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invGray">
                          <a:xfrm>
                            <a:off x="720" y="3408"/>
                            <a:ext cx="782" cy="2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Electrical Terminology</a:t>
            </a: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1616075" y="923925"/>
            <a:ext cx="4711700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Series</a:t>
            </a:r>
          </a:p>
          <a:p>
            <a:pPr marL="969963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Same current through all elements</a:t>
            </a:r>
          </a:p>
          <a:p>
            <a:pPr marL="969963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Vin = VA + VB + VC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Parallel</a:t>
            </a:r>
          </a:p>
          <a:p>
            <a:pPr marL="969963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Same voltage across all branches</a:t>
            </a:r>
          </a:p>
          <a:p>
            <a:pPr marL="969963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Vin = VD = VE = VF + VG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44475" y="923925"/>
            <a:ext cx="13716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000066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FF0000"/>
                </a:solidFill>
              </a:rPr>
              <a:t>Wiring</a:t>
            </a:r>
          </a:p>
        </p:txBody>
      </p:sp>
      <p:pic>
        <p:nvPicPr>
          <p:cNvPr id="18437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888" y="1176338"/>
            <a:ext cx="29591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3230563"/>
            <a:ext cx="23796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Materials</a:t>
            </a:r>
          </a:p>
        </p:txBody>
      </p:sp>
      <p:sp>
        <p:nvSpPr>
          <p:cNvPr id="15363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Resistors </a:t>
            </a:r>
          </a:p>
          <a:p>
            <a:pPr marL="9144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Brown, black, yellow = 100KΩ</a:t>
            </a:r>
          </a:p>
          <a:p>
            <a:pPr marL="9144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Brown, black, green = 1MΩ</a:t>
            </a: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Capacitors </a:t>
            </a:r>
          </a:p>
          <a:p>
            <a:pPr marL="9144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102 = 0.001 µF</a:t>
            </a:r>
          </a:p>
          <a:p>
            <a:pPr marL="9144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10J = 10pF</a:t>
            </a: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Inductors</a:t>
            </a:r>
          </a:p>
          <a:p>
            <a:pPr marL="9144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1mH</a:t>
            </a:r>
          </a:p>
        </p:txBody>
      </p:sp>
      <p:pic>
        <p:nvPicPr>
          <p:cNvPr id="1946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100" y="2790825"/>
            <a:ext cx="22479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Materials (Cont’d)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483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578167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NI-ELVIS II+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Breadboard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Coaxial to Alligator Clip Cable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2678113"/>
            <a:ext cx="1423987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4163" y="808038"/>
            <a:ext cx="2257425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Procedure - Testing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Plug in NI ELVIS II to PC Lab and turn it 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Select NI ELVISmx Instrument Launcher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Select FGEN in the Instrument Launcher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Set function generator to 1000Hz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Set the amplitude to 2 Vpp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Set signal route to FGEN BNC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Select Scope in the Instrument Launcher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Procedure – Data Analysis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31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</a:rPr>
              <a:t>Click run in both instruments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</a:rPr>
              <a:t>Calculate the -3dB point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</a:rPr>
              <a:t>Test both of the circuits and determine their type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</a:rPr>
              <a:t>Assemble the radio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Procedure - Circuit 1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Connect the 100kΩ resistor and .001 µF capacitor in series</a:t>
            </a:r>
          </a:p>
        </p:txBody>
      </p:sp>
      <p:pic>
        <p:nvPicPr>
          <p:cNvPr id="23556" name="Picture 16" descr="Lab9_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350" y="1903413"/>
            <a:ext cx="5705475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Overview</a:t>
            </a: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122237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Objective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Background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Materials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Procedure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Report / Presentation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Closing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Procedure - Circuit 2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Connect 0.001 µF capacitor to 1 MΩ resistor in series</a:t>
            </a:r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1703388" y="1966913"/>
          <a:ext cx="58674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Photo Editor Photo" r:id="rId3" imgW="2914286" imgH="1457143" progId="MSPhotoEd.3">
                  <p:embed/>
                </p:oleObj>
              </mc:Choice>
              <mc:Fallback>
                <p:oleObj name="Photo Editor Photo" r:id="rId3" imgW="2914286" imgH="1457143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1966913"/>
                        <a:ext cx="5867400" cy="293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Assignment: </a:t>
            </a: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Presentation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603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Assemble the circuit below (Crystal Radio)</a:t>
            </a:r>
          </a:p>
        </p:txBody>
      </p:sp>
      <p:pic>
        <p:nvPicPr>
          <p:cNvPr id="25604" name="Picture 10" descr="Lab_filters_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588" y="1079500"/>
            <a:ext cx="6477000" cy="494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Assignment: Report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35" name="Rectangle 3"/>
          <p:cNvSpPr txBox="1">
            <a:spLocks noChangeArrowheads="1"/>
          </p:cNvSpPr>
          <p:nvPr/>
        </p:nvSpPr>
        <p:spPr bwMode="auto">
          <a:xfrm>
            <a:off x="930275" y="933450"/>
            <a:ext cx="741362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Individual Report (one report per student)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Title page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Discussion topics in the manual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For all circuits</a:t>
            </a:r>
          </a:p>
          <a:p>
            <a:pPr marL="914400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Include Excel tables and Gain vs. Frequency graphs</a:t>
            </a:r>
          </a:p>
          <a:p>
            <a:pPr marL="914400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Determine filter type</a:t>
            </a:r>
          </a:p>
          <a:p>
            <a:pPr marL="914400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Label each graph with determined filter type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OPTIONAL- Include photos of circuits and setup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Assignment: Presentation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Team Presentation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Include lab data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Professional-looking tables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Discussion topics in the manual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Include photos of circuits and setup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Refer to “Creating PowerPoint Presentations” found in Online Manual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Closing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675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TA will assign which circuit you start with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Have all original data signed by your TA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All team members must actively participate in experiment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Submit all work electronically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Return all materials to your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Objective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984250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Learn about electrical filters</a:t>
            </a:r>
          </a:p>
          <a:p>
            <a:pPr marL="9144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Different types </a:t>
            </a:r>
          </a:p>
          <a:p>
            <a:pPr marL="9144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Uses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What is the -3dB point?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Create filters and a crystal set radio using multiple circuit elements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Identify filters based on generated graphs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Frequency Response Graph</a:t>
            </a: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528638" y="804863"/>
            <a:ext cx="8213725" cy="407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512763" indent="-51276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Gain (in dB)</a:t>
            </a:r>
          </a:p>
          <a:p>
            <a:pPr marL="914400" indent="-40163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Ratio of output against input</a:t>
            </a:r>
          </a:p>
          <a:p>
            <a:pPr marL="914400" indent="-40163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20*log (</a:t>
            </a:r>
            <a:r>
              <a:rPr lang="en-US" altLang="en-US" dirty="0" err="1" smtClean="0">
                <a:solidFill>
                  <a:srgbClr val="000066"/>
                </a:solidFill>
                <a:latin typeface="Tahoma" panose="020B0604030504040204" pitchFamily="34" charset="0"/>
              </a:rPr>
              <a:t>Vout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/Vin)</a:t>
            </a:r>
          </a:p>
          <a:p>
            <a:pPr marL="914400" indent="-40163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Always negative value</a:t>
            </a:r>
          </a:p>
          <a:p>
            <a:pPr marL="512763" indent="-51276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-3dB Point </a:t>
            </a:r>
          </a:p>
          <a:p>
            <a:pPr marL="914400" indent="-40163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3dB drop of signal power from highest point on gain</a:t>
            </a:r>
          </a:p>
          <a:p>
            <a:pPr marL="914400" indent="-40163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Signal power is half of original value</a:t>
            </a:r>
          </a:p>
          <a:p>
            <a:pPr marL="512763" indent="-51276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Cutoff Frequency (in Hz)</a:t>
            </a:r>
          </a:p>
          <a:p>
            <a:pPr marL="914400" indent="-40163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Frequency at -3dB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Frequency Response Graph</a:t>
            </a:r>
          </a:p>
        </p:txBody>
      </p:sp>
      <p:sp>
        <p:nvSpPr>
          <p:cNvPr id="11267" name="Rectangle 3"/>
          <p:cNvSpPr txBox="1">
            <a:spLocks noChangeArrowheads="1"/>
          </p:cNvSpPr>
          <p:nvPr/>
        </p:nvSpPr>
        <p:spPr bwMode="auto">
          <a:xfrm>
            <a:off x="279400" y="1290638"/>
            <a:ext cx="3709988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Plot of Gain versus Frequency of electrical signal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Semi-logarithmic scale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Linear Y-axis, logarithmic X-axis</a:t>
            </a:r>
          </a:p>
        </p:txBody>
      </p:sp>
      <p:grpSp>
        <p:nvGrpSpPr>
          <p:cNvPr id="9220" name="Group 95"/>
          <p:cNvGrpSpPr>
            <a:grpSpLocks/>
          </p:cNvGrpSpPr>
          <p:nvPr/>
        </p:nvGrpSpPr>
        <p:grpSpPr bwMode="auto">
          <a:xfrm>
            <a:off x="4159250" y="1333500"/>
            <a:ext cx="4876800" cy="2743200"/>
            <a:chOff x="1248" y="1920"/>
            <a:chExt cx="3600" cy="2256"/>
          </a:xfrm>
        </p:grpSpPr>
        <p:sp>
          <p:nvSpPr>
            <p:cNvPr id="9221" name="Line 66"/>
            <p:cNvSpPr>
              <a:spLocks noChangeShapeType="1"/>
            </p:cNvSpPr>
            <p:nvPr/>
          </p:nvSpPr>
          <p:spPr bwMode="auto">
            <a:xfrm>
              <a:off x="1968" y="2640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2" name="Line 67"/>
            <p:cNvSpPr>
              <a:spLocks noChangeShapeType="1"/>
            </p:cNvSpPr>
            <p:nvPr/>
          </p:nvSpPr>
          <p:spPr bwMode="auto">
            <a:xfrm>
              <a:off x="2736" y="2640"/>
              <a:ext cx="52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3" name="Line 68"/>
            <p:cNvSpPr>
              <a:spLocks noChangeShapeType="1"/>
            </p:cNvSpPr>
            <p:nvPr/>
          </p:nvSpPr>
          <p:spPr bwMode="auto">
            <a:xfrm>
              <a:off x="3264" y="2880"/>
              <a:ext cx="384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4" name="Line 69"/>
            <p:cNvSpPr>
              <a:spLocks noChangeShapeType="1"/>
            </p:cNvSpPr>
            <p:nvPr/>
          </p:nvSpPr>
          <p:spPr bwMode="auto">
            <a:xfrm>
              <a:off x="1776" y="264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5" name="Line 70"/>
            <p:cNvSpPr>
              <a:spLocks noChangeShapeType="1"/>
            </p:cNvSpPr>
            <p:nvPr/>
          </p:nvSpPr>
          <p:spPr bwMode="auto">
            <a:xfrm flipH="1">
              <a:off x="1776" y="2640"/>
              <a:ext cx="148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" name="Line 71"/>
            <p:cNvSpPr>
              <a:spLocks noChangeShapeType="1"/>
            </p:cNvSpPr>
            <p:nvPr/>
          </p:nvSpPr>
          <p:spPr bwMode="auto">
            <a:xfrm flipH="1">
              <a:off x="1776" y="2880"/>
              <a:ext cx="28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Line 72"/>
            <p:cNvSpPr>
              <a:spLocks noChangeShapeType="1"/>
            </p:cNvSpPr>
            <p:nvPr/>
          </p:nvSpPr>
          <p:spPr bwMode="auto">
            <a:xfrm>
              <a:off x="3264" y="2640"/>
              <a:ext cx="0" cy="768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8" name="Line 73"/>
            <p:cNvSpPr>
              <a:spLocks noChangeShapeType="1"/>
            </p:cNvSpPr>
            <p:nvPr/>
          </p:nvSpPr>
          <p:spPr bwMode="auto">
            <a:xfrm flipV="1">
              <a:off x="3264" y="340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" name="Text Box 74"/>
            <p:cNvSpPr txBox="1">
              <a:spLocks noChangeArrowheads="1"/>
            </p:cNvSpPr>
            <p:nvPr/>
          </p:nvSpPr>
          <p:spPr bwMode="auto">
            <a:xfrm>
              <a:off x="2688" y="3648"/>
              <a:ext cx="1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b="1">
                  <a:solidFill>
                    <a:srgbClr val="FF0000"/>
                  </a:solidFill>
                </a:rPr>
                <a:t>Cutoff Frequency</a:t>
              </a:r>
            </a:p>
          </p:txBody>
        </p:sp>
        <p:sp>
          <p:nvSpPr>
            <p:cNvPr id="9230" name="Text Box 75"/>
            <p:cNvSpPr txBox="1">
              <a:spLocks noChangeArrowheads="1"/>
            </p:cNvSpPr>
            <p:nvPr/>
          </p:nvSpPr>
          <p:spPr bwMode="auto">
            <a:xfrm>
              <a:off x="1296" y="2592"/>
              <a:ext cx="4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</a:rPr>
                <a:t>3 dB</a:t>
              </a:r>
            </a:p>
          </p:txBody>
        </p:sp>
        <p:grpSp>
          <p:nvGrpSpPr>
            <p:cNvPr id="9231" name="Group 76"/>
            <p:cNvGrpSpPr>
              <a:grpSpLocks/>
            </p:cNvGrpSpPr>
            <p:nvPr/>
          </p:nvGrpSpPr>
          <p:grpSpPr bwMode="auto">
            <a:xfrm>
              <a:off x="2064" y="1920"/>
              <a:ext cx="2304" cy="1488"/>
              <a:chOff x="528" y="2256"/>
              <a:chExt cx="1824" cy="1248"/>
            </a:xfrm>
          </p:grpSpPr>
          <p:sp>
            <p:nvSpPr>
              <p:cNvPr id="9244" name="Line 77"/>
              <p:cNvSpPr>
                <a:spLocks noChangeShapeType="1"/>
              </p:cNvSpPr>
              <p:nvPr/>
            </p:nvSpPr>
            <p:spPr bwMode="auto">
              <a:xfrm>
                <a:off x="528" y="2256"/>
                <a:ext cx="0" cy="12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5" name="Line 78"/>
              <p:cNvSpPr>
                <a:spLocks noChangeShapeType="1"/>
              </p:cNvSpPr>
              <p:nvPr/>
            </p:nvSpPr>
            <p:spPr bwMode="auto">
              <a:xfrm>
                <a:off x="528" y="3504"/>
                <a:ext cx="18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2" name="Text Box 79"/>
            <p:cNvSpPr txBox="1">
              <a:spLocks noChangeArrowheads="1"/>
            </p:cNvSpPr>
            <p:nvPr/>
          </p:nvSpPr>
          <p:spPr bwMode="auto">
            <a:xfrm>
              <a:off x="3984" y="3456"/>
              <a:ext cx="864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</a:rPr>
                <a:t>f  (kHz) (log scale) </a:t>
              </a:r>
            </a:p>
          </p:txBody>
        </p:sp>
        <p:sp>
          <p:nvSpPr>
            <p:cNvPr id="9233" name="Text Box 80"/>
            <p:cNvSpPr txBox="1">
              <a:spLocks noChangeArrowheads="1"/>
            </p:cNvSpPr>
            <p:nvPr/>
          </p:nvSpPr>
          <p:spPr bwMode="auto">
            <a:xfrm>
              <a:off x="1248" y="2064"/>
              <a:ext cx="960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en-US" sz="1400" b="1">
                  <a:solidFill>
                    <a:srgbClr val="FF0000"/>
                  </a:solidFill>
                </a:rPr>
                <a:t>Gain (dB)</a:t>
              </a:r>
            </a:p>
            <a:p>
              <a:pPr>
                <a:spcBef>
                  <a:spcPct val="20000"/>
                </a:spcBef>
              </a:pPr>
              <a:r>
                <a:rPr lang="en-US" altLang="en-US" sz="1400" b="1">
                  <a:solidFill>
                    <a:srgbClr val="FF0000"/>
                  </a:solidFill>
                </a:rPr>
                <a:t>(linear scale)</a:t>
              </a:r>
            </a:p>
          </p:txBody>
        </p:sp>
        <p:sp>
          <p:nvSpPr>
            <p:cNvPr id="9234" name="Text Box 81"/>
            <p:cNvSpPr txBox="1">
              <a:spLocks noChangeArrowheads="1"/>
            </p:cNvSpPr>
            <p:nvPr/>
          </p:nvSpPr>
          <p:spPr bwMode="auto">
            <a:xfrm>
              <a:off x="2208" y="3888"/>
              <a:ext cx="20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Gain vs. Frequency</a:t>
              </a:r>
            </a:p>
          </p:txBody>
        </p:sp>
        <p:sp>
          <p:nvSpPr>
            <p:cNvPr id="9235" name="Line 82"/>
            <p:cNvSpPr>
              <a:spLocks noChangeShapeType="1"/>
            </p:cNvSpPr>
            <p:nvPr/>
          </p:nvSpPr>
          <p:spPr bwMode="auto">
            <a:xfrm flipH="1">
              <a:off x="2304" y="2064"/>
              <a:ext cx="144" cy="48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Line 83"/>
            <p:cNvSpPr>
              <a:spLocks noChangeShapeType="1"/>
            </p:cNvSpPr>
            <p:nvPr/>
          </p:nvSpPr>
          <p:spPr bwMode="auto">
            <a:xfrm>
              <a:off x="2448" y="2064"/>
              <a:ext cx="192" cy="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Text Box 84"/>
            <p:cNvSpPr txBox="1">
              <a:spLocks noChangeArrowheads="1"/>
            </p:cNvSpPr>
            <p:nvPr/>
          </p:nvSpPr>
          <p:spPr bwMode="auto">
            <a:xfrm>
              <a:off x="2640" y="1920"/>
              <a:ext cx="110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</a:rPr>
                <a:t>Max Gain (dB)</a:t>
              </a:r>
            </a:p>
          </p:txBody>
        </p:sp>
        <p:sp>
          <p:nvSpPr>
            <p:cNvPr id="9238" name="Line 85"/>
            <p:cNvSpPr>
              <a:spLocks noChangeShapeType="1"/>
            </p:cNvSpPr>
            <p:nvPr/>
          </p:nvSpPr>
          <p:spPr bwMode="auto">
            <a:xfrm flipH="1">
              <a:off x="3312" y="2400"/>
              <a:ext cx="192" cy="432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Text Box 86"/>
            <p:cNvSpPr txBox="1">
              <a:spLocks noChangeArrowheads="1"/>
            </p:cNvSpPr>
            <p:nvPr/>
          </p:nvSpPr>
          <p:spPr bwMode="auto">
            <a:xfrm>
              <a:off x="3504" y="2160"/>
              <a:ext cx="1056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</a:rPr>
                <a:t>Gain is 3 dB lower than the max</a:t>
              </a:r>
            </a:p>
          </p:txBody>
        </p:sp>
        <p:sp>
          <p:nvSpPr>
            <p:cNvPr id="9240" name="Rectangle 90"/>
            <p:cNvSpPr>
              <a:spLocks noChangeArrowheads="1"/>
            </p:cNvSpPr>
            <p:nvPr/>
          </p:nvSpPr>
          <p:spPr bwMode="auto">
            <a:xfrm>
              <a:off x="2304" y="3408"/>
              <a:ext cx="72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>
                  <a:solidFill>
                    <a:srgbClr val="FF0000"/>
                  </a:solidFill>
                </a:rPr>
                <a:t>Bandwidth</a:t>
              </a:r>
            </a:p>
          </p:txBody>
        </p:sp>
        <p:sp>
          <p:nvSpPr>
            <p:cNvPr id="9241" name="Line 92"/>
            <p:cNvSpPr>
              <a:spLocks noChangeShapeType="1"/>
            </p:cNvSpPr>
            <p:nvPr/>
          </p:nvSpPr>
          <p:spPr bwMode="auto">
            <a:xfrm flipH="1">
              <a:off x="2064" y="35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Line 93"/>
            <p:cNvSpPr>
              <a:spLocks noChangeShapeType="1"/>
            </p:cNvSpPr>
            <p:nvPr/>
          </p:nvSpPr>
          <p:spPr bwMode="auto">
            <a:xfrm>
              <a:off x="2976" y="35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Line 94"/>
            <p:cNvSpPr>
              <a:spLocks noChangeShapeType="1"/>
            </p:cNvSpPr>
            <p:nvPr/>
          </p:nvSpPr>
          <p:spPr bwMode="auto">
            <a:xfrm>
              <a:off x="2064" y="34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What are Filters?</a:t>
            </a: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Eliminate unwanted frequencies </a:t>
            </a:r>
          </a:p>
          <a:p>
            <a:pPr marL="9144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High-pass or low-pass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Favor desired frequencies </a:t>
            </a:r>
          </a:p>
          <a:p>
            <a:pPr marL="9144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Band-pass</a:t>
            </a:r>
          </a:p>
          <a:p>
            <a:pPr marL="13716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Bandwidth: frequency range filter allows to pass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Example</a:t>
            </a:r>
          </a:p>
          <a:p>
            <a:pPr marL="9144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Radio tunes in to particular station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Basic Filter Types</a:t>
            </a:r>
          </a:p>
        </p:txBody>
      </p:sp>
      <p:sp>
        <p:nvSpPr>
          <p:cNvPr id="11267" name="Rectangle 3"/>
          <p:cNvSpPr txBox="1">
            <a:spLocks noChangeArrowheads="1"/>
          </p:cNvSpPr>
          <p:nvPr/>
        </p:nvSpPr>
        <p:spPr bwMode="auto">
          <a:xfrm>
            <a:off x="2011363" y="960438"/>
            <a:ext cx="6245225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Low-Pass Filter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Low frequencies pass</a:t>
            </a:r>
          </a:p>
        </p:txBody>
      </p:sp>
      <p:sp>
        <p:nvSpPr>
          <p:cNvPr id="11268" name="Text Box 11"/>
          <p:cNvSpPr txBox="1">
            <a:spLocks noChangeArrowheads="1"/>
          </p:cNvSpPr>
          <p:nvPr/>
        </p:nvSpPr>
        <p:spPr bwMode="auto">
          <a:xfrm>
            <a:off x="328613" y="960438"/>
            <a:ext cx="15240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FF0000"/>
                </a:solidFill>
              </a:rPr>
              <a:t>Low-Pass</a:t>
            </a:r>
            <a:endParaRPr lang="en-US" alt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000066"/>
                </a:solidFill>
              </a:rPr>
              <a:t>High-Pass</a:t>
            </a:r>
            <a:endParaRPr lang="en-US" altLang="en-US" sz="2000">
              <a:solidFill>
                <a:srgbClr val="FF0000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000066"/>
                </a:solidFill>
              </a:rPr>
              <a:t>Band-Pass</a:t>
            </a:r>
          </a:p>
        </p:txBody>
      </p:sp>
      <p:pic>
        <p:nvPicPr>
          <p:cNvPr id="11269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1889125"/>
            <a:ext cx="3802062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Rectangle 25"/>
          <p:cNvSpPr>
            <a:spLocks noChangeArrowheads="1"/>
          </p:cNvSpPr>
          <p:nvPr/>
        </p:nvSpPr>
        <p:spPr bwMode="auto">
          <a:xfrm>
            <a:off x="0" y="2978150"/>
            <a:ext cx="2286000" cy="21653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solidFill>
                  <a:srgbClr val="000066"/>
                </a:solidFill>
              </a:rPr>
              <a:t>3dB Point:</a:t>
            </a:r>
            <a:br>
              <a:rPr lang="en-US" altLang="en-US" sz="2000">
                <a:solidFill>
                  <a:srgbClr val="000066"/>
                </a:solidFill>
              </a:rPr>
            </a:br>
            <a:r>
              <a:rPr lang="en-US" altLang="en-US" sz="2000">
                <a:solidFill>
                  <a:srgbClr val="000066"/>
                </a:solidFill>
              </a:rPr>
              <a:t>-3dB</a:t>
            </a:r>
          </a:p>
          <a:p>
            <a:endParaRPr lang="en-US" altLang="en-US" sz="800">
              <a:solidFill>
                <a:srgbClr val="000066"/>
              </a:solidFill>
            </a:endParaRPr>
          </a:p>
          <a:p>
            <a:r>
              <a:rPr lang="en-US" altLang="en-US" sz="2000">
                <a:solidFill>
                  <a:srgbClr val="000066"/>
                </a:solidFill>
              </a:rPr>
              <a:t>Cutoff Frequency:</a:t>
            </a:r>
          </a:p>
          <a:p>
            <a:r>
              <a:rPr lang="en-US" altLang="en-US" sz="2000">
                <a:solidFill>
                  <a:srgbClr val="000066"/>
                </a:solidFill>
              </a:rPr>
              <a:t>1590 Hz</a:t>
            </a:r>
          </a:p>
          <a:p>
            <a:endParaRPr lang="en-US" altLang="en-US" sz="800">
              <a:solidFill>
                <a:srgbClr val="000066"/>
              </a:solidFill>
            </a:endParaRPr>
          </a:p>
          <a:p>
            <a:r>
              <a:rPr lang="en-US" altLang="en-US" sz="2000">
                <a:solidFill>
                  <a:srgbClr val="000066"/>
                </a:solidFill>
              </a:rPr>
              <a:t>Bandwidth:</a:t>
            </a:r>
            <a:br>
              <a:rPr lang="en-US" altLang="en-US" sz="2000">
                <a:solidFill>
                  <a:srgbClr val="000066"/>
                </a:solidFill>
              </a:rPr>
            </a:br>
            <a:r>
              <a:rPr lang="en-US" altLang="en-US" sz="2000">
                <a:solidFill>
                  <a:srgbClr val="000066"/>
                </a:solidFill>
              </a:rPr>
              <a:t>0 - 1590 Hz</a:t>
            </a:r>
          </a:p>
        </p:txBody>
      </p:sp>
      <p:sp>
        <p:nvSpPr>
          <p:cNvPr id="2" name="Rectangle 1"/>
          <p:cNvSpPr/>
          <p:nvPr/>
        </p:nvSpPr>
        <p:spPr>
          <a:xfrm>
            <a:off x="6948217" y="2399469"/>
            <a:ext cx="13083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811553" y="3875806"/>
            <a:ext cx="9194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  <a:endParaRPr lang="en-US" sz="20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Basic Filter Types</a:t>
            </a: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2011363" y="960438"/>
            <a:ext cx="6245225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High-Pass Filter</a:t>
            </a:r>
          </a:p>
          <a:p>
            <a:pPr marL="858838"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 frequencies pass</a:t>
            </a:r>
            <a:endParaRPr lang="en-US" dirty="0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92" name="Text Box 11"/>
          <p:cNvSpPr txBox="1">
            <a:spLocks noChangeArrowheads="1"/>
          </p:cNvSpPr>
          <p:nvPr/>
        </p:nvSpPr>
        <p:spPr bwMode="auto">
          <a:xfrm>
            <a:off x="328613" y="960438"/>
            <a:ext cx="1524000" cy="187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000066"/>
                </a:solidFill>
              </a:rPr>
              <a:t>Low-Pass</a:t>
            </a:r>
            <a:endParaRPr lang="en-US" altLang="en-US" sz="2000">
              <a:solidFill>
                <a:srgbClr val="FF0000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>
              <a:solidFill>
                <a:srgbClr val="FF0000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FF0000"/>
                </a:solidFill>
              </a:rPr>
              <a:t>High-Pass</a:t>
            </a:r>
            <a:endParaRPr lang="en-US" alt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000066"/>
                </a:solidFill>
              </a:rPr>
              <a:t>Band-Pass</a:t>
            </a:r>
          </a:p>
        </p:txBody>
      </p:sp>
      <p:pic>
        <p:nvPicPr>
          <p:cNvPr id="12293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1889125"/>
            <a:ext cx="3802062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Rectangle 25"/>
          <p:cNvSpPr>
            <a:spLocks noChangeArrowheads="1"/>
          </p:cNvSpPr>
          <p:nvPr/>
        </p:nvSpPr>
        <p:spPr bwMode="auto">
          <a:xfrm>
            <a:off x="0" y="2978150"/>
            <a:ext cx="2286000" cy="21653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solidFill>
                  <a:srgbClr val="000066"/>
                </a:solidFill>
              </a:rPr>
              <a:t>3dB Point: </a:t>
            </a:r>
            <a:br>
              <a:rPr lang="en-US" altLang="en-US" sz="2000">
                <a:solidFill>
                  <a:srgbClr val="000066"/>
                </a:solidFill>
              </a:rPr>
            </a:br>
            <a:r>
              <a:rPr lang="en-US" altLang="en-US" sz="2000">
                <a:solidFill>
                  <a:srgbClr val="000066"/>
                </a:solidFill>
              </a:rPr>
              <a:t>-3dB</a:t>
            </a:r>
          </a:p>
          <a:p>
            <a:r>
              <a:rPr lang="en-US" altLang="en-US" sz="800">
                <a:solidFill>
                  <a:srgbClr val="000066"/>
                </a:solidFill>
              </a:rPr>
              <a:t/>
            </a:r>
            <a:br>
              <a:rPr lang="en-US" altLang="en-US" sz="800">
                <a:solidFill>
                  <a:srgbClr val="000066"/>
                </a:solidFill>
              </a:rPr>
            </a:br>
            <a:r>
              <a:rPr lang="en-US" altLang="en-US" sz="2000">
                <a:solidFill>
                  <a:srgbClr val="000066"/>
                </a:solidFill>
              </a:rPr>
              <a:t>Cutoff Frequency:</a:t>
            </a:r>
          </a:p>
          <a:p>
            <a:r>
              <a:rPr lang="en-US" altLang="en-US" sz="2000">
                <a:solidFill>
                  <a:srgbClr val="000066"/>
                </a:solidFill>
              </a:rPr>
              <a:t>160 Hz</a:t>
            </a:r>
          </a:p>
          <a:p>
            <a:endParaRPr lang="en-US" altLang="en-US" sz="800">
              <a:solidFill>
                <a:srgbClr val="000066"/>
              </a:solidFill>
            </a:endParaRPr>
          </a:p>
          <a:p>
            <a:r>
              <a:rPr lang="en-US" altLang="en-US" sz="2000">
                <a:solidFill>
                  <a:srgbClr val="000066"/>
                </a:solidFill>
              </a:rPr>
              <a:t>Bandwidth:</a:t>
            </a:r>
            <a:br>
              <a:rPr lang="en-US" altLang="en-US" sz="2000">
                <a:solidFill>
                  <a:srgbClr val="000066"/>
                </a:solidFill>
              </a:rPr>
            </a:br>
            <a:r>
              <a:rPr lang="en-US" altLang="en-US" sz="2000">
                <a:solidFill>
                  <a:srgbClr val="000066"/>
                </a:solidFill>
              </a:rPr>
              <a:t>160 - ∞ Hz</a:t>
            </a:r>
          </a:p>
        </p:txBody>
      </p:sp>
      <p:pic>
        <p:nvPicPr>
          <p:cNvPr id="12295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1889125"/>
            <a:ext cx="431482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414312" y="3444919"/>
            <a:ext cx="9194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  <a:endParaRPr lang="en-US" sz="20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79948" y="2357034"/>
            <a:ext cx="13083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Basic Filter Types</a:t>
            </a: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2011363" y="960438"/>
            <a:ext cx="6245225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Band-Pass Filter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Limited frequency range passes</a:t>
            </a:r>
          </a:p>
        </p:txBody>
      </p:sp>
      <p:sp>
        <p:nvSpPr>
          <p:cNvPr id="13316" name="Text Box 11"/>
          <p:cNvSpPr txBox="1">
            <a:spLocks noChangeArrowheads="1"/>
          </p:cNvSpPr>
          <p:nvPr/>
        </p:nvSpPr>
        <p:spPr bwMode="auto">
          <a:xfrm>
            <a:off x="328613" y="704850"/>
            <a:ext cx="15240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FF0000"/>
                </a:solidFill>
              </a:rPr>
              <a:t>Low-Pass</a:t>
            </a:r>
            <a:endParaRPr lang="en-US" alt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000066"/>
                </a:solidFill>
              </a:rPr>
              <a:t>High-Pass</a:t>
            </a:r>
            <a:endParaRPr lang="en-US" altLang="en-US" sz="2000">
              <a:solidFill>
                <a:srgbClr val="FF0000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rgbClr val="000066"/>
                </a:solidFill>
              </a:rPr>
              <a:t>Band-Pass</a:t>
            </a:r>
          </a:p>
        </p:txBody>
      </p:sp>
      <p:sp>
        <p:nvSpPr>
          <p:cNvPr id="13317" name="Rectangle 25"/>
          <p:cNvSpPr>
            <a:spLocks noChangeArrowheads="1"/>
          </p:cNvSpPr>
          <p:nvPr/>
        </p:nvSpPr>
        <p:spPr bwMode="auto">
          <a:xfrm>
            <a:off x="0" y="2562225"/>
            <a:ext cx="2835275" cy="2616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solidFill>
                  <a:srgbClr val="000066"/>
                </a:solidFill>
              </a:rPr>
              <a:t>3dB Point: -3dB</a:t>
            </a:r>
          </a:p>
          <a:p>
            <a:r>
              <a:rPr lang="en-US" altLang="en-US" sz="800">
                <a:solidFill>
                  <a:srgbClr val="000066"/>
                </a:solidFill>
              </a:rPr>
              <a:t/>
            </a:r>
            <a:br>
              <a:rPr lang="en-US" altLang="en-US" sz="800">
                <a:solidFill>
                  <a:srgbClr val="000066"/>
                </a:solidFill>
              </a:rPr>
            </a:br>
            <a:r>
              <a:rPr lang="en-US" altLang="en-US" sz="2000">
                <a:solidFill>
                  <a:srgbClr val="000066"/>
                </a:solidFill>
              </a:rPr>
              <a:t>Cutoff Frequencies:</a:t>
            </a:r>
          </a:p>
          <a:p>
            <a:r>
              <a:rPr lang="en-US" altLang="en-US" sz="2000">
                <a:solidFill>
                  <a:srgbClr val="000066"/>
                </a:solidFill>
              </a:rPr>
              <a:t>400 and 600 Hz</a:t>
            </a:r>
          </a:p>
          <a:p>
            <a:endParaRPr lang="en-US" altLang="en-US" sz="800">
              <a:solidFill>
                <a:srgbClr val="000066"/>
              </a:solidFill>
            </a:endParaRPr>
          </a:p>
          <a:p>
            <a:r>
              <a:rPr lang="en-US" altLang="en-US" sz="2000">
                <a:solidFill>
                  <a:srgbClr val="000066"/>
                </a:solidFill>
              </a:rPr>
              <a:t>Bandwidth:</a:t>
            </a:r>
            <a:br>
              <a:rPr lang="en-US" altLang="en-US" sz="2000">
                <a:solidFill>
                  <a:srgbClr val="000066"/>
                </a:solidFill>
              </a:rPr>
            </a:br>
            <a:r>
              <a:rPr lang="en-US" altLang="en-US" sz="2000">
                <a:solidFill>
                  <a:srgbClr val="000066"/>
                </a:solidFill>
              </a:rPr>
              <a:t>400 - 600 Hz</a:t>
            </a:r>
          </a:p>
          <a:p>
            <a:endParaRPr lang="en-US" altLang="en-US" sz="800">
              <a:solidFill>
                <a:srgbClr val="000066"/>
              </a:solidFill>
            </a:endParaRPr>
          </a:p>
          <a:p>
            <a:r>
              <a:rPr lang="en-US" altLang="en-US" sz="2000">
                <a:solidFill>
                  <a:srgbClr val="000066"/>
                </a:solidFill>
              </a:rPr>
              <a:t>Resonant Freq (High Response Pt):500 Hz</a:t>
            </a:r>
          </a:p>
        </p:txBody>
      </p:sp>
      <p:pic>
        <p:nvPicPr>
          <p:cNvPr id="13318" name="Picture 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713" y="1889125"/>
            <a:ext cx="4192587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429796" y="2377115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  <a:endParaRPr lang="en-US" sz="1800" dirty="0"/>
          </a:p>
        </p:txBody>
      </p:sp>
      <p:sp>
        <p:nvSpPr>
          <p:cNvPr id="3" name="Rectangle 2"/>
          <p:cNvSpPr/>
          <p:nvPr/>
        </p:nvSpPr>
        <p:spPr>
          <a:xfrm>
            <a:off x="6715695" y="2377857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5960152" y="4041702"/>
            <a:ext cx="8447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8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  <a:endParaRPr lang="en-US" sz="18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5841</TotalTime>
  <Words>621</Words>
  <Application>Microsoft Office PowerPoint</Application>
  <PresentationFormat>On-screen Show (16:9)</PresentationFormat>
  <Paragraphs>220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MS PGothic</vt:lpstr>
      <vt:lpstr>Courier New</vt:lpstr>
      <vt:lpstr>Wingdings</vt:lpstr>
      <vt:lpstr>Calibri</vt:lpstr>
      <vt:lpstr>Tahoma</vt:lpstr>
      <vt:lpstr>NYU Schools Master Template</vt:lpstr>
      <vt:lpstr>VISIO</vt:lpstr>
      <vt:lpstr>Photo Editor Photo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Rondell Sinanan</cp:lastModifiedBy>
  <cp:revision>51</cp:revision>
  <dcterms:created xsi:type="dcterms:W3CDTF">2013-09-03T13:03:01Z</dcterms:created>
  <dcterms:modified xsi:type="dcterms:W3CDTF">2015-01-17T21:47:51Z</dcterms:modified>
</cp:coreProperties>
</file>