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15" autoAdjust="0"/>
    <p:restoredTop sz="94660"/>
  </p:normalViewPr>
  <p:slideViewPr>
    <p:cSldViewPr snapToGrid="0">
      <p:cViewPr varScale="1">
        <p:scale>
          <a:sx n="46" d="100"/>
          <a:sy n="46" d="100"/>
        </p:scale>
        <p:origin x="66" y="6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ng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Text 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 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manual.eg.poly.edu/index.php/File:Lab_filters_4.gif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6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Electronic Filters</a:t>
            </a:r>
          </a:p>
        </p:txBody>
      </p:sp>
      <p:pic>
        <p:nvPicPr>
          <p:cNvPr id="4" name="Picture 2" descr="https://manual.eg.poly.edu/images/6/6f/Lab_filters_4.gif">
            <a:hlinkClick r:id="rId2" tooltip="Figure 3: Component schematic symbols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4" r="22072"/>
          <a:stretch/>
        </p:blipFill>
        <p:spPr bwMode="auto">
          <a:xfrm>
            <a:off x="2549006" y="2963915"/>
            <a:ext cx="7509393" cy="2813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Electrical 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731520"/>
            <a:ext cx="12192000" cy="566928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Voltage (V)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Potential difference in electrical energy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Units = volts (V)</a:t>
            </a:r>
          </a:p>
          <a:p>
            <a:pPr>
              <a:lnSpc>
                <a:spcPct val="150000"/>
              </a:lnSpc>
            </a:pPr>
            <a:r>
              <a:rPr lang="en-US" dirty="0"/>
              <a:t>Current (I)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Charge flow rate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Can be positive or negative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Units = amperes (A)</a:t>
            </a:r>
          </a:p>
        </p:txBody>
      </p:sp>
    </p:spTree>
    <p:extLst>
      <p:ext uri="{BB962C8B-B14F-4D97-AF65-F5344CB8AC3E}">
        <p14:creationId xmlns:p14="http://schemas.microsoft.com/office/powerpoint/2010/main" val="3195332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Electrical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12192000" cy="5547361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Resistor (R)</a:t>
            </a:r>
          </a:p>
          <a:p>
            <a:pPr lvl="1">
              <a:lnSpc>
                <a:spcPct val="120000"/>
              </a:lnSpc>
              <a:spcAft>
                <a:spcPts val="600"/>
              </a:spcAft>
              <a:defRPr/>
            </a:pPr>
            <a:r>
              <a:rPr lang="en-US" altLang="en-US" dirty="0"/>
              <a:t>Resists flow of electrical current</a:t>
            </a:r>
          </a:p>
          <a:p>
            <a:pPr lvl="1">
              <a:lnSpc>
                <a:spcPct val="120000"/>
              </a:lnSpc>
              <a:spcAft>
                <a:spcPts val="600"/>
              </a:spcAft>
              <a:defRPr/>
            </a:pPr>
            <a:r>
              <a:rPr lang="en-US" altLang="en-US" dirty="0"/>
              <a:t>Dissipates electrical energy as heat</a:t>
            </a:r>
          </a:p>
          <a:p>
            <a:pPr lvl="1">
              <a:lnSpc>
                <a:spcPct val="120000"/>
              </a:lnSpc>
              <a:spcAft>
                <a:spcPts val="600"/>
              </a:spcAft>
              <a:defRPr/>
            </a:pPr>
            <a:r>
              <a:rPr lang="en-US" altLang="en-US" dirty="0"/>
              <a:t>Often used to alter voltages in circuits</a:t>
            </a:r>
          </a:p>
          <a:p>
            <a:pPr lvl="1">
              <a:lnSpc>
                <a:spcPct val="120000"/>
              </a:lnSpc>
              <a:spcAft>
                <a:spcPts val="600"/>
              </a:spcAft>
              <a:defRPr/>
            </a:pPr>
            <a:r>
              <a:rPr lang="en-US" altLang="en-US" dirty="0"/>
              <a:t>Characterized by Ohm’s Law: V = I*R</a:t>
            </a:r>
          </a:p>
          <a:p>
            <a:pPr lvl="1">
              <a:lnSpc>
                <a:spcPct val="120000"/>
              </a:lnSpc>
              <a:spcAft>
                <a:spcPts val="600"/>
              </a:spcAft>
              <a:defRPr/>
            </a:pPr>
            <a:r>
              <a:rPr lang="en-US" altLang="en-US" dirty="0"/>
              <a:t>Not sensitive to frequency</a:t>
            </a:r>
          </a:p>
          <a:p>
            <a:pPr lvl="1">
              <a:lnSpc>
                <a:spcPct val="120000"/>
              </a:lnSpc>
              <a:spcAft>
                <a:spcPts val="600"/>
              </a:spcAft>
              <a:defRPr/>
            </a:pPr>
            <a:r>
              <a:rPr lang="en-US" altLang="en-US" dirty="0"/>
              <a:t>Uses a poor conductor (ex: carbon)</a:t>
            </a:r>
          </a:p>
          <a:p>
            <a:pPr lvl="1">
              <a:lnSpc>
                <a:spcPct val="120000"/>
              </a:lnSpc>
              <a:spcAft>
                <a:spcPts val="600"/>
              </a:spcAft>
              <a:defRPr/>
            </a:pPr>
            <a:r>
              <a:rPr lang="en-US" altLang="en-US" dirty="0"/>
              <a:t>Units = Ohms (Ω)</a:t>
            </a:r>
          </a:p>
          <a:p>
            <a:pPr lvl="1"/>
            <a:endParaRPr lang="en-US" dirty="0"/>
          </a:p>
        </p:txBody>
      </p: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9123680" y="2041524"/>
            <a:ext cx="2150428" cy="1880235"/>
            <a:chOff x="4608" y="3168"/>
            <a:chExt cx="864" cy="624"/>
          </a:xfrm>
        </p:grpSpPr>
        <p:grpSp>
          <p:nvGrpSpPr>
            <p:cNvPr id="6" name="Group 17"/>
            <p:cNvGrpSpPr>
              <a:grpSpLocks/>
            </p:cNvGrpSpPr>
            <p:nvPr/>
          </p:nvGrpSpPr>
          <p:grpSpPr bwMode="auto">
            <a:xfrm>
              <a:off x="4608" y="3456"/>
              <a:ext cx="852" cy="336"/>
              <a:chOff x="4908" y="1248"/>
              <a:chExt cx="852" cy="336"/>
            </a:xfrm>
          </p:grpSpPr>
          <p:sp>
            <p:nvSpPr>
              <p:cNvPr id="8" name="AutoShape 18"/>
              <p:cNvSpPr>
                <a:spLocks noChangeAspect="1" noChangeArrowheads="1" noTextEdit="1"/>
              </p:cNvSpPr>
              <p:nvPr/>
            </p:nvSpPr>
            <p:spPr bwMode="auto">
              <a:xfrm>
                <a:off x="4908" y="1248"/>
                <a:ext cx="852" cy="33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" name="Group 19"/>
              <p:cNvGrpSpPr>
                <a:grpSpLocks/>
              </p:cNvGrpSpPr>
              <p:nvPr/>
            </p:nvGrpSpPr>
            <p:grpSpPr bwMode="auto">
              <a:xfrm>
                <a:off x="4911" y="1337"/>
                <a:ext cx="818" cy="167"/>
                <a:chOff x="4911" y="1337"/>
                <a:chExt cx="818" cy="167"/>
              </a:xfrm>
            </p:grpSpPr>
            <p:sp>
              <p:nvSpPr>
                <p:cNvPr id="10" name="Freeform 20"/>
                <p:cNvSpPr>
                  <a:spLocks/>
                </p:cNvSpPr>
                <p:nvPr/>
              </p:nvSpPr>
              <p:spPr bwMode="auto">
                <a:xfrm>
                  <a:off x="5189" y="1337"/>
                  <a:ext cx="385" cy="167"/>
                </a:xfrm>
                <a:custGeom>
                  <a:avLst/>
                  <a:gdLst>
                    <a:gd name="T0" fmla="*/ 0 w 385"/>
                    <a:gd name="T1" fmla="*/ 84 h 167"/>
                    <a:gd name="T2" fmla="*/ 32 w 385"/>
                    <a:gd name="T3" fmla="*/ 0 h 167"/>
                    <a:gd name="T4" fmla="*/ 97 w 385"/>
                    <a:gd name="T5" fmla="*/ 167 h 167"/>
                    <a:gd name="T6" fmla="*/ 161 w 385"/>
                    <a:gd name="T7" fmla="*/ 0 h 167"/>
                    <a:gd name="T8" fmla="*/ 225 w 385"/>
                    <a:gd name="T9" fmla="*/ 167 h 167"/>
                    <a:gd name="T10" fmla="*/ 289 w 385"/>
                    <a:gd name="T11" fmla="*/ 0 h 167"/>
                    <a:gd name="T12" fmla="*/ 353 w 385"/>
                    <a:gd name="T13" fmla="*/ 167 h 167"/>
                    <a:gd name="T14" fmla="*/ 385 w 385"/>
                    <a:gd name="T15" fmla="*/ 84 h 167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385"/>
                    <a:gd name="T25" fmla="*/ 0 h 167"/>
                    <a:gd name="T26" fmla="*/ 385 w 385"/>
                    <a:gd name="T27" fmla="*/ 167 h 167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385" h="167">
                      <a:moveTo>
                        <a:pt x="0" y="84"/>
                      </a:moveTo>
                      <a:lnTo>
                        <a:pt x="32" y="0"/>
                      </a:lnTo>
                      <a:lnTo>
                        <a:pt x="97" y="167"/>
                      </a:lnTo>
                      <a:lnTo>
                        <a:pt x="161" y="0"/>
                      </a:lnTo>
                      <a:lnTo>
                        <a:pt x="225" y="167"/>
                      </a:lnTo>
                      <a:lnTo>
                        <a:pt x="289" y="0"/>
                      </a:lnTo>
                      <a:lnTo>
                        <a:pt x="353" y="167"/>
                      </a:lnTo>
                      <a:lnTo>
                        <a:pt x="385" y="84"/>
                      </a:lnTo>
                    </a:path>
                  </a:pathLst>
                </a:custGeom>
                <a:noFill/>
                <a:ln w="26988">
                  <a:solidFill>
                    <a:srgbClr val="EBD99C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" name="Freeform 21"/>
                <p:cNvSpPr>
                  <a:spLocks/>
                </p:cNvSpPr>
                <p:nvPr/>
              </p:nvSpPr>
              <p:spPr bwMode="auto">
                <a:xfrm>
                  <a:off x="4911" y="1418"/>
                  <a:ext cx="278" cy="3"/>
                </a:xfrm>
                <a:custGeom>
                  <a:avLst/>
                  <a:gdLst>
                    <a:gd name="T0" fmla="*/ 278 w 278"/>
                    <a:gd name="T1" fmla="*/ 3 h 3"/>
                    <a:gd name="T2" fmla="*/ 204 w 278"/>
                    <a:gd name="T3" fmla="*/ 3 h 3"/>
                    <a:gd name="T4" fmla="*/ 204 w 278"/>
                    <a:gd name="T5" fmla="*/ 0 h 3"/>
                    <a:gd name="T6" fmla="*/ 0 w 278"/>
                    <a:gd name="T7" fmla="*/ 0 h 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78"/>
                    <a:gd name="T13" fmla="*/ 0 h 3"/>
                    <a:gd name="T14" fmla="*/ 278 w 278"/>
                    <a:gd name="T15" fmla="*/ 3 h 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78" h="3">
                      <a:moveTo>
                        <a:pt x="278" y="3"/>
                      </a:moveTo>
                      <a:lnTo>
                        <a:pt x="204" y="3"/>
                      </a:lnTo>
                      <a:lnTo>
                        <a:pt x="204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6988">
                  <a:solidFill>
                    <a:srgbClr val="EBD99C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" name="Freeform 22"/>
                <p:cNvSpPr>
                  <a:spLocks/>
                </p:cNvSpPr>
                <p:nvPr/>
              </p:nvSpPr>
              <p:spPr bwMode="auto">
                <a:xfrm>
                  <a:off x="5574" y="1418"/>
                  <a:ext cx="155" cy="3"/>
                </a:xfrm>
                <a:custGeom>
                  <a:avLst/>
                  <a:gdLst>
                    <a:gd name="T0" fmla="*/ 0 w 155"/>
                    <a:gd name="T1" fmla="*/ 3 h 3"/>
                    <a:gd name="T2" fmla="*/ 74 w 155"/>
                    <a:gd name="T3" fmla="*/ 3 h 3"/>
                    <a:gd name="T4" fmla="*/ 74 w 155"/>
                    <a:gd name="T5" fmla="*/ 0 h 3"/>
                    <a:gd name="T6" fmla="*/ 155 w 155"/>
                    <a:gd name="T7" fmla="*/ 0 h 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55"/>
                    <a:gd name="T13" fmla="*/ 0 h 3"/>
                    <a:gd name="T14" fmla="*/ 155 w 155"/>
                    <a:gd name="T15" fmla="*/ 3 h 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55" h="3">
                      <a:moveTo>
                        <a:pt x="0" y="3"/>
                      </a:moveTo>
                      <a:lnTo>
                        <a:pt x="74" y="3"/>
                      </a:lnTo>
                      <a:lnTo>
                        <a:pt x="74" y="0"/>
                      </a:lnTo>
                      <a:lnTo>
                        <a:pt x="155" y="0"/>
                      </a:lnTo>
                    </a:path>
                  </a:pathLst>
                </a:custGeom>
                <a:noFill/>
                <a:ln w="26988">
                  <a:solidFill>
                    <a:srgbClr val="EBD99C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7" name="Text Box 23"/>
            <p:cNvSpPr txBox="1">
              <a:spLocks noChangeArrowheads="1"/>
            </p:cNvSpPr>
            <p:nvPr/>
          </p:nvSpPr>
          <p:spPr bwMode="auto">
            <a:xfrm>
              <a:off x="4608" y="3168"/>
              <a:ext cx="86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3200" b="1" dirty="0"/>
                <a:t>Symbol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040329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Electrical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9936480" cy="533975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sz="3900" dirty="0"/>
              <a:t>Capacitor (C)</a:t>
            </a:r>
          </a:p>
          <a:p>
            <a:pPr lvl="1">
              <a:lnSpc>
                <a:spcPct val="150000"/>
              </a:lnSpc>
              <a:spcAft>
                <a:spcPts val="600"/>
              </a:spcAft>
              <a:defRPr/>
            </a:pPr>
            <a:r>
              <a:rPr lang="en-US" altLang="en-US" sz="3500" dirty="0"/>
              <a:t>Stores potential energy (V)</a:t>
            </a:r>
          </a:p>
          <a:p>
            <a:pPr lvl="1">
              <a:lnSpc>
                <a:spcPct val="150000"/>
              </a:lnSpc>
              <a:spcAft>
                <a:spcPts val="600"/>
              </a:spcAft>
              <a:defRPr/>
            </a:pPr>
            <a:r>
              <a:rPr lang="en-US" altLang="en-US" sz="3500" dirty="0"/>
              <a:t>Affected by voltage and frequency</a:t>
            </a:r>
          </a:p>
          <a:p>
            <a:pPr lvl="1">
              <a:lnSpc>
                <a:spcPct val="150000"/>
              </a:lnSpc>
              <a:spcAft>
                <a:spcPts val="600"/>
              </a:spcAft>
              <a:defRPr/>
            </a:pPr>
            <a:r>
              <a:rPr lang="en-US" altLang="en-US" sz="3500" dirty="0"/>
              <a:t>A pair metal plates separated by non-conductive material (ex: air)</a:t>
            </a:r>
          </a:p>
          <a:p>
            <a:pPr lvl="1">
              <a:lnSpc>
                <a:spcPct val="150000"/>
              </a:lnSpc>
              <a:spcAft>
                <a:spcPts val="600"/>
              </a:spcAft>
              <a:defRPr/>
            </a:pPr>
            <a:r>
              <a:rPr lang="en-US" altLang="en-US" sz="3500" dirty="0"/>
              <a:t>Electrical charge accumulates on plates</a:t>
            </a:r>
          </a:p>
          <a:p>
            <a:pPr lvl="1">
              <a:lnSpc>
                <a:spcPct val="150000"/>
              </a:lnSpc>
            </a:pPr>
            <a:r>
              <a:rPr lang="en-US" sz="3500" dirty="0"/>
              <a:t>Units = Farads (F)</a:t>
            </a:r>
          </a:p>
        </p:txBody>
      </p:sp>
      <p:grpSp>
        <p:nvGrpSpPr>
          <p:cNvPr id="9" name="Group 26"/>
          <p:cNvGrpSpPr>
            <a:grpSpLocks/>
          </p:cNvGrpSpPr>
          <p:nvPr/>
        </p:nvGrpSpPr>
        <p:grpSpPr bwMode="auto">
          <a:xfrm>
            <a:off x="9250680" y="2072640"/>
            <a:ext cx="2169160" cy="1511634"/>
            <a:chOff x="1584" y="3024"/>
            <a:chExt cx="864" cy="720"/>
          </a:xfrm>
        </p:grpSpPr>
        <p:grpSp>
          <p:nvGrpSpPr>
            <p:cNvPr id="10" name="Group 12"/>
            <p:cNvGrpSpPr>
              <a:grpSpLocks/>
            </p:cNvGrpSpPr>
            <p:nvPr/>
          </p:nvGrpSpPr>
          <p:grpSpPr bwMode="auto">
            <a:xfrm>
              <a:off x="1632" y="3312"/>
              <a:ext cx="816" cy="432"/>
              <a:chOff x="1296" y="1920"/>
              <a:chExt cx="816" cy="432"/>
            </a:xfrm>
          </p:grpSpPr>
          <p:sp>
            <p:nvSpPr>
              <p:cNvPr id="12" name="Rectangle 13"/>
              <p:cNvSpPr>
                <a:spLocks noChangeArrowheads="1"/>
              </p:cNvSpPr>
              <p:nvPr/>
            </p:nvSpPr>
            <p:spPr bwMode="invGray">
              <a:xfrm>
                <a:off x="1296" y="1920"/>
                <a:ext cx="816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graphicFrame>
            <p:nvGraphicFramePr>
              <p:cNvPr id="13" name="Object 14"/>
              <p:cNvGraphicFramePr>
                <a:graphicFrameLocks noChangeAspect="1"/>
              </p:cNvGraphicFramePr>
              <p:nvPr/>
            </p:nvGraphicFramePr>
            <p:xfrm>
              <a:off x="1344" y="1968"/>
              <a:ext cx="715" cy="34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89" name="VISIO" r:id="rId3" imgW="1288080" imgH="1076400" progId="Visio.Drawing.5">
                      <p:embed/>
                    </p:oleObj>
                  </mc:Choice>
                  <mc:Fallback>
                    <p:oleObj name="VISIO" r:id="rId3" imgW="1288080" imgH="1076400" progId="Visio.Drawing.5">
                      <p:embed/>
                      <p:pic>
                        <p:nvPicPr>
                          <p:cNvPr id="16393" name="Object 1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invGray">
                          <a:xfrm>
                            <a:off x="1344" y="1968"/>
                            <a:ext cx="715" cy="34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1" name="Text Box 25"/>
            <p:cNvSpPr txBox="1">
              <a:spLocks noChangeArrowheads="1"/>
            </p:cNvSpPr>
            <p:nvPr/>
          </p:nvSpPr>
          <p:spPr bwMode="auto">
            <a:xfrm>
              <a:off x="1584" y="3024"/>
              <a:ext cx="864" cy="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3200" b="1" dirty="0"/>
                <a:t>Symbol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698673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Electrical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731520"/>
            <a:ext cx="8656320" cy="566927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30000"/>
              </a:lnSpc>
            </a:pPr>
            <a:r>
              <a:rPr lang="en-US" sz="3900" dirty="0"/>
              <a:t>Inductor (L)</a:t>
            </a:r>
          </a:p>
          <a:p>
            <a:pPr marL="125730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3500" dirty="0"/>
              <a:t>Stores and delivers energy in a magnetic field </a:t>
            </a:r>
          </a:p>
          <a:p>
            <a:pPr marL="125730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3500" dirty="0"/>
              <a:t>Magnetic fields affect the current of a circuit</a:t>
            </a:r>
          </a:p>
          <a:p>
            <a:pPr marL="125730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3500" dirty="0"/>
              <a:t>Effected by current and frequency</a:t>
            </a:r>
          </a:p>
          <a:p>
            <a:pPr marL="125730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3500" dirty="0"/>
              <a:t>Is a coil of wire</a:t>
            </a:r>
          </a:p>
          <a:p>
            <a:pPr marL="125730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3500" dirty="0"/>
              <a:t>Units = </a:t>
            </a:r>
            <a:r>
              <a:rPr lang="en-US" altLang="en-US" sz="3500" dirty="0" err="1"/>
              <a:t>Henries</a:t>
            </a:r>
            <a:r>
              <a:rPr lang="en-US" altLang="en-US" sz="3500" dirty="0"/>
              <a:t> (H)</a:t>
            </a:r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8656320" y="1930400"/>
            <a:ext cx="2170748" cy="1635759"/>
            <a:chOff x="3216" y="3024"/>
            <a:chExt cx="864" cy="720"/>
          </a:xfrm>
        </p:grpSpPr>
        <p:sp>
          <p:nvSpPr>
            <p:cNvPr id="5" name="Text Box 9"/>
            <p:cNvSpPr txBox="1">
              <a:spLocks noChangeArrowheads="1"/>
            </p:cNvSpPr>
            <p:nvPr/>
          </p:nvSpPr>
          <p:spPr bwMode="auto">
            <a:xfrm>
              <a:off x="3216" y="3024"/>
              <a:ext cx="864" cy="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3200" b="1" dirty="0"/>
                <a:t>Symbol</a:t>
              </a:r>
            </a:p>
          </p:txBody>
        </p:sp>
        <p:grpSp>
          <p:nvGrpSpPr>
            <p:cNvPr id="6" name="Group 10"/>
            <p:cNvGrpSpPr>
              <a:grpSpLocks/>
            </p:cNvGrpSpPr>
            <p:nvPr/>
          </p:nvGrpSpPr>
          <p:grpSpPr bwMode="auto">
            <a:xfrm>
              <a:off x="3264" y="3360"/>
              <a:ext cx="782" cy="384"/>
              <a:chOff x="720" y="3312"/>
              <a:chExt cx="782" cy="384"/>
            </a:xfrm>
          </p:grpSpPr>
          <p:sp>
            <p:nvSpPr>
              <p:cNvPr id="7" name="Rectangle 11"/>
              <p:cNvSpPr>
                <a:spLocks noChangeArrowheads="1"/>
              </p:cNvSpPr>
              <p:nvPr/>
            </p:nvSpPr>
            <p:spPr bwMode="invGray">
              <a:xfrm>
                <a:off x="720" y="3312"/>
                <a:ext cx="768" cy="38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graphicFrame>
            <p:nvGraphicFramePr>
              <p:cNvPr id="8" name="Object 12"/>
              <p:cNvGraphicFramePr>
                <a:graphicFrameLocks noChangeAspect="1"/>
              </p:cNvGraphicFramePr>
              <p:nvPr/>
            </p:nvGraphicFramePr>
            <p:xfrm>
              <a:off x="720" y="3408"/>
              <a:ext cx="782" cy="2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112" name="VISIO" r:id="rId3" imgW="2058840" imgH="641520" progId="Visio.Drawing.5">
                      <p:embed/>
                    </p:oleObj>
                  </mc:Choice>
                  <mc:Fallback>
                    <p:oleObj name="VISIO" r:id="rId3" imgW="2058840" imgH="641520" progId="Visio.Drawing.5">
                      <p:embed/>
                      <p:pic>
                        <p:nvPicPr>
                          <p:cNvPr id="17417" name="Object 1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invGray">
                          <a:xfrm>
                            <a:off x="720" y="3408"/>
                            <a:ext cx="782" cy="21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</p:spTree>
    <p:extLst>
      <p:ext uri="{BB962C8B-B14F-4D97-AF65-F5344CB8AC3E}">
        <p14:creationId xmlns:p14="http://schemas.microsoft.com/office/powerpoint/2010/main" val="7960882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Electrical Wiring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731520"/>
            <a:ext cx="12192000" cy="570991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dirty="0"/>
              <a:t>Series</a:t>
            </a:r>
          </a:p>
          <a:p>
            <a:pPr marL="1312863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3200" dirty="0"/>
              <a:t>Same current through all elements</a:t>
            </a:r>
          </a:p>
          <a:p>
            <a:pPr marL="1312863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3200" dirty="0"/>
              <a:t>V</a:t>
            </a:r>
            <a:r>
              <a:rPr lang="en-US" altLang="en-US" sz="3200" baseline="-25000" dirty="0"/>
              <a:t>in</a:t>
            </a:r>
            <a:r>
              <a:rPr lang="en-US" altLang="en-US" sz="3200" dirty="0"/>
              <a:t> = V</a:t>
            </a:r>
            <a:r>
              <a:rPr lang="en-US" altLang="en-US" sz="3200" baseline="-25000" dirty="0"/>
              <a:t>A</a:t>
            </a:r>
            <a:r>
              <a:rPr lang="en-US" altLang="en-US" sz="3200" dirty="0"/>
              <a:t> + V</a:t>
            </a:r>
            <a:r>
              <a:rPr lang="en-US" altLang="en-US" sz="3200" baseline="-25000" dirty="0"/>
              <a:t>B</a:t>
            </a:r>
            <a:r>
              <a:rPr lang="en-US" altLang="en-US" sz="3200" dirty="0"/>
              <a:t> + V</a:t>
            </a:r>
            <a:r>
              <a:rPr lang="en-US" altLang="en-US" sz="3200" baseline="-25000" dirty="0"/>
              <a:t>C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dirty="0"/>
              <a:t>Parallel</a:t>
            </a:r>
          </a:p>
          <a:p>
            <a:pPr marL="1312863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3200" dirty="0"/>
              <a:t>Same voltage across all branches</a:t>
            </a:r>
          </a:p>
          <a:p>
            <a:pPr marL="1312863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3200" dirty="0"/>
              <a:t>V</a:t>
            </a:r>
            <a:r>
              <a:rPr lang="en-US" altLang="en-US" sz="3200" baseline="-25000" dirty="0"/>
              <a:t>in</a:t>
            </a:r>
            <a:r>
              <a:rPr lang="en-US" altLang="en-US" sz="3200" dirty="0"/>
              <a:t> = V</a:t>
            </a:r>
            <a:r>
              <a:rPr lang="en-US" altLang="en-US" sz="3200" baseline="-25000" dirty="0"/>
              <a:t>D</a:t>
            </a:r>
            <a:r>
              <a:rPr lang="en-US" altLang="en-US" sz="3200" dirty="0"/>
              <a:t> = V</a:t>
            </a:r>
            <a:r>
              <a:rPr lang="en-US" altLang="en-US" sz="3200" baseline="-25000" dirty="0"/>
              <a:t>E</a:t>
            </a:r>
            <a:r>
              <a:rPr lang="en-US" altLang="en-US" sz="3200" dirty="0"/>
              <a:t> = V</a:t>
            </a:r>
            <a:r>
              <a:rPr lang="en-US" altLang="en-US" sz="3200" baseline="-25000" dirty="0"/>
              <a:t>F</a:t>
            </a:r>
            <a:r>
              <a:rPr lang="en-US" altLang="en-US" sz="3200" dirty="0"/>
              <a:t> + V</a:t>
            </a:r>
            <a:r>
              <a:rPr lang="en-US" altLang="en-US" sz="3200" baseline="-25000" dirty="0"/>
              <a:t>G</a:t>
            </a:r>
          </a:p>
        </p:txBody>
      </p:sp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0887" y="1196658"/>
            <a:ext cx="3874713" cy="2054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0887" y="3982720"/>
            <a:ext cx="3874713" cy="2113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09543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Materials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30000"/>
              </a:lnSpc>
              <a:spcBef>
                <a:spcPct val="20000"/>
              </a:spcBef>
              <a:defRPr/>
            </a:pPr>
            <a:r>
              <a:rPr lang="en-US" altLang="en-US" dirty="0"/>
              <a:t>Resistors </a:t>
            </a:r>
          </a:p>
          <a:p>
            <a:pPr marL="1257300">
              <a:lnSpc>
                <a:spcPct val="130000"/>
              </a:lnSpc>
              <a:spcBef>
                <a:spcPct val="20000"/>
              </a:spcBef>
              <a:defRPr/>
            </a:pPr>
            <a:r>
              <a:rPr lang="en-US" altLang="en-US" dirty="0"/>
              <a:t>Brown, black, yellow = 100KΩ</a:t>
            </a:r>
          </a:p>
          <a:p>
            <a:pPr marL="1257300">
              <a:lnSpc>
                <a:spcPct val="130000"/>
              </a:lnSpc>
              <a:spcBef>
                <a:spcPct val="20000"/>
              </a:spcBef>
              <a:defRPr/>
            </a:pPr>
            <a:r>
              <a:rPr lang="en-US" altLang="en-US" dirty="0"/>
              <a:t>Brown, black, green = 1MΩ</a:t>
            </a:r>
          </a:p>
          <a:p>
            <a:pPr>
              <a:lnSpc>
                <a:spcPct val="130000"/>
              </a:lnSpc>
              <a:spcBef>
                <a:spcPct val="20000"/>
              </a:spcBef>
              <a:defRPr/>
            </a:pPr>
            <a:r>
              <a:rPr lang="en-US" altLang="en-US" dirty="0"/>
              <a:t>Capacitors </a:t>
            </a:r>
          </a:p>
          <a:p>
            <a:pPr marL="1257300">
              <a:lnSpc>
                <a:spcPct val="130000"/>
              </a:lnSpc>
              <a:spcBef>
                <a:spcPct val="20000"/>
              </a:spcBef>
              <a:defRPr/>
            </a:pPr>
            <a:r>
              <a:rPr lang="en-US" altLang="en-US" dirty="0"/>
              <a:t>102 = 0.001 µF</a:t>
            </a:r>
          </a:p>
          <a:p>
            <a:pPr marL="1257300">
              <a:lnSpc>
                <a:spcPct val="130000"/>
              </a:lnSpc>
              <a:spcBef>
                <a:spcPct val="20000"/>
              </a:spcBef>
              <a:defRPr/>
            </a:pPr>
            <a:r>
              <a:rPr lang="en-US" altLang="en-US" dirty="0"/>
              <a:t>10J = 10pF</a:t>
            </a:r>
          </a:p>
          <a:p>
            <a:pPr>
              <a:lnSpc>
                <a:spcPct val="130000"/>
              </a:lnSpc>
              <a:spcBef>
                <a:spcPct val="20000"/>
              </a:spcBef>
              <a:defRPr/>
            </a:pPr>
            <a:r>
              <a:rPr lang="en-US" altLang="en-US" dirty="0"/>
              <a:t>Inductors</a:t>
            </a:r>
          </a:p>
          <a:p>
            <a:pPr marL="1257300">
              <a:lnSpc>
                <a:spcPct val="130000"/>
              </a:lnSpc>
              <a:spcBef>
                <a:spcPct val="20000"/>
              </a:spcBef>
              <a:defRPr/>
            </a:pPr>
            <a:r>
              <a:rPr lang="en-US" altLang="en-US" dirty="0"/>
              <a:t>1mH</a:t>
            </a:r>
          </a:p>
          <a:p>
            <a:pPr marL="457200" indent="0">
              <a:buNone/>
            </a:pPr>
            <a:endParaRPr lang="en-US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3840" y="1619584"/>
            <a:ext cx="3210560" cy="321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32466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Materials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1523999"/>
            <a:ext cx="12192000" cy="4348481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dirty="0"/>
              <a:t>NI-ELVIS II+</a:t>
            </a:r>
          </a:p>
          <a:p>
            <a:pPr>
              <a:lnSpc>
                <a:spcPct val="200000"/>
              </a:lnSpc>
            </a:pPr>
            <a:r>
              <a:rPr lang="en-US" dirty="0"/>
              <a:t>Breadboard</a:t>
            </a:r>
          </a:p>
          <a:p>
            <a:pPr>
              <a:lnSpc>
                <a:spcPct val="200000"/>
              </a:lnSpc>
            </a:pPr>
            <a:r>
              <a:rPr lang="en-US" dirty="0"/>
              <a:t>Coaxial to alligator clip cable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669" y="3374951"/>
            <a:ext cx="1827212" cy="2835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3521" y="914399"/>
            <a:ext cx="2917508" cy="2416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69220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 –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1076959"/>
            <a:ext cx="12192000" cy="5466081"/>
          </a:xfrm>
        </p:spPr>
        <p:txBody>
          <a:bodyPr>
            <a:noAutofit/>
          </a:bodyPr>
          <a:lstStyle/>
          <a:p>
            <a:pPr marL="1200150" indent="-7429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en-US" dirty="0"/>
              <a:t>Plug in NI ELVIS II to PC Lab and turn it on</a:t>
            </a:r>
          </a:p>
          <a:p>
            <a:pPr marL="1200150" indent="-7429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en-US" dirty="0"/>
              <a:t>Select NI </a:t>
            </a:r>
            <a:r>
              <a:rPr lang="en-US" altLang="en-US" dirty="0" err="1"/>
              <a:t>ELVISmx</a:t>
            </a:r>
            <a:r>
              <a:rPr lang="en-US" altLang="en-US" dirty="0"/>
              <a:t> Instrument Launcher </a:t>
            </a:r>
          </a:p>
          <a:p>
            <a:pPr marL="1200150" indent="-7429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en-US" dirty="0"/>
              <a:t>Select FGEN in the Instrument Launcher </a:t>
            </a:r>
          </a:p>
          <a:p>
            <a:pPr marL="1200150" indent="-7429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en-US" dirty="0"/>
              <a:t>Set function generator to 1000Hz</a:t>
            </a:r>
          </a:p>
          <a:p>
            <a:pPr marL="1200150" indent="-7429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en-US" dirty="0"/>
              <a:t>Set the amplitude to 2 </a:t>
            </a:r>
            <a:r>
              <a:rPr lang="en-US" altLang="en-US" dirty="0" err="1"/>
              <a:t>Vpp</a:t>
            </a:r>
            <a:endParaRPr lang="en-US" altLang="en-US" dirty="0"/>
          </a:p>
          <a:p>
            <a:pPr marL="1200150" indent="-7429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en-US" dirty="0"/>
              <a:t>Set signal route to FGEN BNC</a:t>
            </a:r>
          </a:p>
          <a:p>
            <a:pPr marL="1200150" indent="-7429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en-US" dirty="0"/>
              <a:t>Select Scope in the Instrument Launcher</a:t>
            </a:r>
          </a:p>
        </p:txBody>
      </p:sp>
    </p:spTree>
    <p:extLst>
      <p:ext uri="{BB962C8B-B14F-4D97-AF65-F5344CB8AC3E}">
        <p14:creationId xmlns:p14="http://schemas.microsoft.com/office/powerpoint/2010/main" val="7727768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 – Data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/>
              <a:t>Click run in both instruments</a:t>
            </a:r>
          </a:p>
          <a:p>
            <a:pPr>
              <a:lnSpc>
                <a:spcPct val="200000"/>
              </a:lnSpc>
            </a:pPr>
            <a:r>
              <a:rPr lang="en-US" dirty="0"/>
              <a:t>Calculate the</a:t>
            </a:r>
            <a:endParaRPr lang="en-US" altLang="en-US" dirty="0"/>
          </a:p>
          <a:p>
            <a:pPr>
              <a:lnSpc>
                <a:spcPct val="200000"/>
              </a:lnSpc>
            </a:pPr>
            <a:r>
              <a:rPr lang="en-US" altLang="en-US" dirty="0"/>
              <a:t>Test both of the circuits and determine their type</a:t>
            </a:r>
          </a:p>
          <a:p>
            <a:pPr>
              <a:lnSpc>
                <a:spcPct val="200000"/>
              </a:lnSpc>
            </a:pPr>
            <a:r>
              <a:rPr lang="en-US" altLang="en-US" dirty="0"/>
              <a:t>Assemble the radio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1598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 – Circuit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Connect </a:t>
            </a:r>
            <a:r>
              <a:rPr lang="en-US" altLang="en-US" dirty="0"/>
              <a:t>the 100kΩ resistor and .001 µF capacitor in series</a:t>
            </a:r>
            <a:endParaRPr lang="en-US" dirty="0"/>
          </a:p>
        </p:txBody>
      </p:sp>
      <p:pic>
        <p:nvPicPr>
          <p:cNvPr id="4" name="Picture 16" descr="Lab9_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186" y="2272710"/>
            <a:ext cx="6473628" cy="3400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2609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Objective</a:t>
            </a:r>
          </a:p>
          <a:p>
            <a:pPr>
              <a:lnSpc>
                <a:spcPct val="150000"/>
              </a:lnSpc>
            </a:pPr>
            <a:r>
              <a:rPr lang="en-US" dirty="0"/>
              <a:t>Background</a:t>
            </a:r>
          </a:p>
          <a:p>
            <a:pPr>
              <a:lnSpc>
                <a:spcPct val="150000"/>
              </a:lnSpc>
            </a:pPr>
            <a:r>
              <a:rPr lang="en-US" dirty="0"/>
              <a:t>Materials</a:t>
            </a:r>
          </a:p>
          <a:p>
            <a:pPr>
              <a:lnSpc>
                <a:spcPct val="150000"/>
              </a:lnSpc>
            </a:pPr>
            <a:r>
              <a:rPr lang="en-US" dirty="0"/>
              <a:t>Procedure</a:t>
            </a:r>
          </a:p>
          <a:p>
            <a:pPr>
              <a:lnSpc>
                <a:spcPct val="150000"/>
              </a:lnSpc>
            </a:pPr>
            <a:r>
              <a:rPr lang="en-US" dirty="0"/>
              <a:t>Report/Presentation</a:t>
            </a:r>
          </a:p>
          <a:p>
            <a:pPr>
              <a:lnSpc>
                <a:spcPct val="150000"/>
              </a:lnSpc>
            </a:pPr>
            <a:r>
              <a:rPr lang="en-US" dirty="0"/>
              <a:t>Closing</a:t>
            </a:r>
          </a:p>
        </p:txBody>
      </p:sp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 – Circuit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Connect </a:t>
            </a:r>
            <a:r>
              <a:rPr lang="en-US" altLang="en-US" dirty="0"/>
              <a:t>0.001 µF capacitor to 1 MΩ resistor in series</a:t>
            </a:r>
            <a:endParaRPr lang="en-US" dirty="0"/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5764485"/>
              </p:ext>
            </p:extLst>
          </p:nvPr>
        </p:nvGraphicFramePr>
        <p:xfrm>
          <a:off x="2643897" y="1858222"/>
          <a:ext cx="6904206" cy="34521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Photo Editor Photo" r:id="rId3" imgW="2914286" imgH="1457143" progId="MSPhotoEd.3">
                  <p:embed/>
                </p:oleObj>
              </mc:Choice>
              <mc:Fallback>
                <p:oleObj name="Photo Editor Photo" r:id="rId3" imgW="2914286" imgH="1457143" progId="MSPhotoEd.3">
                  <p:embed/>
                  <p:pic>
                    <p:nvPicPr>
                      <p:cNvPr id="2458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897" y="1858222"/>
                        <a:ext cx="6904206" cy="34521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764503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Assignment: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Assemble the circuit below (Crystal Radio)</a:t>
            </a:r>
          </a:p>
        </p:txBody>
      </p:sp>
      <p:pic>
        <p:nvPicPr>
          <p:cNvPr id="4" name="Picture 10" descr="Lab_filters_2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43" b="21639"/>
          <a:stretch/>
        </p:blipFill>
        <p:spPr bwMode="auto">
          <a:xfrm>
            <a:off x="2347325" y="1828210"/>
            <a:ext cx="7497350" cy="3512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79403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Assignment: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1080654"/>
            <a:ext cx="12192000" cy="5339751"/>
          </a:xfrm>
        </p:spPr>
        <p:txBody>
          <a:bodyPr/>
          <a:lstStyle/>
          <a:p>
            <a:pPr>
              <a:spcBef>
                <a:spcPts val="1200"/>
              </a:spcBef>
              <a:defRPr/>
            </a:pPr>
            <a:r>
              <a:rPr lang="en-US" dirty="0"/>
              <a:t>Individual </a:t>
            </a:r>
            <a:r>
              <a:rPr lang="en-US" altLang="en-US" dirty="0"/>
              <a:t>Report (one report per student)</a:t>
            </a:r>
          </a:p>
          <a:p>
            <a:pPr>
              <a:spcBef>
                <a:spcPts val="1200"/>
              </a:spcBef>
              <a:defRPr/>
            </a:pPr>
            <a:r>
              <a:rPr lang="en-US" altLang="en-US" dirty="0"/>
              <a:t>Title page</a:t>
            </a:r>
          </a:p>
          <a:p>
            <a:pPr>
              <a:spcBef>
                <a:spcPts val="1200"/>
              </a:spcBef>
              <a:defRPr/>
            </a:pPr>
            <a:r>
              <a:rPr lang="en-US" altLang="en-US" dirty="0"/>
              <a:t>Discussion topics in the manual</a:t>
            </a:r>
          </a:p>
          <a:p>
            <a:pPr>
              <a:spcBef>
                <a:spcPts val="1200"/>
              </a:spcBef>
              <a:defRPr/>
            </a:pPr>
            <a:r>
              <a:rPr lang="en-US" altLang="en-US" dirty="0"/>
              <a:t>For all circuits</a:t>
            </a:r>
          </a:p>
          <a:p>
            <a:pPr marL="1257300" indent="-571500">
              <a:spcBef>
                <a:spcPts val="0"/>
              </a:spcBef>
              <a:defRPr/>
            </a:pPr>
            <a:r>
              <a:rPr lang="en-US" altLang="en-US" dirty="0"/>
              <a:t>Include Excel tables and Gain vs. Frequency graphs</a:t>
            </a:r>
          </a:p>
          <a:p>
            <a:pPr marL="1257300" indent="-571500">
              <a:spcBef>
                <a:spcPts val="0"/>
              </a:spcBef>
              <a:defRPr/>
            </a:pPr>
            <a:r>
              <a:rPr lang="en-US" altLang="en-US" dirty="0"/>
              <a:t>Determine filter type</a:t>
            </a:r>
          </a:p>
          <a:p>
            <a:pPr marL="1257300" indent="-571500">
              <a:spcBef>
                <a:spcPts val="0"/>
              </a:spcBef>
              <a:defRPr/>
            </a:pPr>
            <a:r>
              <a:rPr lang="en-US" altLang="en-US" dirty="0"/>
              <a:t>Label each graph with determined filter type</a:t>
            </a:r>
          </a:p>
          <a:p>
            <a:pPr>
              <a:spcBef>
                <a:spcPts val="1200"/>
              </a:spcBef>
              <a:defRPr/>
            </a:pPr>
            <a:r>
              <a:rPr lang="en-US" altLang="en-US" dirty="0"/>
              <a:t>OPTIONAL- Include photos of circuits and setup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2790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Assignment: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1246909"/>
            <a:ext cx="12192000" cy="5339751"/>
          </a:xfrm>
        </p:spPr>
        <p:txBody>
          <a:bodyPr/>
          <a:lstStyle/>
          <a:p>
            <a:pPr>
              <a:spcBef>
                <a:spcPts val="1200"/>
              </a:spcBef>
              <a:defRPr/>
            </a:pPr>
            <a:r>
              <a:rPr lang="en-US" dirty="0"/>
              <a:t>Team Presentation</a:t>
            </a:r>
          </a:p>
          <a:p>
            <a:pPr>
              <a:spcBef>
                <a:spcPts val="1200"/>
              </a:spcBef>
              <a:defRPr/>
            </a:pPr>
            <a:r>
              <a:rPr lang="en-US" altLang="en-US" dirty="0"/>
              <a:t>Include lab data</a:t>
            </a:r>
          </a:p>
          <a:p>
            <a:pPr>
              <a:spcBef>
                <a:spcPts val="1200"/>
              </a:spcBef>
              <a:defRPr/>
            </a:pPr>
            <a:r>
              <a:rPr lang="en-US" altLang="en-US" dirty="0"/>
              <a:t>Professional-looking tables</a:t>
            </a:r>
          </a:p>
          <a:p>
            <a:pPr>
              <a:spcBef>
                <a:spcPts val="1200"/>
              </a:spcBef>
              <a:defRPr/>
            </a:pPr>
            <a:r>
              <a:rPr lang="en-US" altLang="en-US" dirty="0"/>
              <a:t>Discussion topics in the manual</a:t>
            </a:r>
          </a:p>
          <a:p>
            <a:pPr>
              <a:spcBef>
                <a:spcPts val="1200"/>
              </a:spcBef>
              <a:defRPr/>
            </a:pPr>
            <a:r>
              <a:rPr lang="en-US" altLang="en-US" dirty="0"/>
              <a:t>Include photos of circuits and setup</a:t>
            </a:r>
          </a:p>
          <a:p>
            <a:pPr>
              <a:spcBef>
                <a:spcPts val="1200"/>
              </a:spcBef>
              <a:defRPr/>
            </a:pPr>
            <a:r>
              <a:rPr lang="en-US" altLang="en-US" dirty="0"/>
              <a:t>Refer to “Creating PowerPoint Presentations” </a:t>
            </a:r>
            <a:br>
              <a:rPr lang="en-US" altLang="en-US" dirty="0"/>
            </a:br>
            <a:r>
              <a:rPr lang="en-US" altLang="en-US" dirty="0"/>
              <a:t>found in Online Manual</a:t>
            </a:r>
          </a:p>
        </p:txBody>
      </p:sp>
    </p:spTree>
    <p:extLst>
      <p:ext uri="{BB962C8B-B14F-4D97-AF65-F5344CB8AC3E}">
        <p14:creationId xmlns:p14="http://schemas.microsoft.com/office/powerpoint/2010/main" val="10388443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1309254"/>
            <a:ext cx="12192000" cy="5339751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defRPr/>
            </a:pPr>
            <a:r>
              <a:rPr lang="en-US" altLang="en-US" dirty="0"/>
              <a:t>TA will assign which circuit you start with</a:t>
            </a:r>
          </a:p>
          <a:p>
            <a:pPr>
              <a:spcBef>
                <a:spcPts val="1200"/>
              </a:spcBef>
              <a:defRPr/>
            </a:pPr>
            <a:r>
              <a:rPr lang="en-US" altLang="en-US" dirty="0"/>
              <a:t>Have all original data signed by your TA</a:t>
            </a:r>
          </a:p>
          <a:p>
            <a:pPr>
              <a:spcBef>
                <a:spcPts val="1200"/>
              </a:spcBef>
              <a:defRPr/>
            </a:pPr>
            <a:r>
              <a:rPr lang="en-US" altLang="en-US" dirty="0"/>
              <a:t>All team members must actively </a:t>
            </a:r>
            <a:r>
              <a:rPr lang="en-US" altLang="en-US"/>
              <a:t>participate </a:t>
            </a:r>
            <a:br>
              <a:rPr lang="en-US" altLang="en-US"/>
            </a:br>
            <a:r>
              <a:rPr lang="en-US" altLang="en-US"/>
              <a:t>in </a:t>
            </a:r>
            <a:r>
              <a:rPr lang="en-US" altLang="en-US" dirty="0"/>
              <a:t>experiment</a:t>
            </a:r>
          </a:p>
          <a:p>
            <a:pPr>
              <a:spcBef>
                <a:spcPts val="1200"/>
              </a:spcBef>
              <a:defRPr/>
            </a:pPr>
            <a:r>
              <a:rPr lang="en-US" altLang="en-US" dirty="0"/>
              <a:t>Submit all work electronically </a:t>
            </a:r>
          </a:p>
          <a:p>
            <a:pPr>
              <a:spcBef>
                <a:spcPts val="1200"/>
              </a:spcBef>
              <a:defRPr/>
            </a:pPr>
            <a:r>
              <a:rPr lang="en-US" altLang="en-US" dirty="0"/>
              <a:t>Return all materials to your TA</a:t>
            </a:r>
          </a:p>
        </p:txBody>
      </p:sp>
    </p:spTree>
    <p:extLst>
      <p:ext uri="{BB962C8B-B14F-4D97-AF65-F5344CB8AC3E}">
        <p14:creationId xmlns:p14="http://schemas.microsoft.com/office/powerpoint/2010/main" val="3758361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835571"/>
            <a:ext cx="12192000" cy="533975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3100" dirty="0"/>
              <a:t>Learn about electrical filters</a:t>
            </a:r>
          </a:p>
          <a:p>
            <a:pPr lvl="1">
              <a:lnSpc>
                <a:spcPct val="150000"/>
              </a:lnSpc>
            </a:pPr>
            <a:r>
              <a:rPr lang="en-US" sz="3100" dirty="0"/>
              <a:t>Different types</a:t>
            </a:r>
          </a:p>
          <a:p>
            <a:pPr lvl="1">
              <a:lnSpc>
                <a:spcPct val="150000"/>
              </a:lnSpc>
            </a:pPr>
            <a:r>
              <a:rPr lang="en-US" sz="3100" dirty="0"/>
              <a:t>Uses</a:t>
            </a:r>
          </a:p>
          <a:p>
            <a:pPr>
              <a:lnSpc>
                <a:spcPct val="150000"/>
              </a:lnSpc>
            </a:pPr>
            <a:r>
              <a:rPr lang="en-US" sz="3100" dirty="0"/>
              <a:t>What is the -3dB point?</a:t>
            </a:r>
          </a:p>
          <a:p>
            <a:pPr>
              <a:lnSpc>
                <a:spcPct val="150000"/>
              </a:lnSpc>
            </a:pPr>
            <a:r>
              <a:rPr lang="en-US" sz="3100" dirty="0"/>
              <a:t>Create filters and a crystal set radio using multiple circuit elements</a:t>
            </a:r>
          </a:p>
          <a:p>
            <a:pPr>
              <a:lnSpc>
                <a:spcPct val="150000"/>
              </a:lnSpc>
            </a:pPr>
            <a:r>
              <a:rPr lang="en-US" sz="3100" dirty="0"/>
              <a:t>Identify filters based on generated graphs</a:t>
            </a:r>
          </a:p>
        </p:txBody>
      </p:sp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Frequency Response Graph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1"/>
              </p:nvPr>
            </p:nvSpPr>
            <p:spPr>
              <a:xfrm>
                <a:off x="0" y="914399"/>
                <a:ext cx="12192000" cy="5486401"/>
              </a:xfrm>
            </p:spPr>
            <p:txBody>
              <a:bodyPr/>
              <a:lstStyle/>
              <a:p>
                <a:r>
                  <a:rPr lang="en-US" dirty="0"/>
                  <a:t>Gain (dB)</a:t>
                </a:r>
              </a:p>
              <a:p>
                <a:pPr lvl="1"/>
                <a:r>
                  <a:rPr lang="en-US" dirty="0"/>
                  <a:t>Ratio of output against input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(20)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log</m:t>
                    </m:r>
                    <m:r>
                      <a:rPr lang="en-US" b="0" i="1" smtClean="0">
                        <a:latin typeface="Cambria Math"/>
                      </a:rPr>
                      <m:t>⁡(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𝑜𝑢𝑡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𝑖𝑛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Always negative value</a:t>
                </a:r>
              </a:p>
              <a:p>
                <a:r>
                  <a:rPr lang="en-US" dirty="0"/>
                  <a:t>-3dB Point</a:t>
                </a:r>
              </a:p>
              <a:p>
                <a:pPr lvl="1"/>
                <a:r>
                  <a:rPr lang="en-US" dirty="0"/>
                  <a:t>3dB drop of signal power from highest point on gain</a:t>
                </a:r>
              </a:p>
              <a:p>
                <a:pPr lvl="1"/>
                <a:r>
                  <a:rPr lang="en-US" dirty="0"/>
                  <a:t>Signal power is half of original value</a:t>
                </a:r>
              </a:p>
              <a:p>
                <a:r>
                  <a:rPr lang="en-US" dirty="0"/>
                  <a:t>Cutoff Frequency (Hz)</a:t>
                </a:r>
              </a:p>
              <a:p>
                <a:pPr lvl="1"/>
                <a:r>
                  <a:rPr lang="en-US" dirty="0"/>
                  <a:t>Frequency at -3dB Point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1"/>
              </p:nvPr>
            </p:nvSpPr>
            <p:spPr>
              <a:xfrm>
                <a:off x="0" y="914399"/>
                <a:ext cx="12192000" cy="5486401"/>
              </a:xfrm>
              <a:blipFill rotWithShape="1">
                <a:blip r:embed="rId2"/>
                <a:stretch>
                  <a:fillRect t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7120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Frequency Response Graph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6085490" cy="533975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Plot Gain vs. Frequency of electrical signal</a:t>
            </a:r>
          </a:p>
          <a:p>
            <a:pPr>
              <a:lnSpc>
                <a:spcPct val="150000"/>
              </a:lnSpc>
            </a:pPr>
            <a:r>
              <a:rPr lang="en-US" dirty="0"/>
              <a:t>Semi-logarithmic scale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Linear y-axis, logarithmic x-axis</a:t>
            </a:r>
          </a:p>
        </p:txBody>
      </p:sp>
      <p:grpSp>
        <p:nvGrpSpPr>
          <p:cNvPr id="4" name="Group 95"/>
          <p:cNvGrpSpPr>
            <a:grpSpLocks/>
          </p:cNvGrpSpPr>
          <p:nvPr/>
        </p:nvGrpSpPr>
        <p:grpSpPr bwMode="auto">
          <a:xfrm>
            <a:off x="5994006" y="1344459"/>
            <a:ext cx="5336032" cy="3617474"/>
            <a:chOff x="717" y="1295"/>
            <a:chExt cx="3939" cy="2975"/>
          </a:xfrm>
        </p:grpSpPr>
        <p:sp>
          <p:nvSpPr>
            <p:cNvPr id="5" name="Line 66"/>
            <p:cNvSpPr>
              <a:spLocks noChangeShapeType="1"/>
            </p:cNvSpPr>
            <p:nvPr/>
          </p:nvSpPr>
          <p:spPr bwMode="auto">
            <a:xfrm>
              <a:off x="1968" y="2640"/>
              <a:ext cx="7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67"/>
            <p:cNvSpPr>
              <a:spLocks noChangeShapeType="1"/>
            </p:cNvSpPr>
            <p:nvPr/>
          </p:nvSpPr>
          <p:spPr bwMode="auto">
            <a:xfrm>
              <a:off x="2736" y="2640"/>
              <a:ext cx="528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Line 68"/>
            <p:cNvSpPr>
              <a:spLocks noChangeShapeType="1"/>
            </p:cNvSpPr>
            <p:nvPr/>
          </p:nvSpPr>
          <p:spPr bwMode="auto">
            <a:xfrm>
              <a:off x="3264" y="2880"/>
              <a:ext cx="384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Line 69"/>
            <p:cNvSpPr>
              <a:spLocks noChangeShapeType="1"/>
            </p:cNvSpPr>
            <p:nvPr/>
          </p:nvSpPr>
          <p:spPr bwMode="auto">
            <a:xfrm>
              <a:off x="1776" y="264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70"/>
            <p:cNvSpPr>
              <a:spLocks noChangeShapeType="1"/>
            </p:cNvSpPr>
            <p:nvPr/>
          </p:nvSpPr>
          <p:spPr bwMode="auto">
            <a:xfrm flipH="1">
              <a:off x="1776" y="2640"/>
              <a:ext cx="1488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71"/>
            <p:cNvSpPr>
              <a:spLocks noChangeShapeType="1"/>
            </p:cNvSpPr>
            <p:nvPr/>
          </p:nvSpPr>
          <p:spPr bwMode="auto">
            <a:xfrm flipH="1">
              <a:off x="1776" y="2880"/>
              <a:ext cx="288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72"/>
            <p:cNvSpPr>
              <a:spLocks noChangeShapeType="1"/>
            </p:cNvSpPr>
            <p:nvPr/>
          </p:nvSpPr>
          <p:spPr bwMode="auto">
            <a:xfrm>
              <a:off x="3264" y="2640"/>
              <a:ext cx="0" cy="768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73"/>
            <p:cNvSpPr>
              <a:spLocks noChangeShapeType="1"/>
            </p:cNvSpPr>
            <p:nvPr/>
          </p:nvSpPr>
          <p:spPr bwMode="auto">
            <a:xfrm flipH="1" flipV="1">
              <a:off x="3268" y="3384"/>
              <a:ext cx="476" cy="4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74"/>
            <p:cNvSpPr txBox="1">
              <a:spLocks noChangeArrowheads="1"/>
            </p:cNvSpPr>
            <p:nvPr/>
          </p:nvSpPr>
          <p:spPr bwMode="auto">
            <a:xfrm>
              <a:off x="3504" y="3597"/>
              <a:ext cx="11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 b="1" dirty="0">
                  <a:solidFill>
                    <a:srgbClr val="FF0000"/>
                  </a:solidFill>
                </a:rPr>
                <a:t>Cutoff Frequency</a:t>
              </a:r>
            </a:p>
          </p:txBody>
        </p:sp>
        <p:sp>
          <p:nvSpPr>
            <p:cNvPr id="14" name="Text Box 75"/>
            <p:cNvSpPr txBox="1">
              <a:spLocks noChangeArrowheads="1"/>
            </p:cNvSpPr>
            <p:nvPr/>
          </p:nvSpPr>
          <p:spPr bwMode="auto">
            <a:xfrm>
              <a:off x="1296" y="2592"/>
              <a:ext cx="4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b="1">
                  <a:solidFill>
                    <a:srgbClr val="FF0000"/>
                  </a:solidFill>
                </a:rPr>
                <a:t>3 dB</a:t>
              </a:r>
            </a:p>
          </p:txBody>
        </p:sp>
        <p:grpSp>
          <p:nvGrpSpPr>
            <p:cNvPr id="15" name="Group 76"/>
            <p:cNvGrpSpPr>
              <a:grpSpLocks/>
            </p:cNvGrpSpPr>
            <p:nvPr/>
          </p:nvGrpSpPr>
          <p:grpSpPr bwMode="auto">
            <a:xfrm>
              <a:off x="2064" y="1919"/>
              <a:ext cx="2304" cy="1489"/>
              <a:chOff x="528" y="2256"/>
              <a:chExt cx="1824" cy="1249"/>
            </a:xfrm>
          </p:grpSpPr>
          <p:sp>
            <p:nvSpPr>
              <p:cNvPr id="28" name="Line 77"/>
              <p:cNvSpPr>
                <a:spLocks noChangeShapeType="1"/>
              </p:cNvSpPr>
              <p:nvPr/>
            </p:nvSpPr>
            <p:spPr bwMode="auto">
              <a:xfrm>
                <a:off x="528" y="2256"/>
                <a:ext cx="0" cy="124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Line 78"/>
              <p:cNvSpPr>
                <a:spLocks noChangeShapeType="1"/>
              </p:cNvSpPr>
              <p:nvPr/>
            </p:nvSpPr>
            <p:spPr bwMode="auto">
              <a:xfrm>
                <a:off x="528" y="3505"/>
                <a:ext cx="18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" name="Text Box 79"/>
            <p:cNvSpPr txBox="1">
              <a:spLocks noChangeArrowheads="1"/>
            </p:cNvSpPr>
            <p:nvPr/>
          </p:nvSpPr>
          <p:spPr bwMode="auto">
            <a:xfrm>
              <a:off x="2507" y="3789"/>
              <a:ext cx="1141" cy="4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600" b="1" dirty="0">
                  <a:solidFill>
                    <a:srgbClr val="FF0000"/>
                  </a:solidFill>
                </a:rPr>
                <a:t>f  (kHz)</a:t>
              </a:r>
              <a:br>
                <a:rPr lang="en-US" altLang="en-US" sz="1600" b="1" dirty="0">
                  <a:solidFill>
                    <a:srgbClr val="FF0000"/>
                  </a:solidFill>
                </a:rPr>
              </a:br>
              <a:r>
                <a:rPr lang="en-US" altLang="en-US" sz="1600" b="1" dirty="0">
                  <a:solidFill>
                    <a:srgbClr val="FF0000"/>
                  </a:solidFill>
                </a:rPr>
                <a:t> (log scale) </a:t>
              </a:r>
            </a:p>
          </p:txBody>
        </p:sp>
        <p:sp>
          <p:nvSpPr>
            <p:cNvPr id="17" name="Text Box 80"/>
            <p:cNvSpPr txBox="1">
              <a:spLocks noChangeArrowheads="1"/>
            </p:cNvSpPr>
            <p:nvPr/>
          </p:nvSpPr>
          <p:spPr bwMode="auto">
            <a:xfrm>
              <a:off x="717" y="2067"/>
              <a:ext cx="1248" cy="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en-US" altLang="en-US" sz="1400" b="1" dirty="0">
                  <a:solidFill>
                    <a:srgbClr val="FF0000"/>
                  </a:solidFill>
                </a:rPr>
                <a:t>Gain (dB)</a:t>
              </a:r>
            </a:p>
            <a:p>
              <a:pPr algn="ctr">
                <a:spcBef>
                  <a:spcPct val="20000"/>
                </a:spcBef>
              </a:pPr>
              <a:r>
                <a:rPr lang="en-US" altLang="en-US" sz="1400" b="1" dirty="0">
                  <a:solidFill>
                    <a:srgbClr val="FF0000"/>
                  </a:solidFill>
                </a:rPr>
                <a:t>(</a:t>
              </a:r>
              <a:r>
                <a:rPr lang="en-US" altLang="en-US" sz="1600" b="1" dirty="0">
                  <a:solidFill>
                    <a:srgbClr val="FF0000"/>
                  </a:solidFill>
                </a:rPr>
                <a:t>linear</a:t>
              </a:r>
              <a:r>
                <a:rPr lang="en-US" altLang="en-US" sz="1400" b="1" dirty="0">
                  <a:solidFill>
                    <a:srgbClr val="FF0000"/>
                  </a:solidFill>
                </a:rPr>
                <a:t> scale)</a:t>
              </a:r>
            </a:p>
          </p:txBody>
        </p:sp>
        <p:sp>
          <p:nvSpPr>
            <p:cNvPr id="18" name="Text Box 81"/>
            <p:cNvSpPr txBox="1">
              <a:spLocks noChangeArrowheads="1"/>
            </p:cNvSpPr>
            <p:nvPr/>
          </p:nvSpPr>
          <p:spPr bwMode="auto">
            <a:xfrm>
              <a:off x="2021" y="1295"/>
              <a:ext cx="2539" cy="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b="1" dirty="0">
                  <a:solidFill>
                    <a:srgbClr val="FF0000"/>
                  </a:solidFill>
                </a:rPr>
                <a:t>Gain vs. Frequency</a:t>
              </a:r>
            </a:p>
          </p:txBody>
        </p:sp>
        <p:sp>
          <p:nvSpPr>
            <p:cNvPr id="19" name="Line 82"/>
            <p:cNvSpPr>
              <a:spLocks noChangeShapeType="1"/>
            </p:cNvSpPr>
            <p:nvPr/>
          </p:nvSpPr>
          <p:spPr bwMode="auto">
            <a:xfrm flipH="1">
              <a:off x="2304" y="2064"/>
              <a:ext cx="144" cy="480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83"/>
            <p:cNvSpPr>
              <a:spLocks noChangeShapeType="1"/>
            </p:cNvSpPr>
            <p:nvPr/>
          </p:nvSpPr>
          <p:spPr bwMode="auto">
            <a:xfrm>
              <a:off x="2448" y="2064"/>
              <a:ext cx="192" cy="0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Text Box 84"/>
            <p:cNvSpPr txBox="1">
              <a:spLocks noChangeArrowheads="1"/>
            </p:cNvSpPr>
            <p:nvPr/>
          </p:nvSpPr>
          <p:spPr bwMode="auto">
            <a:xfrm>
              <a:off x="2640" y="1920"/>
              <a:ext cx="110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b="1">
                  <a:solidFill>
                    <a:srgbClr val="FF0000"/>
                  </a:solidFill>
                </a:rPr>
                <a:t>Max Gain (dB)</a:t>
              </a:r>
            </a:p>
          </p:txBody>
        </p:sp>
        <p:sp>
          <p:nvSpPr>
            <p:cNvPr id="22" name="Line 85"/>
            <p:cNvSpPr>
              <a:spLocks noChangeShapeType="1"/>
            </p:cNvSpPr>
            <p:nvPr/>
          </p:nvSpPr>
          <p:spPr bwMode="auto">
            <a:xfrm flipH="1">
              <a:off x="3312" y="2400"/>
              <a:ext cx="192" cy="432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Text Box 86"/>
            <p:cNvSpPr txBox="1">
              <a:spLocks noChangeArrowheads="1"/>
            </p:cNvSpPr>
            <p:nvPr/>
          </p:nvSpPr>
          <p:spPr bwMode="auto">
            <a:xfrm>
              <a:off x="3504" y="2160"/>
              <a:ext cx="1056" cy="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b="1">
                  <a:solidFill>
                    <a:srgbClr val="FF0000"/>
                  </a:solidFill>
                </a:rPr>
                <a:t>Gain is 3 dB lower than the max</a:t>
              </a:r>
            </a:p>
          </p:txBody>
        </p:sp>
        <p:sp>
          <p:nvSpPr>
            <p:cNvPr id="24" name="Rectangle 90"/>
            <p:cNvSpPr>
              <a:spLocks noChangeArrowheads="1"/>
            </p:cNvSpPr>
            <p:nvPr/>
          </p:nvSpPr>
          <p:spPr bwMode="auto">
            <a:xfrm>
              <a:off x="2304" y="3408"/>
              <a:ext cx="72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400" b="1">
                  <a:solidFill>
                    <a:srgbClr val="FF0000"/>
                  </a:solidFill>
                </a:rPr>
                <a:t>Bandwidth</a:t>
              </a:r>
            </a:p>
          </p:txBody>
        </p:sp>
        <p:sp>
          <p:nvSpPr>
            <p:cNvPr id="25" name="Line 92"/>
            <p:cNvSpPr>
              <a:spLocks noChangeShapeType="1"/>
            </p:cNvSpPr>
            <p:nvPr/>
          </p:nvSpPr>
          <p:spPr bwMode="auto">
            <a:xfrm flipH="1">
              <a:off x="2064" y="350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93"/>
            <p:cNvSpPr>
              <a:spLocks noChangeShapeType="1"/>
            </p:cNvSpPr>
            <p:nvPr/>
          </p:nvSpPr>
          <p:spPr bwMode="auto">
            <a:xfrm>
              <a:off x="2976" y="350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94"/>
            <p:cNvSpPr>
              <a:spLocks noChangeShapeType="1"/>
            </p:cNvSpPr>
            <p:nvPr/>
          </p:nvSpPr>
          <p:spPr bwMode="auto">
            <a:xfrm>
              <a:off x="2064" y="340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99606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are Filters?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662151"/>
            <a:ext cx="12192000" cy="533975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3200" dirty="0"/>
              <a:t>Eliminate unwanted frequencies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High-pass or low-pass</a:t>
            </a:r>
          </a:p>
          <a:p>
            <a:pPr>
              <a:lnSpc>
                <a:spcPct val="150000"/>
              </a:lnSpc>
            </a:pPr>
            <a:r>
              <a:rPr lang="en-US" sz="3200" dirty="0"/>
              <a:t>Favor desired frequencies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Band-pass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Bandwidth: frequency range filter allows to pass</a:t>
            </a:r>
          </a:p>
          <a:p>
            <a:pPr>
              <a:lnSpc>
                <a:spcPct val="150000"/>
              </a:lnSpc>
            </a:pPr>
            <a:r>
              <a:rPr lang="en-US" sz="3200" dirty="0"/>
              <a:t>Example: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Radio tunes in to particular station</a:t>
            </a:r>
          </a:p>
        </p:txBody>
      </p:sp>
    </p:spTree>
    <p:extLst>
      <p:ext uri="{BB962C8B-B14F-4D97-AF65-F5344CB8AC3E}">
        <p14:creationId xmlns:p14="http://schemas.microsoft.com/office/powerpoint/2010/main" val="2154952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Basic Filter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>
              <a:buNone/>
            </a:pPr>
            <a:r>
              <a:rPr lang="en-US" dirty="0"/>
              <a:t>Low-Pass Filter</a:t>
            </a:r>
          </a:p>
          <a:p>
            <a:r>
              <a:rPr lang="en-US" dirty="0"/>
              <a:t>Allows low frequencies to pass</a:t>
            </a:r>
          </a:p>
          <a:p>
            <a:r>
              <a:rPr lang="en-US" dirty="0"/>
              <a:t>3dB Point: -3dB</a:t>
            </a:r>
          </a:p>
          <a:p>
            <a:r>
              <a:rPr lang="en-US" dirty="0"/>
              <a:t>Cutoff Frequency: 1590 Hz</a:t>
            </a:r>
          </a:p>
          <a:p>
            <a:r>
              <a:rPr lang="en-US" dirty="0"/>
              <a:t>Bandwidth: 0-1590 Hz</a:t>
            </a:r>
          </a:p>
        </p:txBody>
      </p:sp>
      <p:pic>
        <p:nvPicPr>
          <p:cNvPr id="4" name="Picture 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6288" y="2300450"/>
            <a:ext cx="4756774" cy="3718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0432396" y="2909813"/>
            <a:ext cx="13083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IGNORE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649345" y="4600410"/>
            <a:ext cx="9194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PASS</a:t>
            </a:r>
          </a:p>
        </p:txBody>
      </p:sp>
    </p:spTree>
    <p:extLst>
      <p:ext uri="{BB962C8B-B14F-4D97-AF65-F5344CB8AC3E}">
        <p14:creationId xmlns:p14="http://schemas.microsoft.com/office/powerpoint/2010/main" val="1496404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Basic Filter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>
              <a:buNone/>
            </a:pPr>
            <a:r>
              <a:rPr lang="en-US" dirty="0"/>
              <a:t>High-Pass Filter</a:t>
            </a:r>
          </a:p>
          <a:p>
            <a:r>
              <a:rPr lang="en-US" dirty="0"/>
              <a:t>Allows high frequencies to pass</a:t>
            </a:r>
          </a:p>
          <a:p>
            <a:r>
              <a:rPr lang="en-US" dirty="0"/>
              <a:t>3dB Point: -3dB</a:t>
            </a:r>
          </a:p>
          <a:p>
            <a:r>
              <a:rPr lang="en-US" dirty="0"/>
              <a:t>Cutoff Frequency: 160 Hz</a:t>
            </a:r>
          </a:p>
          <a:p>
            <a:r>
              <a:rPr lang="en-US" dirty="0"/>
              <a:t>Bandwidth: 160 - </a:t>
            </a:r>
            <a:r>
              <a:rPr lang="en-US" altLang="en-US" dirty="0"/>
              <a:t>∞ </a:t>
            </a:r>
            <a:r>
              <a:rPr lang="en-US" dirty="0"/>
              <a:t>Hz</a:t>
            </a:r>
          </a:p>
        </p:txBody>
      </p:sp>
      <p:pic>
        <p:nvPicPr>
          <p:cNvPr id="8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2074" y="2292574"/>
            <a:ext cx="4911240" cy="3382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9803897" y="3810524"/>
            <a:ext cx="9194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PASS</a:t>
            </a:r>
          </a:p>
        </p:txBody>
      </p:sp>
      <p:sp>
        <p:nvSpPr>
          <p:cNvPr id="10" name="Rectangle 9"/>
          <p:cNvSpPr/>
          <p:nvPr/>
        </p:nvSpPr>
        <p:spPr>
          <a:xfrm>
            <a:off x="7301974" y="2895977"/>
            <a:ext cx="13083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IGNORE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586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Basic Filter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>
              <a:buNone/>
            </a:pPr>
            <a:r>
              <a:rPr lang="en-US" dirty="0"/>
              <a:t>Band-Pass Filter</a:t>
            </a:r>
          </a:p>
          <a:p>
            <a:r>
              <a:rPr lang="en-US" dirty="0"/>
              <a:t>Allows a limited range of </a:t>
            </a:r>
            <a:br>
              <a:rPr lang="en-US" dirty="0"/>
            </a:br>
            <a:r>
              <a:rPr lang="en-US" dirty="0"/>
              <a:t>frequencies to pass</a:t>
            </a:r>
          </a:p>
          <a:p>
            <a:r>
              <a:rPr lang="en-US" dirty="0"/>
              <a:t>3dB Point: -3dB</a:t>
            </a:r>
          </a:p>
          <a:p>
            <a:r>
              <a:rPr lang="en-US" dirty="0"/>
              <a:t>Cutoff Frequency: 400 - 600 Hz</a:t>
            </a:r>
          </a:p>
          <a:p>
            <a:r>
              <a:rPr lang="en-US" dirty="0"/>
              <a:t>Bandwidth: 400 - 600Hz</a:t>
            </a:r>
          </a:p>
          <a:p>
            <a:r>
              <a:rPr lang="en-US" dirty="0"/>
              <a:t>Resonant Frequency </a:t>
            </a:r>
            <a:br>
              <a:rPr lang="en-US" dirty="0"/>
            </a:br>
            <a:r>
              <a:rPr lang="en-US" dirty="0"/>
              <a:t>(High Response Point): 500 Hz</a:t>
            </a:r>
          </a:p>
        </p:txBody>
      </p:sp>
      <p:pic>
        <p:nvPicPr>
          <p:cNvPr id="7" name="Picture 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826" y="1830844"/>
            <a:ext cx="4841174" cy="343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7821660" y="2424417"/>
            <a:ext cx="1197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IGNORE</a:t>
            </a:r>
            <a:endParaRPr lang="en-US" sz="1800" dirty="0"/>
          </a:p>
        </p:txBody>
      </p:sp>
      <p:sp>
        <p:nvSpPr>
          <p:cNvPr id="12" name="Rectangle 11"/>
          <p:cNvSpPr/>
          <p:nvPr/>
        </p:nvSpPr>
        <p:spPr>
          <a:xfrm>
            <a:off x="10832772" y="2484748"/>
            <a:ext cx="1197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IGNORE</a:t>
            </a:r>
            <a:endParaRPr lang="en-US" sz="1800" dirty="0"/>
          </a:p>
        </p:txBody>
      </p:sp>
      <p:sp>
        <p:nvSpPr>
          <p:cNvPr id="13" name="Rectangle 12"/>
          <p:cNvSpPr/>
          <p:nvPr/>
        </p:nvSpPr>
        <p:spPr>
          <a:xfrm>
            <a:off x="9771413" y="4339047"/>
            <a:ext cx="8447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8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PASS</a:t>
            </a:r>
          </a:p>
        </p:txBody>
      </p:sp>
    </p:spTree>
    <p:extLst>
      <p:ext uri="{BB962C8B-B14F-4D97-AF65-F5344CB8AC3E}">
        <p14:creationId xmlns:p14="http://schemas.microsoft.com/office/powerpoint/2010/main" val="2066862130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 ppt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</Template>
  <TotalTime>330</TotalTime>
  <Words>650</Words>
  <Application>Microsoft Office PowerPoint</Application>
  <PresentationFormat>Widescreen</PresentationFormat>
  <Paragraphs>167</Paragraphs>
  <Slides>24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MS PGothic</vt:lpstr>
      <vt:lpstr>Arial</vt:lpstr>
      <vt:lpstr>Arial Black</vt:lpstr>
      <vt:lpstr>Cambria Math</vt:lpstr>
      <vt:lpstr>Master ppt</vt:lpstr>
      <vt:lpstr>VISIO</vt:lpstr>
      <vt:lpstr>Photo Editor Photo</vt:lpstr>
      <vt:lpstr>Electronic Filters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 Filters</dc:title>
  <dc:creator>Mary</dc:creator>
  <cp:lastModifiedBy>Eve Fishinevich</cp:lastModifiedBy>
  <cp:revision>21</cp:revision>
  <dcterms:created xsi:type="dcterms:W3CDTF">2016-09-13T18:45:46Z</dcterms:created>
  <dcterms:modified xsi:type="dcterms:W3CDTF">2016-10-15T16:30:49Z</dcterms:modified>
</cp:coreProperties>
</file>