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5" r:id="rId3"/>
    <p:sldId id="258" r:id="rId4"/>
    <p:sldId id="259" r:id="rId5"/>
    <p:sldId id="302" r:id="rId6"/>
    <p:sldId id="303" r:id="rId7"/>
    <p:sldId id="263" r:id="rId8"/>
    <p:sldId id="260" r:id="rId9"/>
    <p:sldId id="267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" TargetMode="External"/><Relationship Id="rId2" Type="http://schemas.openxmlformats.org/officeDocument/2006/relationships/hyperlink" Target="https://guides.nyu.edu/citations" TargetMode="External"/><Relationship Id="rId1" Type="http://schemas.openxmlformats.org/officeDocument/2006/relationships/hyperlink" Target="http://home.nyu.edu/" TargetMode="External"/><Relationship Id="rId5" Type="http://schemas.openxmlformats.org/officeDocument/2006/relationships/hyperlink" Target="https://owl.purdue.edu/" TargetMode="External"/><Relationship Id="rId4" Type="http://schemas.openxmlformats.org/officeDocument/2006/relationships/hyperlink" Target="https://owl.purdue.edu/owl/purdue_owl.html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nyu.edu/citations" TargetMode="External"/><Relationship Id="rId2" Type="http://schemas.openxmlformats.org/officeDocument/2006/relationships/hyperlink" Target="http://home.nyu.edu/" TargetMode="External"/><Relationship Id="rId1" Type="http://schemas.openxmlformats.org/officeDocument/2006/relationships/hyperlink" Target="https://scholar.google.com/" TargetMode="External"/><Relationship Id="rId5" Type="http://schemas.openxmlformats.org/officeDocument/2006/relationships/hyperlink" Target="https://owl.purdue.edu/" TargetMode="External"/><Relationship Id="rId4" Type="http://schemas.openxmlformats.org/officeDocument/2006/relationships/hyperlink" Target="https://owl.purdue.edu/owl/purdue_owl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Direct evidence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Recorded, documented data 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Calculation and synthesis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Properly cited from outside sources</a:t>
          </a: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Previous work acknowledged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Sources transparent &amp; testable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9D5833C4-86ED-7143-AA8F-187954BBAC0A}">
      <dgm:prSet custT="1"/>
      <dgm:spPr/>
      <dgm:t>
        <a:bodyPr/>
        <a:lstStyle/>
        <a:p>
          <a:pPr rtl="0"/>
          <a:r>
            <a:rPr lang="en-US" sz="2800" b="0" i="0" dirty="0">
              <a:latin typeface="Atkinson Hyperlegible" pitchFamily="2" charset="0"/>
            </a:rPr>
            <a:t>New work contextualized</a:t>
          </a:r>
        </a:p>
      </dgm:t>
    </dgm:pt>
    <dgm:pt modelId="{BE12E1AF-FDE4-9A4C-81E6-AC04A154D282}" type="parTrans" cxnId="{1D3DF856-DBF4-264E-AEC5-A2476F3D6CCF}">
      <dgm:prSet/>
      <dgm:spPr/>
      <dgm:t>
        <a:bodyPr/>
        <a:lstStyle/>
        <a:p>
          <a:endParaRPr lang="en-US"/>
        </a:p>
      </dgm:t>
    </dgm:pt>
    <dgm:pt modelId="{D29B7086-0E12-C643-ACB8-083D9420E232}" type="sibTrans" cxnId="{1D3DF856-DBF4-264E-AEC5-A2476F3D6CCF}">
      <dgm:prSet/>
      <dgm:spPr/>
      <dgm:t>
        <a:bodyPr/>
        <a:lstStyle/>
        <a:p>
          <a:endParaRPr lang="en-US"/>
        </a:p>
      </dgm:t>
    </dgm:pt>
    <dgm:pt modelId="{A9156818-D94B-1948-B181-9530EF038995}">
      <dgm:prSet custT="1"/>
      <dgm:spPr/>
      <dgm:t>
        <a:bodyPr/>
        <a:lstStyle/>
        <a:p>
          <a:pPr rtl="0"/>
          <a:r>
            <a:rPr lang="en-US" sz="2800" b="0" i="0" dirty="0">
              <a:latin typeface="Atkinson Hyperlegible" pitchFamily="2" charset="0"/>
            </a:rPr>
            <a:t>Validity of assertions testable</a:t>
          </a:r>
        </a:p>
      </dgm:t>
    </dgm:pt>
    <dgm:pt modelId="{DF617683-7EAC-BB42-A6A9-BD230EAB7AB0}" type="parTrans" cxnId="{4320E00E-78B2-8043-B80A-CAAB48F0ECAD}">
      <dgm:prSet/>
      <dgm:spPr/>
      <dgm:t>
        <a:bodyPr/>
        <a:lstStyle/>
        <a:p>
          <a:endParaRPr lang="en-US"/>
        </a:p>
      </dgm:t>
    </dgm:pt>
    <dgm:pt modelId="{AE038200-7C58-D642-8D1C-EB63EBFFC260}" type="sibTrans" cxnId="{4320E00E-78B2-8043-B80A-CAAB48F0ECAD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 custLinFactNeighborY="-49714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320E00E-78B2-8043-B80A-CAAB48F0ECAD}" srcId="{24870E66-2C60-764C-BDB9-E74A57232DE7}" destId="{A9156818-D94B-1948-B181-9530EF038995}" srcOrd="2" destOrd="0" parTransId="{DF617683-7EAC-BB42-A6A9-BD230EAB7AB0}" sibTransId="{AE038200-7C58-D642-8D1C-EB63EBFFC260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5BE20E2D-FC75-A445-AAA1-F33AD1474664}" type="presOf" srcId="{9D5833C4-86ED-7143-AA8F-187954BBAC0A}" destId="{38E62915-B633-EF45-9E52-076C526E9E4F}" srcOrd="0" destOrd="1" presId="urn:microsoft.com/office/officeart/2005/8/layout/vList5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3" destOrd="0" parTransId="{C360A7E2-3339-074A-9EE3-1CB14994D39F}" sibTransId="{38B04565-FB02-D046-A7A0-F2E9C428FB84}"/>
    <dgm:cxn modelId="{1D3DF856-DBF4-264E-AEC5-A2476F3D6CCF}" srcId="{24870E66-2C60-764C-BDB9-E74A57232DE7}" destId="{9D5833C4-86ED-7143-AA8F-187954BBAC0A}" srcOrd="1" destOrd="0" parTransId="{BE12E1AF-FDE4-9A4C-81E6-AC04A154D282}" sibTransId="{D29B7086-0E12-C643-ACB8-083D9420E232}"/>
    <dgm:cxn modelId="{D67AFA80-D653-5F42-99E4-0E9248852DBB}" type="presOf" srcId="{B02349F9-3696-1049-BF85-4D9A16B4B49F}" destId="{38E62915-B633-EF45-9E52-076C526E9E4F}" srcOrd="0" destOrd="3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700B4F96-FF3E-AF43-9460-B942F74B4689}" type="presOf" srcId="{A9156818-D94B-1948-B181-9530EF038995}" destId="{38E62915-B633-EF45-9E52-076C526E9E4F}" srcOrd="0" destOrd="2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Professional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Damage to science!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Academic</a:t>
          </a: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pPr rtl="0"/>
          <a:r>
            <a:rPr lang="en-US" sz="2600" b="0" i="0" dirty="0">
              <a:latin typeface="Atkinson Hyperlegible" pitchFamily="2" charset="0"/>
            </a:rPr>
            <a:t>Escalating grade penalties based on severity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Loss of reputation, career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C9210C11-1F5C-5B41-8919-D8466F1B9324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Civil penalties (lawsuits)</a:t>
          </a:r>
        </a:p>
      </dgm:t>
    </dgm:pt>
    <dgm:pt modelId="{99BBF430-C698-A943-9EF3-C906E9A00CD4}" type="parTrans" cxnId="{57BDF728-348C-234C-A81D-29ECD9B2F73D}">
      <dgm:prSet/>
      <dgm:spPr/>
      <dgm:t>
        <a:bodyPr/>
        <a:lstStyle/>
        <a:p>
          <a:endParaRPr lang="en-US"/>
        </a:p>
      </dgm:t>
    </dgm:pt>
    <dgm:pt modelId="{023C77E1-3521-0348-AD24-4E40EE750F47}" type="sibTrans" cxnId="{57BDF728-348C-234C-A81D-29ECD9B2F73D}">
      <dgm:prSet/>
      <dgm:spPr/>
      <dgm:t>
        <a:bodyPr/>
        <a:lstStyle/>
        <a:p>
          <a:endParaRPr lang="en-US"/>
        </a:p>
      </dgm:t>
    </dgm:pt>
    <dgm:pt modelId="{0BE01681-DB59-3747-B278-E8417D7CA71C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Failure on assignments or course, up to expulsion</a:t>
          </a:r>
        </a:p>
      </dgm:t>
    </dgm:pt>
    <dgm:pt modelId="{0CD817FA-D100-8F48-97B9-FFBA06E347DD}" type="parTrans" cxnId="{2088B01F-2DE9-CF46-A421-E7168924CDB0}">
      <dgm:prSet/>
      <dgm:spPr/>
      <dgm:t>
        <a:bodyPr/>
        <a:lstStyle/>
        <a:p>
          <a:endParaRPr lang="en-US"/>
        </a:p>
      </dgm:t>
    </dgm:pt>
    <dgm:pt modelId="{274818A1-3FDE-3740-8A34-3F1E6BE51ABC}" type="sibTrans" cxnId="{2088B01F-2DE9-CF46-A421-E7168924CDB0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 custLinFactNeighborX="-9193" custLinFactNeighborY="-7237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LinFactNeighborX="0" custLinFactNeighborY="3561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2088B01F-2DE9-CF46-A421-E7168924CDB0}" srcId="{24870E66-2C60-764C-BDB9-E74A57232DE7}" destId="{0BE01681-DB59-3747-B278-E8417D7CA71C}" srcOrd="1" destOrd="0" parTransId="{0CD817FA-D100-8F48-97B9-FFBA06E347DD}" sibTransId="{274818A1-3FDE-3740-8A34-3F1E6BE51ABC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57BDF728-348C-234C-A81D-29ECD9B2F73D}" srcId="{CF969621-50C9-3543-B37D-96DA35506F5E}" destId="{C9210C11-1F5C-5B41-8919-D8466F1B9324}" srcOrd="1" destOrd="0" parTransId="{99BBF430-C698-A943-9EF3-C906E9A00CD4}" sibTransId="{023C77E1-3521-0348-AD24-4E40EE750F47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4DBBB133-2CEC-4041-8180-ECF75B8C3D53}" type="presOf" srcId="{0BE01681-DB59-3747-B278-E8417D7CA71C}" destId="{38E62915-B633-EF45-9E52-076C526E9E4F}" srcOrd="0" destOrd="1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8E650890-5020-4A46-A589-ADC7277262F5}" type="presOf" srcId="{C9210C11-1F5C-5B41-8919-D8466F1B9324}" destId="{3AB2CE6E-692E-4E48-967E-4F34F7D865AA}" srcOrd="0" destOrd="1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ea typeface="Gotham Book" pitchFamily="2" charset="-128"/>
            </a:rPr>
            <a:t>Google Scholar 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NYU Library (Free Access for NYU Students)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400" b="0" i="0" dirty="0">
              <a:latin typeface="Atkinson Hyperlegible" pitchFamily="2" charset="0"/>
              <a:ea typeface="Gotham Book" pitchFamily="2" charset="-128"/>
              <a:hlinkClick xmlns:r="http://schemas.openxmlformats.org/officeDocument/2006/relationships" r:id="rId1"/>
            </a:rPr>
            <a:t>home.nyu.edu</a:t>
          </a:r>
          <a:r>
            <a:rPr lang="en-US" sz="2400" b="0" i="0" dirty="0">
              <a:latin typeface="Atkinson Hyperlegible" pitchFamily="2" charset="0"/>
              <a:ea typeface="Gotham Book" pitchFamily="2" charset="-128"/>
            </a:rPr>
            <a:t> (login) &gt; Research &gt; Articles &amp; Databases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2"/>
            </a:rPr>
            <a:t>NYU Libraries Citation Style Guide (guides.nyu.edu/citations) 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3"/>
            </a:rPr>
            <a:t>scholar.google.com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Citation Rules and Styles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868705E4-EA4A-E74E-B16C-F495CA9D214D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4"/>
            </a:rPr>
            <a:t>Purdue OWL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(</a:t>
          </a:r>
          <a:r>
            <a:rPr lang="en-US" sz="2400" b="0" i="0" dirty="0" err="1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5"/>
            </a:rPr>
            <a:t>owl.purdue.edu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) </a:t>
          </a:r>
        </a:p>
      </dgm:t>
    </dgm:pt>
    <dgm:pt modelId="{8C3C3608-AE93-794B-869A-6ADAC87DC491}" type="parTrans" cxnId="{45CED0CF-C1AE-A443-8484-8F41FD2F8AC1}">
      <dgm:prSet/>
      <dgm:spPr/>
      <dgm:t>
        <a:bodyPr/>
        <a:lstStyle/>
        <a:p>
          <a:endParaRPr lang="en-US"/>
        </a:p>
      </dgm:t>
    </dgm:pt>
    <dgm:pt modelId="{D319B65F-12DC-8843-A2F4-7F71EA6BC81D}" type="sibTrans" cxnId="{45CED0CF-C1AE-A443-8484-8F41FD2F8AC1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489D6A81-744E-8049-A825-88036D9F82EF}" type="presOf" srcId="{868705E4-EA4A-E74E-B16C-F495CA9D214D}" destId="{9EDD2A05-9AE3-C34E-8DC3-3F623EC609D1}" srcOrd="0" destOrd="1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5CED0CF-C1AE-A443-8484-8F41FD2F8AC1}" srcId="{B18F1E63-5E65-3645-9CEF-2D642C941200}" destId="{868705E4-EA4A-E74E-B16C-F495CA9D214D}" srcOrd="1" destOrd="0" parTransId="{8C3C3608-AE93-794B-869A-6ADAC87DC491}" sibTransId="{D319B65F-12DC-8843-A2F4-7F71EA6BC81D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Presenting others’ work as your own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Including AI-generated content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Using same work in multiple courses or assignments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Forgery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8293" custScaleY="41592" custLinFactNeighborX="49267" custLinFactNeighborY="2933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8293" custScaleY="48298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1</a:t>
          </a:r>
          <a:r>
            <a:rPr lang="en-US" sz="2400" b="0" i="0" baseline="30000" dirty="0">
              <a:latin typeface="Atkinson Hyperlegible" pitchFamily="2" charset="0"/>
              <a:cs typeface="Arial" panose="020B0604020202020204" pitchFamily="34" charset="0"/>
            </a:rPr>
            <a:t>st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Atkinson Hyperlegible" pitchFamily="2" charset="0"/>
            </a:rPr>
            <a:t>2</a:t>
          </a:r>
          <a:r>
            <a:rPr lang="en-US" sz="2400" b="0" i="0" baseline="30000" dirty="0">
              <a:latin typeface="Atkinson Hyperlegible" pitchFamily="2" charset="0"/>
            </a:rPr>
            <a:t>nd</a:t>
          </a:r>
          <a:r>
            <a:rPr lang="en-US" sz="2400" b="0" i="0" dirty="0">
              <a:latin typeface="Atkinson Hyperlegible" pitchFamily="2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i="0" kern="1200" dirty="0">
              <a:solidFill>
                <a:srgbClr val="57068C"/>
              </a:solidFill>
              <a:latin typeface="Atkinson Hyperlegible" pitchFamily="2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Use Outside Sources Properly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Cite lab manual and all sources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Don’t Copy Content (including your own, or generated with AI)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Papers are checked using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Proper citation is modeled in Sample Lab Report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Poor time management creates pressure to cheat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225296" y="-1901067"/>
          <a:ext cx="1949565" cy="583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Recorded, documented data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Calculation and synthesis</a:t>
          </a:r>
        </a:p>
      </dsp:txBody>
      <dsp:txXfrm rot="-5400000">
        <a:off x="3282395" y="137004"/>
        <a:ext cx="5740198" cy="1759225"/>
      </dsp:txXfrm>
    </dsp:sp>
    <dsp:sp modelId="{B3552255-0A82-D946-82B5-D72CBEA7B240}">
      <dsp:nvSpPr>
        <dsp:cNvPr id="0" name=""/>
        <dsp:cNvSpPr/>
      </dsp:nvSpPr>
      <dsp:spPr>
        <a:xfrm>
          <a:off x="0" y="0"/>
          <a:ext cx="3282395" cy="192322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Direct evidence</a:t>
          </a:r>
        </a:p>
      </dsp:txBody>
      <dsp:txXfrm>
        <a:off x="93884" y="93884"/>
        <a:ext cx="3094627" cy="1735454"/>
      </dsp:txXfrm>
    </dsp:sp>
    <dsp:sp modelId="{38E62915-B633-EF45-9E52-076C526E9E4F}">
      <dsp:nvSpPr>
        <dsp:cNvPr id="0" name=""/>
        <dsp:cNvSpPr/>
      </dsp:nvSpPr>
      <dsp:spPr>
        <a:xfrm rot="5400000">
          <a:off x="5225296" y="130477"/>
          <a:ext cx="1949565" cy="583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Previous work acknowledged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New work contextualized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Validity of assertions testable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Sources transparent &amp; testable</a:t>
          </a:r>
        </a:p>
      </dsp:txBody>
      <dsp:txXfrm rot="-5400000">
        <a:off x="3282395" y="2168548"/>
        <a:ext cx="5740198" cy="1759225"/>
      </dsp:txXfrm>
    </dsp:sp>
    <dsp:sp modelId="{DBB56690-D41D-3944-9015-7E876A2A936E}">
      <dsp:nvSpPr>
        <dsp:cNvPr id="0" name=""/>
        <dsp:cNvSpPr/>
      </dsp:nvSpPr>
      <dsp:spPr>
        <a:xfrm>
          <a:off x="0" y="2111508"/>
          <a:ext cx="3282395" cy="191340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Properly cited from outside sources</a:t>
          </a:r>
        </a:p>
      </dsp:txBody>
      <dsp:txXfrm>
        <a:off x="93405" y="2204913"/>
        <a:ext cx="3095585" cy="1726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881051" y="-2222691"/>
          <a:ext cx="1808225" cy="638603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Damage to science!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Civil penalties (lawsuits)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Loss of reputation, career</a:t>
          </a:r>
        </a:p>
      </dsp:txBody>
      <dsp:txXfrm rot="-5400000">
        <a:off x="3592146" y="154484"/>
        <a:ext cx="6297766" cy="1631685"/>
      </dsp:txXfrm>
    </dsp:sp>
    <dsp:sp modelId="{B3552255-0A82-D946-82B5-D72CBEA7B240}">
      <dsp:nvSpPr>
        <dsp:cNvPr id="0" name=""/>
        <dsp:cNvSpPr/>
      </dsp:nvSpPr>
      <dsp:spPr>
        <a:xfrm>
          <a:off x="0" y="0"/>
          <a:ext cx="3592145" cy="178379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Professional</a:t>
          </a:r>
        </a:p>
      </dsp:txBody>
      <dsp:txXfrm>
        <a:off x="87077" y="87077"/>
        <a:ext cx="3417991" cy="1609637"/>
      </dsp:txXfrm>
    </dsp:sp>
    <dsp:sp modelId="{38E62915-B633-EF45-9E52-076C526E9E4F}">
      <dsp:nvSpPr>
        <dsp:cNvPr id="0" name=""/>
        <dsp:cNvSpPr/>
      </dsp:nvSpPr>
      <dsp:spPr>
        <a:xfrm rot="5400000">
          <a:off x="5881051" y="-365843"/>
          <a:ext cx="1808225" cy="638603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Escalating grade penalties based on severity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Failure on assignments or course, up to expulsion</a:t>
          </a:r>
        </a:p>
      </dsp:txBody>
      <dsp:txXfrm rot="-5400000">
        <a:off x="3592146" y="2011332"/>
        <a:ext cx="6297766" cy="1631685"/>
      </dsp:txXfrm>
    </dsp:sp>
    <dsp:sp modelId="{DBB56690-D41D-3944-9015-7E876A2A936E}">
      <dsp:nvSpPr>
        <dsp:cNvPr id="0" name=""/>
        <dsp:cNvSpPr/>
      </dsp:nvSpPr>
      <dsp:spPr>
        <a:xfrm>
          <a:off x="0" y="1958427"/>
          <a:ext cx="3592145" cy="177468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Academic</a:t>
          </a:r>
        </a:p>
      </dsp:txBody>
      <dsp:txXfrm>
        <a:off x="86633" y="2045060"/>
        <a:ext cx="3418879" cy="1601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24405"/>
          <a:ext cx="10084546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91592" rIns="78267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1"/>
            </a:rPr>
            <a:t>scholar.google.com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</a:t>
          </a:r>
        </a:p>
      </dsp:txBody>
      <dsp:txXfrm>
        <a:off x="0" y="224405"/>
        <a:ext cx="10084546" cy="793800"/>
      </dsp:txXfrm>
    </dsp:sp>
    <dsp:sp modelId="{0F35545A-63AC-2749-B397-8A76B233549A}">
      <dsp:nvSpPr>
        <dsp:cNvPr id="0" name=""/>
        <dsp:cNvSpPr/>
      </dsp:nvSpPr>
      <dsp:spPr>
        <a:xfrm>
          <a:off x="504227" y="17765"/>
          <a:ext cx="9079520" cy="413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ea typeface="Gotham Book" pitchFamily="2" charset="-128"/>
            </a:rPr>
            <a:t>Google Scholar 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</dsp:txBody>
      <dsp:txXfrm>
        <a:off x="524402" y="37940"/>
        <a:ext cx="9039170" cy="372929"/>
      </dsp:txXfrm>
    </dsp:sp>
    <dsp:sp modelId="{D5CAFA39-F3C0-AB45-827B-94DCA3729232}">
      <dsp:nvSpPr>
        <dsp:cNvPr id="0" name=""/>
        <dsp:cNvSpPr/>
      </dsp:nvSpPr>
      <dsp:spPr>
        <a:xfrm>
          <a:off x="0" y="1300444"/>
          <a:ext cx="10084546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91592" rIns="78267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Gotham Book" pitchFamily="2" charset="-128"/>
              <a:hlinkClick xmlns:r="http://schemas.openxmlformats.org/officeDocument/2006/relationships" r:id="rId2"/>
            </a:rPr>
            <a:t>home.nyu.edu</a:t>
          </a:r>
          <a:r>
            <a:rPr lang="en-US" sz="2400" b="0" i="0" kern="1200" dirty="0">
              <a:latin typeface="Atkinson Hyperlegible" pitchFamily="2" charset="0"/>
              <a:ea typeface="Gotham Book" pitchFamily="2" charset="-128"/>
            </a:rPr>
            <a:t> (login) &gt; Research &gt; Articles &amp; Databases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</dsp:txBody>
      <dsp:txXfrm>
        <a:off x="0" y="1300444"/>
        <a:ext cx="10084546" cy="793800"/>
      </dsp:txXfrm>
    </dsp:sp>
    <dsp:sp modelId="{E3913EB3-1B4C-7A41-A53B-03454275C5A6}">
      <dsp:nvSpPr>
        <dsp:cNvPr id="0" name=""/>
        <dsp:cNvSpPr/>
      </dsp:nvSpPr>
      <dsp:spPr>
        <a:xfrm>
          <a:off x="504227" y="1093805"/>
          <a:ext cx="9033988" cy="413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NYU Library (Free Access for NYU Students)</a:t>
          </a:r>
        </a:p>
      </dsp:txBody>
      <dsp:txXfrm>
        <a:off x="524402" y="1113980"/>
        <a:ext cx="8993638" cy="372929"/>
      </dsp:txXfrm>
    </dsp:sp>
    <dsp:sp modelId="{9EDD2A05-9AE3-C34E-8DC3-3F623EC609D1}">
      <dsp:nvSpPr>
        <dsp:cNvPr id="0" name=""/>
        <dsp:cNvSpPr/>
      </dsp:nvSpPr>
      <dsp:spPr>
        <a:xfrm>
          <a:off x="0" y="2376485"/>
          <a:ext cx="10084546" cy="1190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91592" rIns="78267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3"/>
            </a:rPr>
            <a:t>NYU Libraries Citation Style Guide (guides.nyu.edu/citations) 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4"/>
            </a:rPr>
            <a:t>Purdue OWL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(</a:t>
          </a:r>
          <a:r>
            <a:rPr lang="en-US" sz="2400" b="0" i="0" kern="1200" dirty="0" err="1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5"/>
            </a:rPr>
            <a:t>owl.purdue.edu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) </a:t>
          </a:r>
        </a:p>
      </dsp:txBody>
      <dsp:txXfrm>
        <a:off x="0" y="2376485"/>
        <a:ext cx="10084546" cy="1190699"/>
      </dsp:txXfrm>
    </dsp:sp>
    <dsp:sp modelId="{CAB6FFA3-7E3E-F54A-82BD-F6117E3F9B4D}">
      <dsp:nvSpPr>
        <dsp:cNvPr id="0" name=""/>
        <dsp:cNvSpPr/>
      </dsp:nvSpPr>
      <dsp:spPr>
        <a:xfrm>
          <a:off x="504227" y="2169844"/>
          <a:ext cx="9123781" cy="413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Citation Rules and Styles</a:t>
          </a:r>
        </a:p>
      </dsp:txBody>
      <dsp:txXfrm>
        <a:off x="524402" y="2190019"/>
        <a:ext cx="9083431" cy="3729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90015"/>
          <a:ext cx="5980591" cy="856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54076" rIns="464160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Including AI-generated content</a:t>
          </a:r>
        </a:p>
      </dsp:txBody>
      <dsp:txXfrm>
        <a:off x="0" y="290015"/>
        <a:ext cx="5980591" cy="856799"/>
      </dsp:txXfrm>
    </dsp:sp>
    <dsp:sp modelId="{0F35545A-63AC-2749-B397-8A76B233549A}">
      <dsp:nvSpPr>
        <dsp:cNvPr id="0" name=""/>
        <dsp:cNvSpPr/>
      </dsp:nvSpPr>
      <dsp:spPr>
        <a:xfrm>
          <a:off x="299029" y="39095"/>
          <a:ext cx="5384565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Presenting others’ work as your own</a:t>
          </a:r>
        </a:p>
      </dsp:txBody>
      <dsp:txXfrm>
        <a:off x="323527" y="63593"/>
        <a:ext cx="5335569" cy="452844"/>
      </dsp:txXfrm>
    </dsp:sp>
    <dsp:sp modelId="{D5CAFA39-F3C0-AB45-827B-94DCA3729232}">
      <dsp:nvSpPr>
        <dsp:cNvPr id="0" name=""/>
        <dsp:cNvSpPr/>
      </dsp:nvSpPr>
      <dsp:spPr>
        <a:xfrm>
          <a:off x="0" y="1489535"/>
          <a:ext cx="5980591" cy="856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54076" rIns="464160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Falsifying data or sources</a:t>
          </a:r>
        </a:p>
      </dsp:txBody>
      <dsp:txXfrm>
        <a:off x="0" y="1489535"/>
        <a:ext cx="5980591" cy="856799"/>
      </dsp:txXfrm>
    </dsp:sp>
    <dsp:sp modelId="{E3913EB3-1B4C-7A41-A53B-03454275C5A6}">
      <dsp:nvSpPr>
        <dsp:cNvPr id="0" name=""/>
        <dsp:cNvSpPr/>
      </dsp:nvSpPr>
      <dsp:spPr>
        <a:xfrm>
          <a:off x="299029" y="1238615"/>
          <a:ext cx="5357562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Fabrication</a:t>
          </a:r>
        </a:p>
      </dsp:txBody>
      <dsp:txXfrm>
        <a:off x="323527" y="1263113"/>
        <a:ext cx="5308566" cy="452844"/>
      </dsp:txXfrm>
    </dsp:sp>
    <dsp:sp modelId="{9EDD2A05-9AE3-C34E-8DC3-3F623EC609D1}">
      <dsp:nvSpPr>
        <dsp:cNvPr id="0" name=""/>
        <dsp:cNvSpPr/>
      </dsp:nvSpPr>
      <dsp:spPr>
        <a:xfrm>
          <a:off x="0" y="2689055"/>
          <a:ext cx="5980591" cy="856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54076" rIns="464160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Group work on individual tasks</a:t>
          </a:r>
        </a:p>
      </dsp:txBody>
      <dsp:txXfrm>
        <a:off x="0" y="2689055"/>
        <a:ext cx="5980591" cy="856799"/>
      </dsp:txXfrm>
    </dsp:sp>
    <dsp:sp modelId="{CAB6FFA3-7E3E-F54A-82BD-F6117E3F9B4D}">
      <dsp:nvSpPr>
        <dsp:cNvPr id="0" name=""/>
        <dsp:cNvSpPr/>
      </dsp:nvSpPr>
      <dsp:spPr>
        <a:xfrm>
          <a:off x="299029" y="2438135"/>
          <a:ext cx="5410814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Unauthorized collaboration</a:t>
          </a:r>
        </a:p>
      </dsp:txBody>
      <dsp:txXfrm>
        <a:off x="323527" y="2462633"/>
        <a:ext cx="5361818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2967"/>
          <a:ext cx="5353037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5455" tIns="770636" rIns="415455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Altering an academic document</a:t>
          </a:r>
        </a:p>
      </dsp:txBody>
      <dsp:txXfrm>
        <a:off x="0" y="22967"/>
        <a:ext cx="5353037" cy="1282049"/>
      </dsp:txXfrm>
    </dsp:sp>
    <dsp:sp modelId="{0F35545A-63AC-2749-B397-8A76B233549A}">
      <dsp:nvSpPr>
        <dsp:cNvPr id="0" name=""/>
        <dsp:cNvSpPr/>
      </dsp:nvSpPr>
      <dsp:spPr>
        <a:xfrm>
          <a:off x="399515" y="146838"/>
          <a:ext cx="4807300" cy="4542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32" tIns="0" rIns="14163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Forgery </a:t>
          </a:r>
        </a:p>
      </dsp:txBody>
      <dsp:txXfrm>
        <a:off x="421691" y="169014"/>
        <a:ext cx="4762948" cy="409932"/>
      </dsp:txXfrm>
    </dsp:sp>
    <dsp:sp modelId="{D5CAFA39-F3C0-AB45-827B-94DCA3729232}">
      <dsp:nvSpPr>
        <dsp:cNvPr id="0" name=""/>
        <dsp:cNvSpPr/>
      </dsp:nvSpPr>
      <dsp:spPr>
        <a:xfrm>
          <a:off x="0" y="1486227"/>
          <a:ext cx="5353037" cy="1602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5455" tIns="770636" rIns="415455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Using same work in multiple courses or assignments</a:t>
          </a:r>
        </a:p>
      </dsp:txBody>
      <dsp:txXfrm>
        <a:off x="0" y="1486227"/>
        <a:ext cx="5353037" cy="1602562"/>
      </dsp:txXfrm>
    </dsp:sp>
    <dsp:sp modelId="{E3913EB3-1B4C-7A41-A53B-03454275C5A6}">
      <dsp:nvSpPr>
        <dsp:cNvPr id="0" name=""/>
        <dsp:cNvSpPr/>
      </dsp:nvSpPr>
      <dsp:spPr>
        <a:xfrm>
          <a:off x="267651" y="1504817"/>
          <a:ext cx="4807300" cy="5275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32" tIns="0" rIns="14163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Duplicating work</a:t>
          </a:r>
        </a:p>
      </dsp:txBody>
      <dsp:txXfrm>
        <a:off x="293403" y="1530569"/>
        <a:ext cx="4755796" cy="4760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1</a:t>
          </a:r>
          <a:r>
            <a:rPr lang="en-US" sz="2400" b="0" i="0" kern="1200" baseline="30000" dirty="0">
              <a:latin typeface="Atkinson Hyperlegible" pitchFamily="2" charset="0"/>
              <a:cs typeface="Arial" panose="020B0604020202020204" pitchFamily="34" charset="0"/>
            </a:rPr>
            <a:t>st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2</a:t>
          </a:r>
          <a:r>
            <a:rPr lang="en-US" sz="2400" b="0" i="0" kern="1200" baseline="30000" dirty="0">
              <a:latin typeface="Atkinson Hyperlegible" pitchFamily="2" charset="0"/>
            </a:rPr>
            <a:t>nd</a:t>
          </a:r>
          <a:r>
            <a:rPr lang="en-US" sz="2400" b="0" i="0" kern="1200" dirty="0">
              <a:latin typeface="Atkinson Hyperlegible" pitchFamily="2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i="0" kern="1200" dirty="0">
              <a:solidFill>
                <a:srgbClr val="57068C"/>
              </a:solidFill>
              <a:latin typeface="Atkinson Hyperlegible" pitchFamily="2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78602"/>
          <a:ext cx="5730186" cy="2097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726" tIns="749808" rIns="444726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Cite lab manual and all sources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Proper citation is modeled in Sample Lab Report</a:t>
          </a:r>
        </a:p>
      </dsp:txBody>
      <dsp:txXfrm>
        <a:off x="0" y="178602"/>
        <a:ext cx="5730186" cy="2097899"/>
      </dsp:txXfrm>
    </dsp:sp>
    <dsp:sp modelId="{B52692C2-21A9-0846-92D0-2BB93B1D3C32}">
      <dsp:nvSpPr>
        <dsp:cNvPr id="0" name=""/>
        <dsp:cNvSpPr/>
      </dsp:nvSpPr>
      <dsp:spPr>
        <a:xfrm>
          <a:off x="143005" y="0"/>
          <a:ext cx="5465363" cy="70362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611" tIns="0" rIns="151611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Use Outside Sources Properly</a:t>
          </a:r>
        </a:p>
      </dsp:txBody>
      <dsp:txXfrm>
        <a:off x="177353" y="34348"/>
        <a:ext cx="5396667" cy="634930"/>
      </dsp:txXfrm>
    </dsp:sp>
    <dsp:sp modelId="{4A20B6CB-ED1F-B74A-A543-4E38017EFB07}">
      <dsp:nvSpPr>
        <dsp:cNvPr id="0" name=""/>
        <dsp:cNvSpPr/>
      </dsp:nvSpPr>
      <dsp:spPr>
        <a:xfrm>
          <a:off x="0" y="2660730"/>
          <a:ext cx="5730186" cy="16726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726" tIns="749808" rIns="444726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Papers are checked using software</a:t>
          </a:r>
        </a:p>
      </dsp:txBody>
      <dsp:txXfrm>
        <a:off x="0" y="2660730"/>
        <a:ext cx="5730186" cy="1672649"/>
      </dsp:txXfrm>
    </dsp:sp>
    <dsp:sp modelId="{0DF01C3F-4877-1042-80B4-04DCB8113997}">
      <dsp:nvSpPr>
        <dsp:cNvPr id="0" name=""/>
        <dsp:cNvSpPr/>
      </dsp:nvSpPr>
      <dsp:spPr>
        <a:xfrm>
          <a:off x="152173" y="2398998"/>
          <a:ext cx="5442391" cy="76865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611" tIns="0" rIns="151611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Don’t Copy Content (including your own, or generated with AI)</a:t>
          </a:r>
        </a:p>
      </dsp:txBody>
      <dsp:txXfrm>
        <a:off x="189696" y="2436521"/>
        <a:ext cx="5367345" cy="6936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79270"/>
          <a:ext cx="5523236" cy="1719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812292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Poor time management creates pressure to cheat</a:t>
          </a:r>
        </a:p>
      </dsp:txBody>
      <dsp:txXfrm>
        <a:off x="0" y="279270"/>
        <a:ext cx="5523236" cy="1719899"/>
      </dsp:txXfrm>
    </dsp:sp>
    <dsp:sp modelId="{0F35545A-63AC-2749-B397-8A76B233549A}">
      <dsp:nvSpPr>
        <dsp:cNvPr id="0" name=""/>
        <dsp:cNvSpPr/>
      </dsp:nvSpPr>
      <dsp:spPr>
        <a:xfrm>
          <a:off x="276161" y="14729"/>
          <a:ext cx="4828385" cy="84018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Start Early</a:t>
          </a:r>
        </a:p>
      </dsp:txBody>
      <dsp:txXfrm>
        <a:off x="317175" y="55743"/>
        <a:ext cx="4746357" cy="758153"/>
      </dsp:txXfrm>
    </dsp:sp>
    <dsp:sp modelId="{D5CAFA39-F3C0-AB45-827B-94DCA3729232}">
      <dsp:nvSpPr>
        <dsp:cNvPr id="0" name=""/>
        <dsp:cNvSpPr/>
      </dsp:nvSpPr>
      <dsp:spPr>
        <a:xfrm>
          <a:off x="0" y="2406438"/>
          <a:ext cx="5523236" cy="1719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812292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406438"/>
        <a:ext cx="5523236" cy="1719899"/>
      </dsp:txXfrm>
    </dsp:sp>
    <dsp:sp modelId="{E3913EB3-1B4C-7A41-A53B-03454275C5A6}">
      <dsp:nvSpPr>
        <dsp:cNvPr id="0" name=""/>
        <dsp:cNvSpPr/>
      </dsp:nvSpPr>
      <dsp:spPr>
        <a:xfrm>
          <a:off x="276161" y="2130677"/>
          <a:ext cx="4871958" cy="8245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Don’t Share Work</a:t>
          </a:r>
        </a:p>
      </dsp:txBody>
      <dsp:txXfrm>
        <a:off x="316413" y="2170929"/>
        <a:ext cx="4791454" cy="74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tkinson Hyperlegible" pitchFamily="2" charset="0"/>
              </a:defRPr>
            </a:lvl1pPr>
          </a:lstStyle>
          <a:p>
            <a:fld id="{0C1D20F3-CA82-4DA3-8F48-9CB590C3EEC9}" type="datetimeFigureOut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tkinson Hyperlegible" pitchFamily="2" charset="0"/>
              </a:defRPr>
            </a:lvl1pPr>
          </a:lstStyle>
          <a:p>
            <a:fld id="{8D9A5AD1-B670-4582-A120-B3C126AE11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8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tkinson Hyperlegible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8B911FBD-9188-410A-8548-E16388EC3C15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A230F044-AE32-462B-A49F-33AFBC5CBA43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3DE9F689-CB28-48B7-A122-B02CB60F7FCD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A2D3582E-62E3-4233-9E6B-20E8A6F53438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0866DFBA-FD94-48F5-A3EF-FF92A362A1FB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3583DFB2-F091-46BA-B4E8-94390EBE3ECC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tkinson Hyperlegibl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tkinson Hyperlegibl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D4E8BA66-A77C-4A3C-A9E6-3AFE0110A85A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D3922196-AAC0-48F1-BB6E-2967BA3C46FE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8059A96F-F70E-4505-897C-C6724F24D4CB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>
                <a:latin typeface="Atkinson Hyperlegible" pitchFamily="2" charset="0"/>
              </a:defRPr>
            </a:lvl1pPr>
            <a:lvl2pPr>
              <a:defRPr sz="2800" b="0" i="0">
                <a:latin typeface="Atkinson Hyperlegible" pitchFamily="2" charset="0"/>
              </a:defRPr>
            </a:lvl2pPr>
            <a:lvl3pPr>
              <a:defRPr sz="2400" b="0" i="0">
                <a:latin typeface="Atkinson Hyperlegible" pitchFamily="2" charset="0"/>
              </a:defRPr>
            </a:lvl3pPr>
            <a:lvl4pPr>
              <a:defRPr sz="2000" b="0" i="0">
                <a:latin typeface="Atkinson Hyperlegible" pitchFamily="2" charset="0"/>
              </a:defRPr>
            </a:lvl4pPr>
            <a:lvl5pPr>
              <a:defRPr sz="2000" b="0" i="0">
                <a:latin typeface="Atkinson Hyperlegibl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Atkinson Hyperlegibl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4587CDFA-A65D-463F-8205-B37F83A1E00C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>
                <a:latin typeface="Atkinson Hyperlegibl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Atkinson Hyperlegibl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725E3C67-C0EF-4036-B5A9-770E8DE41BDE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fld id="{B5C02AEC-F54A-457F-9519-4D9CD926B177}" type="datetime1">
              <a:rPr lang="en-US" smtClean="0"/>
              <a:pPr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tkinson Hyperlegibl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pe.org/resources/ethics/code-ethi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hyperlink" Target="https://www.nyu.edu/about/policies-guidelines-compliance/policies-and-guidelines/academic-integrity-for-students-at-ny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359914"/>
            <a:ext cx="10865223" cy="1100898"/>
          </a:xfrm>
        </p:spPr>
        <p:txBody>
          <a:bodyPr>
            <a:normAutofit/>
          </a:bodyPr>
          <a:lstStyle/>
          <a:p>
            <a:r>
              <a:rPr lang="en-US" sz="5000" dirty="0"/>
              <a:t>Proper Sourcing / Academic Integrity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/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cs typeface="Arial" panose="020B0604020202020204" pitchFamily="34" charset="0"/>
              </a:rPr>
              <a:t>Software is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cs typeface="Arial" panose="020B0604020202020204" pitchFamily="3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392377"/>
              </p:ext>
            </p:extLst>
          </p:nvPr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EG1004 Cheating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3084154"/>
              </p:ext>
            </p:extLst>
          </p:nvPr>
        </p:nvGraphicFramePr>
        <p:xfrm>
          <a:off x="6096000" y="1740338"/>
          <a:ext cx="5730186" cy="4387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884016"/>
              </p:ext>
            </p:extLst>
          </p:nvPr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Atkinson Hyperlegible" pitchFamily="2" charset="0"/>
              </a:rPr>
              <a:t>Strategies to Avoid Cheating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ABB71-494A-0A65-949B-F50715559686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746313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EG1004 Cheating Policies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Strategies to Avoid Cheating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AF883E-E976-0F64-1311-EC67B2CC9559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Atkinson Hyperlegible" pitchFamily="2" charset="0"/>
              </a:rPr>
              <a:t>2</a:t>
            </a:fld>
            <a:endParaRPr lang="en-US" sz="16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tkinson Hyperlegible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/>
              <a:t>Scientific Papers are Evidence-Based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Atkinson Hyperlegible" pitchFamily="2" charset="0"/>
              </a:rPr>
              <a:t>3</a:t>
            </a:fld>
            <a:endParaRPr lang="en-US" sz="1600" dirty="0">
              <a:latin typeface="Atkinson Hyperlegible" pitchFamily="2" charset="0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7F448376-F802-8D60-75D9-1E0024F4C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691561"/>
              </p:ext>
            </p:extLst>
          </p:nvPr>
        </p:nvGraphicFramePr>
        <p:xfrm>
          <a:off x="1537118" y="1889657"/>
          <a:ext cx="9117764" cy="402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5" y="631670"/>
            <a:ext cx="12192000" cy="852682"/>
          </a:xfrm>
        </p:spPr>
        <p:txBody>
          <a:bodyPr>
            <a:noAutofit/>
          </a:bodyPr>
          <a:lstStyle/>
          <a:p>
            <a:r>
              <a:rPr lang="en-US" sz="4400" dirty="0"/>
              <a:t>Consequences for Failing to Properly Source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542503"/>
              </p:ext>
            </p:extLst>
          </p:nvPr>
        </p:nvGraphicFramePr>
        <p:xfrm>
          <a:off x="1106909" y="1796242"/>
          <a:ext cx="9978182" cy="3733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Atkinson Hyperlegible" pitchFamily="2" charset="0"/>
              </a:rPr>
              <a:t>4</a:t>
            </a:fld>
            <a:endParaRPr lang="en-US" sz="16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-12402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564107" y="577592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tkinson Hyperlegible" pitchFamily="2" charset="0"/>
              </a:rPr>
              <a:t>Literature Review in Scientific Reports</a:t>
            </a:r>
          </a:p>
        </p:txBody>
      </p:sp>
      <p:pic>
        <p:nvPicPr>
          <p:cNvPr id="14" name="Picture 2" descr="Image result for literature review">
            <a:extLst>
              <a:ext uri="{FF2B5EF4-FFF2-40B4-BE49-F238E27FC236}">
                <a16:creationId xmlns:a16="http://schemas.microsoft.com/office/drawing/2014/main" id="{A9E1FDD5-9DDA-9240-919C-5E60C7F1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84" y="1466252"/>
            <a:ext cx="4910718" cy="48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literature review">
            <a:extLst>
              <a:ext uri="{FF2B5EF4-FFF2-40B4-BE49-F238E27FC236}">
                <a16:creationId xmlns:a16="http://schemas.microsoft.com/office/drawing/2014/main" id="{B3D00421-C889-134F-AE4B-3AB9998D38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9" t="1406" r="39180" b="76126"/>
          <a:stretch/>
        </p:blipFill>
        <p:spPr bwMode="auto">
          <a:xfrm>
            <a:off x="7132638" y="1548775"/>
            <a:ext cx="1913364" cy="175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literature review">
            <a:extLst>
              <a:ext uri="{FF2B5EF4-FFF2-40B4-BE49-F238E27FC236}">
                <a16:creationId xmlns:a16="http://schemas.microsoft.com/office/drawing/2014/main" id="{C550210B-5FF2-7348-B321-8E2FC7D9D4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39264" r="76609" b="38419"/>
          <a:stretch/>
        </p:blipFill>
        <p:spPr bwMode="auto">
          <a:xfrm>
            <a:off x="7950663" y="3425447"/>
            <a:ext cx="1814755" cy="17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literature review">
            <a:extLst>
              <a:ext uri="{FF2B5EF4-FFF2-40B4-BE49-F238E27FC236}">
                <a16:creationId xmlns:a16="http://schemas.microsoft.com/office/drawing/2014/main" id="{181D7E4C-19C6-C641-A085-35339253B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0" t="76463" r="39465" b="1046"/>
          <a:stretch/>
        </p:blipFill>
        <p:spPr bwMode="auto">
          <a:xfrm>
            <a:off x="9398093" y="2069487"/>
            <a:ext cx="1813989" cy="17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645DCBB-BC28-7741-B539-88828B4FE28B}"/>
              </a:ext>
            </a:extLst>
          </p:cNvPr>
          <p:cNvSpPr/>
          <p:nvPr/>
        </p:nvSpPr>
        <p:spPr>
          <a:xfrm>
            <a:off x="3284006" y="1623742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40C84B-4CDE-1D4F-A4A3-A77F99054817}"/>
              </a:ext>
            </a:extLst>
          </p:cNvPr>
          <p:cNvSpPr/>
          <p:nvPr/>
        </p:nvSpPr>
        <p:spPr>
          <a:xfrm>
            <a:off x="1490991" y="3425447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D6D3F1-291F-F545-8EBE-6FBB6A8E3BE7}"/>
              </a:ext>
            </a:extLst>
          </p:cNvPr>
          <p:cNvSpPr/>
          <p:nvPr/>
        </p:nvSpPr>
        <p:spPr>
          <a:xfrm>
            <a:off x="3284006" y="5139159"/>
            <a:ext cx="944880" cy="1039979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B8B71F-DD05-1140-ADDA-9FFE894E4904}"/>
              </a:ext>
            </a:extLst>
          </p:cNvPr>
          <p:cNvSpPr/>
          <p:nvPr/>
        </p:nvSpPr>
        <p:spPr>
          <a:xfrm>
            <a:off x="6253402" y="5194911"/>
            <a:ext cx="5837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tkinson Hyperlegible" pitchFamily="2" charset="0"/>
              </a:rPr>
              <a:t>Figure 1: Literature review purpose </a:t>
            </a:r>
            <a:br>
              <a:rPr lang="en-US" dirty="0">
                <a:latin typeface="Atkinson Hyperlegible" pitchFamily="2" charset="0"/>
              </a:rPr>
            </a:br>
            <a:r>
              <a:rPr lang="en-US" dirty="0">
                <a:latin typeface="Atkinson Hyperlegible" pitchFamily="2" charset="0"/>
              </a:rPr>
              <a:t>courtesy of Michigan State University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5</a:t>
            </a: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5" y="631670"/>
            <a:ext cx="12192000" cy="852682"/>
          </a:xfrm>
        </p:spPr>
        <p:txBody>
          <a:bodyPr>
            <a:noAutofit/>
          </a:bodyPr>
          <a:lstStyle/>
          <a:p>
            <a:r>
              <a:rPr lang="en-US" sz="4400" dirty="0"/>
              <a:t>Research Resources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Atkinson Hyperlegible" pitchFamily="2" charset="0"/>
              </a:rPr>
              <a:t>6</a:t>
            </a:fld>
            <a:endParaRPr lang="en-US" sz="1600" dirty="0">
              <a:latin typeface="Atkinson Hyperlegible" pitchFamily="2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FC18A04-7888-6E13-B846-376D60FDD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240543"/>
              </p:ext>
            </p:extLst>
          </p:nvPr>
        </p:nvGraphicFramePr>
        <p:xfrm>
          <a:off x="906344" y="1636525"/>
          <a:ext cx="1008454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8385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Full citation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/>
              <a:t>NYU Tandon School of Engineering. (2024). “Lab 11: Biomedical Forensics.” EG1004 Online Lab Manual. Accessed 5 November 2024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cs typeface="Arial" panose="020B0604020202020204" pitchFamily="3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/>
              <a:t>(NYU Tandon, 2024)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Citing in EG1004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2002467"/>
            <a:ext cx="7593251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/>
              <a:t>Full code of ethics at </a:t>
            </a:r>
            <a:r>
              <a:rPr lang="en-US" sz="2800" dirty="0">
                <a:hlinkClick r:id="rId3"/>
              </a:rPr>
              <a:t>NSPE.org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196" y="2431907"/>
            <a:ext cx="3244998" cy="19289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8242318" y="4490763"/>
            <a:ext cx="362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Atkinson Hyperlegible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Professional Ethnics in Engineering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53857" y="5881946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tkinson Hyperlegible" pitchFamily="2" charset="0"/>
            </a:endParaRP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3885405"/>
              </p:ext>
            </p:extLst>
          </p:nvPr>
        </p:nvGraphicFramePr>
        <p:xfrm>
          <a:off x="420208" y="1362627"/>
          <a:ext cx="5980591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1352380"/>
              </p:ext>
            </p:extLst>
          </p:nvPr>
        </p:nvGraphicFramePr>
        <p:xfrm>
          <a:off x="6578353" y="1411974"/>
          <a:ext cx="5353037" cy="3111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4688"/>
            <a:ext cx="12192000" cy="652223"/>
          </a:xfrm>
        </p:spPr>
        <p:txBody>
          <a:bodyPr anchor="t">
            <a:noAutofit/>
          </a:bodyPr>
          <a:lstStyle/>
          <a:p>
            <a:r>
              <a:rPr lang="en-US" sz="5000" dirty="0"/>
              <a:t>Violating Academic Integrity (Cheating)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20208" y="5125414"/>
            <a:ext cx="64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atin typeface="Atkinson Hyperlegible" pitchFamily="2" charset="0"/>
              </a:rPr>
              <a:t>From the </a:t>
            </a:r>
            <a:r>
              <a:rPr lang="en-US" sz="2000" dirty="0">
                <a:latin typeface="Atkinson Hyperlegible" pitchFamily="2" charset="0"/>
                <a:hlinkClick r:id="rId14"/>
              </a:rPr>
              <a:t>NYU Code of Conduct</a:t>
            </a:r>
            <a:r>
              <a:rPr lang="en-US" sz="2000" dirty="0">
                <a:latin typeface="Atkinson Hyperlegible" pitchFamily="2" charset="0"/>
              </a:rPr>
              <a:t>: Misrepresentation, deception, dishonesty, or any act of falsification to influence academic evaluation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D39C29-B88A-B303-3D16-8AEBAA412E3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36958" y="4661271"/>
            <a:ext cx="1536919" cy="151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452</Words>
  <Application>Microsoft Macintosh PowerPoint</Application>
  <PresentationFormat>Widescreen</PresentationFormat>
  <Paragraphs>97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Atkinson Hyperlegible</vt:lpstr>
      <vt:lpstr>Office Theme</vt:lpstr>
      <vt:lpstr>Proper Sourcing / Academic Integrity</vt:lpstr>
      <vt:lpstr>Agenda</vt:lpstr>
      <vt:lpstr>Scientific Papers are Evidence-Based</vt:lpstr>
      <vt:lpstr>Consequences for Failing to Properly Source</vt:lpstr>
      <vt:lpstr>PowerPoint Presentation</vt:lpstr>
      <vt:lpstr>Research Resources</vt:lpstr>
      <vt:lpstr>PowerPoint Presentation</vt:lpstr>
      <vt:lpstr>PowerPoint Presentation</vt:lpstr>
      <vt:lpstr>Violating Academic Integrity (Cheating)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EG</cp:lastModifiedBy>
  <cp:revision>14</cp:revision>
  <dcterms:created xsi:type="dcterms:W3CDTF">2020-08-26T08:36:37Z</dcterms:created>
  <dcterms:modified xsi:type="dcterms:W3CDTF">2024-01-17T19:35:53Z</dcterms:modified>
</cp:coreProperties>
</file>