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85" r:id="rId14"/>
    <p:sldId id="286" r:id="rId15"/>
    <p:sldId id="287" r:id="rId16"/>
    <p:sldId id="288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4" r:id="rId29"/>
    <p:sldId id="283" r:id="rId30"/>
    <p:sldId id="289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zh-CN" altLang="en-US"/>
              <a:t>将图片拖动到占位符，或单击添加图标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Text 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1"/>
            <a:r>
              <a:rPr lang="en-US" dirty="0"/>
              <a:t>Text </a:t>
            </a:r>
          </a:p>
          <a:p>
            <a:pPr lvl="1"/>
            <a:r>
              <a:rPr lang="en-US" dirty="0"/>
              <a:t>Text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Text 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1"/>
            <a:r>
              <a:rPr lang="en-US" dirty="0"/>
              <a:t>Text </a:t>
            </a:r>
          </a:p>
          <a:p>
            <a:pPr lvl="1"/>
            <a:r>
              <a:rPr lang="en-US" dirty="0"/>
              <a:t>Text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655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png"/><Relationship Id="rId5" Type="http://schemas.openxmlformats.org/officeDocument/2006/relationships/oleObject" Target="../embeddings/oleObject3.bin"/><Relationship Id="rId4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Boom Construction</a:t>
            </a:r>
          </a:p>
        </p:txBody>
      </p:sp>
      <p:pic>
        <p:nvPicPr>
          <p:cNvPr id="4" name="Picture 2" descr="https://manual.eg.poly.edu/images/d/df/Lab_boom_13.png"/>
          <p:cNvPicPr>
            <a:picLocks noGrp="1" noChangeAspect="1" noChangeArrowheads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30" r="11830"/>
          <a:stretch>
            <a:fillRect/>
          </a:stretch>
        </p:blipFill>
        <p:spPr bwMode="auto">
          <a:xfrm>
            <a:off x="3411395" y="2714560"/>
            <a:ext cx="5411205" cy="3347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Stress and Strain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en-US" altLang="zh-CN" sz="2800" dirty="0"/>
              <a:t>Stress: measure of internal force that keeps material together</a:t>
            </a:r>
          </a:p>
          <a:p>
            <a:pPr lvl="1">
              <a:lnSpc>
                <a:spcPct val="150000"/>
              </a:lnSpc>
            </a:pPr>
            <a:r>
              <a:rPr kumimoji="1" lang="en-US" altLang="zh-CN" sz="2800" dirty="0"/>
              <a:t>Resists from change of body</a:t>
            </a:r>
          </a:p>
          <a:p>
            <a:pPr>
              <a:lnSpc>
                <a:spcPct val="150000"/>
              </a:lnSpc>
            </a:pPr>
            <a:r>
              <a:rPr kumimoji="1" lang="en-US" altLang="zh-CN" sz="2800" dirty="0"/>
              <a:t>Strain: measure of deformation (elongation/compression) of material</a:t>
            </a:r>
          </a:p>
          <a:p>
            <a:pPr lvl="1">
              <a:lnSpc>
                <a:spcPct val="150000"/>
              </a:lnSpc>
            </a:pPr>
            <a:r>
              <a:rPr kumimoji="1" lang="en-US" altLang="zh-CN" sz="2800" dirty="0"/>
              <a:t>Change from original dimension</a:t>
            </a:r>
          </a:p>
          <a:p>
            <a:pPr>
              <a:lnSpc>
                <a:spcPct val="150000"/>
              </a:lnSpc>
            </a:pPr>
            <a:r>
              <a:rPr kumimoji="1" lang="en-US" altLang="zh-CN" sz="2800" dirty="0"/>
              <a:t>Examples:</a:t>
            </a:r>
          </a:p>
          <a:p>
            <a:pPr lvl="1">
              <a:lnSpc>
                <a:spcPct val="150000"/>
              </a:lnSpc>
            </a:pPr>
            <a:r>
              <a:rPr kumimoji="1" lang="en-US" altLang="zh-CN" sz="2800" dirty="0"/>
              <a:t>Stretching of rope while pulling</a:t>
            </a:r>
          </a:p>
          <a:p>
            <a:pPr lvl="1">
              <a:lnSpc>
                <a:spcPct val="150000"/>
              </a:lnSpc>
            </a:pPr>
            <a:r>
              <a:rPr kumimoji="1" lang="en-US" altLang="zh-CN" sz="2800" dirty="0"/>
              <a:t>Car tire under load</a:t>
            </a:r>
            <a:endParaRPr kumimoji="1"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249640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Stress-Strain Figure</a:t>
            </a:r>
            <a:endParaRPr kumimoji="1"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 Box 28"/>
              <p:cNvSpPr txBox="1">
                <a:spLocks noGrp="1" noChangeArrowheads="1"/>
              </p:cNvSpPr>
              <p:nvPr>
                <p:ph sz="quarter" idx="11"/>
              </p:nvPr>
            </p:nvSpPr>
            <p:spPr bwMode="auto">
              <a:xfrm>
                <a:off x="996027" y="1711335"/>
                <a:ext cx="4083713" cy="14228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lnSpc>
                    <a:spcPct val="75000"/>
                  </a:lnSpc>
                  <a:spcBef>
                    <a:spcPct val="50000"/>
                  </a:spcBef>
                  <a:buFontTx/>
                  <a:buChar char="•"/>
                </a:pPr>
                <a:r>
                  <a:rPr lang="en-US" altLang="en-US" sz="2800" dirty="0">
                    <a:latin typeface="Arial"/>
                    <a:cs typeface="Arial"/>
                  </a:rPr>
                  <a:t>Stress (</a:t>
                </a:r>
                <a:r>
                  <a:rPr lang="en-US" altLang="en-US" sz="2800" dirty="0">
                    <a:latin typeface="Symbol" panose="05050102010706020507" pitchFamily="18" charset="2"/>
                  </a:rPr>
                  <a:t>s</a:t>
                </a:r>
                <a:r>
                  <a:rPr lang="en-US" altLang="en-US" sz="2800" dirty="0">
                    <a:latin typeface="Arial"/>
                    <a:cs typeface="Arial"/>
                  </a:rPr>
                  <a:t>)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800" b="0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fPr>
                      <m:num>
                        <m:r>
                          <a:rPr lang="en-US" altLang="en-US" sz="2800" b="0" i="1" smtClean="0">
                            <a:latin typeface="Cambria Math" panose="02040503050406030204" pitchFamily="18" charset="0"/>
                            <a:cs typeface="Arial"/>
                          </a:rPr>
                          <m:t>𝐹</m:t>
                        </m:r>
                      </m:num>
                      <m:den>
                        <m:r>
                          <a:rPr lang="en-US" altLang="en-US" sz="2800" b="0" i="1" smtClean="0">
                            <a:latin typeface="Cambria Math" panose="02040503050406030204" pitchFamily="18" charset="0"/>
                            <a:cs typeface="Arial"/>
                          </a:rPr>
                          <m:t>𝐴</m:t>
                        </m:r>
                      </m:den>
                    </m:f>
                  </m:oMath>
                </a14:m>
                <a:endParaRPr lang="en-US" altLang="en-US" sz="2800" dirty="0">
                  <a:latin typeface="Arial"/>
                  <a:cs typeface="Arial"/>
                </a:endParaRPr>
              </a:p>
              <a:p>
                <a:pPr>
                  <a:lnSpc>
                    <a:spcPct val="75000"/>
                  </a:lnSpc>
                  <a:spcBef>
                    <a:spcPct val="50000"/>
                  </a:spcBef>
                  <a:buFontTx/>
                  <a:buChar char="•"/>
                </a:pPr>
                <a:r>
                  <a:rPr lang="en-US" altLang="en-US" sz="2800" dirty="0">
                    <a:latin typeface="Arial"/>
                    <a:cs typeface="Arial"/>
                  </a:rPr>
                  <a:t>Strain (</a:t>
                </a:r>
                <a:r>
                  <a:rPr lang="en-US" altLang="en-US" sz="2800" dirty="0">
                    <a:latin typeface="Symbol" panose="05050102010706020507" pitchFamily="18" charset="2"/>
                  </a:rPr>
                  <a:t>e</a:t>
                </a:r>
                <a:r>
                  <a:rPr lang="en-US" altLang="en-US" sz="2800" dirty="0">
                    <a:latin typeface="Arial"/>
                    <a:cs typeface="Arial"/>
                  </a:rPr>
                  <a:t>)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800" b="0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fPr>
                      <m:num>
                        <m:r>
                          <a:rPr lang="en-US" altLang="en-US" sz="2800" b="0" i="1" smtClean="0">
                            <a:latin typeface="Cambria Math" panose="02040503050406030204" pitchFamily="18" charset="0"/>
                            <a:cs typeface="Arial"/>
                          </a:rPr>
                          <m:t>𝐷𝐿</m:t>
                        </m:r>
                      </m:num>
                      <m:den>
                        <m:sSub>
                          <m:sSubPr>
                            <m:ctrlPr>
                              <a:rPr lang="en-US" altLang="en-US" sz="2800" b="0" i="1" smtClean="0">
                                <a:latin typeface="Cambria Math" panose="02040503050406030204" pitchFamily="18" charset="0"/>
                                <a:cs typeface="Arial"/>
                              </a:rPr>
                            </m:ctrlPr>
                          </m:sSubPr>
                          <m:e>
                            <m:r>
                              <a:rPr lang="en-US" altLang="en-US" sz="2800" b="0" i="1" smtClean="0">
                                <a:latin typeface="Cambria Math" panose="02040503050406030204" pitchFamily="18" charset="0"/>
                                <a:cs typeface="Arial"/>
                              </a:rPr>
                              <m:t>𝐿</m:t>
                            </m:r>
                          </m:e>
                          <m:sub>
                            <m:r>
                              <a:rPr lang="en-US" altLang="en-US" sz="2800" b="0" i="1" smtClean="0">
                                <a:latin typeface="Cambria Math" panose="02040503050406030204" pitchFamily="18" charset="0"/>
                                <a:cs typeface="Arial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endParaRPr lang="en-US" altLang="en-US" sz="2800" baseline="-25000" dirty="0">
                  <a:latin typeface="Arial"/>
                  <a:cs typeface="Arial"/>
                </a:endParaRPr>
              </a:p>
            </p:txBody>
          </p:sp>
        </mc:Choice>
        <mc:Fallback>
          <p:sp>
            <p:nvSpPr>
              <p:cNvPr id="4" name="Text Box 28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1"/>
              </p:nvPr>
            </p:nvSpPr>
            <p:spPr bwMode="auto">
              <a:xfrm>
                <a:off x="996027" y="1711335"/>
                <a:ext cx="4083713" cy="1422825"/>
              </a:xfrm>
              <a:prstGeom prst="rect">
                <a:avLst/>
              </a:prstGeom>
              <a:blipFill>
                <a:blip r:embed="rId3"/>
                <a:stretch>
                  <a:fillRect t="-7296" b="-429"/>
                </a:stretch>
              </a:blipFill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5276595" y="982663"/>
            <a:ext cx="4335072" cy="3375576"/>
            <a:chOff x="2844" y="1020"/>
            <a:chExt cx="2388" cy="2045"/>
          </a:xfrm>
        </p:grpSpPr>
        <p:graphicFrame>
          <p:nvGraphicFramePr>
            <p:cNvPr id="6" name="Object 6"/>
            <p:cNvGraphicFramePr>
              <a:graphicFrameLocks noChangeAspect="1"/>
            </p:cNvGraphicFramePr>
            <p:nvPr/>
          </p:nvGraphicFramePr>
          <p:xfrm>
            <a:off x="2844" y="2092"/>
            <a:ext cx="71" cy="1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5" name="Equation" r:id="rId4" imgW="114151" imgH="215619" progId="Equation.3">
                    <p:embed/>
                  </p:oleObj>
                </mc:Choice>
                <mc:Fallback>
                  <p:oleObj name="Equation" r:id="rId4" imgW="114151" imgH="21561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44" y="2092"/>
                          <a:ext cx="71" cy="13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Line 7"/>
            <p:cNvSpPr>
              <a:spLocks noChangeShapeType="1"/>
            </p:cNvSpPr>
            <p:nvPr/>
          </p:nvSpPr>
          <p:spPr bwMode="auto">
            <a:xfrm flipH="1">
              <a:off x="4204" y="2784"/>
              <a:ext cx="144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Line 9"/>
            <p:cNvSpPr>
              <a:spLocks noChangeShapeType="1"/>
            </p:cNvSpPr>
            <p:nvPr/>
          </p:nvSpPr>
          <p:spPr bwMode="auto">
            <a:xfrm>
              <a:off x="3168" y="1278"/>
              <a:ext cx="2064" cy="0"/>
            </a:xfrm>
            <a:prstGeom prst="line">
              <a:avLst/>
            </a:prstGeom>
            <a:noFill/>
            <a:ln w="762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10"/>
            <p:cNvSpPr>
              <a:spLocks noChangeShapeType="1"/>
            </p:cNvSpPr>
            <p:nvPr/>
          </p:nvSpPr>
          <p:spPr bwMode="auto">
            <a:xfrm flipV="1">
              <a:off x="4416" y="1296"/>
              <a:ext cx="0" cy="120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11"/>
            <p:cNvSpPr txBox="1">
              <a:spLocks noChangeArrowheads="1"/>
            </p:cNvSpPr>
            <p:nvPr/>
          </p:nvSpPr>
          <p:spPr bwMode="auto">
            <a:xfrm>
              <a:off x="4416" y="1775"/>
              <a:ext cx="33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L</a:t>
              </a:r>
              <a:r>
                <a:rPr lang="en-US" altLang="en-US" sz="1800" baseline="-25000"/>
                <a:t>o</a:t>
              </a:r>
              <a:endParaRPr lang="en-US" altLang="en-US" sz="1800"/>
            </a:p>
          </p:txBody>
        </p:sp>
        <p:grpSp>
          <p:nvGrpSpPr>
            <p:cNvPr id="11" name="Group 12"/>
            <p:cNvGrpSpPr>
              <a:grpSpLocks/>
            </p:cNvGrpSpPr>
            <p:nvPr/>
          </p:nvGrpSpPr>
          <p:grpSpPr bwMode="auto">
            <a:xfrm>
              <a:off x="3792" y="2208"/>
              <a:ext cx="144" cy="768"/>
              <a:chOff x="3648" y="2496"/>
              <a:chExt cx="144" cy="768"/>
            </a:xfrm>
          </p:grpSpPr>
          <p:sp>
            <p:nvSpPr>
              <p:cNvPr id="22" name="Line 13"/>
              <p:cNvSpPr>
                <a:spLocks noChangeShapeType="1"/>
              </p:cNvSpPr>
              <p:nvPr/>
            </p:nvSpPr>
            <p:spPr bwMode="auto">
              <a:xfrm flipH="1">
                <a:off x="3648" y="2976"/>
                <a:ext cx="144" cy="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Line 14"/>
              <p:cNvSpPr>
                <a:spLocks noChangeShapeType="1"/>
              </p:cNvSpPr>
              <p:nvPr/>
            </p:nvSpPr>
            <p:spPr bwMode="auto">
              <a:xfrm flipH="1">
                <a:off x="3648" y="2784"/>
                <a:ext cx="144" cy="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Line 15"/>
              <p:cNvSpPr>
                <a:spLocks noChangeShapeType="1"/>
              </p:cNvSpPr>
              <p:nvPr/>
            </p:nvSpPr>
            <p:spPr bwMode="auto">
              <a:xfrm flipV="1">
                <a:off x="3723" y="2976"/>
                <a:ext cx="0" cy="28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Line 16"/>
              <p:cNvSpPr>
                <a:spLocks noChangeShapeType="1"/>
              </p:cNvSpPr>
              <p:nvPr/>
            </p:nvSpPr>
            <p:spPr bwMode="auto">
              <a:xfrm flipV="1">
                <a:off x="3723" y="2496"/>
                <a:ext cx="0" cy="28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triangle" w="med" len="med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" name="Text Box 17"/>
            <p:cNvSpPr txBox="1">
              <a:spLocks noChangeArrowheads="1"/>
            </p:cNvSpPr>
            <p:nvPr/>
          </p:nvSpPr>
          <p:spPr bwMode="auto">
            <a:xfrm>
              <a:off x="3524" y="2473"/>
              <a:ext cx="3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 dirty="0"/>
                <a:t>DL</a:t>
              </a:r>
            </a:p>
          </p:txBody>
        </p:sp>
        <p:grpSp>
          <p:nvGrpSpPr>
            <p:cNvPr id="13" name="Group 18"/>
            <p:cNvGrpSpPr>
              <a:grpSpLocks/>
            </p:cNvGrpSpPr>
            <p:nvPr/>
          </p:nvGrpSpPr>
          <p:grpSpPr bwMode="auto">
            <a:xfrm>
              <a:off x="4032" y="2400"/>
              <a:ext cx="144" cy="288"/>
              <a:chOff x="3888" y="2688"/>
              <a:chExt cx="144" cy="288"/>
            </a:xfrm>
          </p:grpSpPr>
          <p:sp>
            <p:nvSpPr>
              <p:cNvPr id="19" name="Line 19"/>
              <p:cNvSpPr>
                <a:spLocks noChangeShapeType="1"/>
              </p:cNvSpPr>
              <p:nvPr/>
            </p:nvSpPr>
            <p:spPr bwMode="auto">
              <a:xfrm flipH="1">
                <a:off x="3888" y="2976"/>
                <a:ext cx="144" cy="0"/>
              </a:xfrm>
              <a:prstGeom prst="line">
                <a:avLst/>
              </a:prstGeom>
              <a:noFill/>
              <a:ln w="381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Line 20"/>
              <p:cNvSpPr>
                <a:spLocks noChangeShapeType="1"/>
              </p:cNvSpPr>
              <p:nvPr/>
            </p:nvSpPr>
            <p:spPr bwMode="auto">
              <a:xfrm flipV="1">
                <a:off x="4032" y="2688"/>
                <a:ext cx="0" cy="288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Line 21"/>
              <p:cNvSpPr>
                <a:spLocks noChangeShapeType="1"/>
              </p:cNvSpPr>
              <p:nvPr/>
            </p:nvSpPr>
            <p:spPr bwMode="auto">
              <a:xfrm flipV="1">
                <a:off x="3888" y="2688"/>
                <a:ext cx="0" cy="288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" name="Line 22"/>
            <p:cNvSpPr>
              <a:spLocks noChangeShapeType="1"/>
            </p:cNvSpPr>
            <p:nvPr/>
          </p:nvSpPr>
          <p:spPr bwMode="auto">
            <a:xfrm flipV="1">
              <a:off x="4110" y="2698"/>
              <a:ext cx="0" cy="24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triangle" w="med" len="med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Text Box 23"/>
            <p:cNvSpPr txBox="1">
              <a:spLocks noChangeArrowheads="1"/>
            </p:cNvSpPr>
            <p:nvPr/>
          </p:nvSpPr>
          <p:spPr bwMode="auto">
            <a:xfrm>
              <a:off x="4272" y="2832"/>
              <a:ext cx="76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 Load F</a:t>
              </a:r>
            </a:p>
          </p:txBody>
        </p:sp>
        <p:sp>
          <p:nvSpPr>
            <p:cNvPr id="16" name="Text Box 24"/>
            <p:cNvSpPr txBox="1">
              <a:spLocks noChangeArrowheads="1"/>
            </p:cNvSpPr>
            <p:nvPr/>
          </p:nvSpPr>
          <p:spPr bwMode="auto">
            <a:xfrm>
              <a:off x="2880" y="1536"/>
              <a:ext cx="1200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800" dirty="0"/>
                <a:t> </a:t>
              </a:r>
              <a:r>
                <a:rPr lang="en-US" altLang="en-US" sz="1800" b="1" dirty="0"/>
                <a:t>Cross-sectional </a:t>
              </a:r>
              <a:br>
                <a:rPr lang="en-US" altLang="en-US" sz="1800" b="1" dirty="0"/>
              </a:br>
              <a:r>
                <a:rPr lang="en-US" altLang="en-US" sz="1800" b="1" dirty="0"/>
                <a:t>area of bar</a:t>
              </a:r>
            </a:p>
          </p:txBody>
        </p:sp>
        <p:sp>
          <p:nvSpPr>
            <p:cNvPr id="17" name="Text Box 25"/>
            <p:cNvSpPr txBox="1">
              <a:spLocks noChangeArrowheads="1"/>
            </p:cNvSpPr>
            <p:nvPr/>
          </p:nvSpPr>
          <p:spPr bwMode="auto">
            <a:xfrm>
              <a:off x="3216" y="1020"/>
              <a:ext cx="120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 b="1" dirty="0"/>
                <a:t>Fixed Support</a:t>
              </a:r>
            </a:p>
          </p:txBody>
        </p:sp>
        <p:sp>
          <p:nvSpPr>
            <p:cNvPr id="18" name="Rectangle 26"/>
            <p:cNvSpPr>
              <a:spLocks noChangeArrowheads="1"/>
            </p:cNvSpPr>
            <p:nvPr/>
          </p:nvSpPr>
          <p:spPr bwMode="auto">
            <a:xfrm>
              <a:off x="4032" y="1296"/>
              <a:ext cx="144" cy="1200"/>
            </a:xfrm>
            <a:prstGeom prst="rect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 sz="1800"/>
            </a:p>
          </p:txBody>
        </p:sp>
      </p:grpSp>
      <p:grpSp>
        <p:nvGrpSpPr>
          <p:cNvPr id="27" name="Group 3"/>
          <p:cNvGrpSpPr>
            <a:grpSpLocks/>
          </p:cNvGrpSpPr>
          <p:nvPr/>
        </p:nvGrpSpPr>
        <p:grpSpPr bwMode="auto">
          <a:xfrm>
            <a:off x="1836084" y="4781612"/>
            <a:ext cx="8543094" cy="1203296"/>
            <a:chOff x="0" y="3360"/>
            <a:chExt cx="5481" cy="739"/>
          </a:xfrm>
        </p:grpSpPr>
        <p:sp>
          <p:nvSpPr>
            <p:cNvPr id="28" name="Rectangle 4"/>
            <p:cNvSpPr>
              <a:spLocks noChangeArrowheads="1"/>
            </p:cNvSpPr>
            <p:nvPr/>
          </p:nvSpPr>
          <p:spPr bwMode="auto">
            <a:xfrm>
              <a:off x="3119" y="3381"/>
              <a:ext cx="2362" cy="7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800" dirty="0">
                  <a:solidFill>
                    <a:srgbClr val="000066"/>
                  </a:solidFill>
                  <a:latin typeface="Arial"/>
                  <a:cs typeface="Arial"/>
                </a:rPr>
                <a:t>DL = change in length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2800" dirty="0">
                  <a:solidFill>
                    <a:srgbClr val="000066"/>
                  </a:solidFill>
                  <a:latin typeface="Arial"/>
                  <a:cs typeface="Arial"/>
                </a:rPr>
                <a:t>L</a:t>
              </a:r>
              <a:r>
                <a:rPr lang="en-US" altLang="en-US" sz="2800" baseline="-25000" dirty="0">
                  <a:solidFill>
                    <a:srgbClr val="000066"/>
                  </a:solidFill>
                  <a:latin typeface="Arial"/>
                  <a:cs typeface="Arial"/>
                </a:rPr>
                <a:t>o </a:t>
              </a:r>
              <a:r>
                <a:rPr lang="en-US" altLang="en-US" sz="2800" dirty="0">
                  <a:solidFill>
                    <a:srgbClr val="000066"/>
                  </a:solidFill>
                  <a:latin typeface="Arial"/>
                  <a:cs typeface="Arial"/>
                </a:rPr>
                <a:t>= original length</a:t>
              </a:r>
            </a:p>
          </p:txBody>
        </p:sp>
        <p:sp>
          <p:nvSpPr>
            <p:cNvPr id="29" name="Rectangle 5"/>
            <p:cNvSpPr>
              <a:spLocks noChangeArrowheads="1"/>
            </p:cNvSpPr>
            <p:nvPr/>
          </p:nvSpPr>
          <p:spPr bwMode="auto">
            <a:xfrm>
              <a:off x="0" y="3360"/>
              <a:ext cx="3024" cy="7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800" dirty="0">
                  <a:solidFill>
                    <a:srgbClr val="000066"/>
                  </a:solidFill>
                  <a:latin typeface="Arial"/>
                  <a:cs typeface="Arial"/>
                </a:rPr>
                <a:t>F = applied force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2800" dirty="0">
                  <a:solidFill>
                    <a:srgbClr val="000066"/>
                  </a:solidFill>
                  <a:latin typeface="Arial"/>
                  <a:cs typeface="Arial"/>
                </a:rPr>
                <a:t>A = cross-sectional area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366420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Stress-Strain Graph</a:t>
            </a:r>
            <a:endParaRPr kumimoji="1" lang="zh-CN" altLang="en-US" dirty="0"/>
          </a:p>
        </p:txBody>
      </p:sp>
      <p:grpSp>
        <p:nvGrpSpPr>
          <p:cNvPr id="51" name="Group 89"/>
          <p:cNvGrpSpPr>
            <a:grpSpLocks/>
          </p:cNvGrpSpPr>
          <p:nvPr/>
        </p:nvGrpSpPr>
        <p:grpSpPr bwMode="auto">
          <a:xfrm>
            <a:off x="0" y="1032193"/>
            <a:ext cx="6576259" cy="4888731"/>
            <a:chOff x="301" y="1152"/>
            <a:chExt cx="3261" cy="2475"/>
          </a:xfrm>
        </p:grpSpPr>
        <p:sp>
          <p:nvSpPr>
            <p:cNvPr id="52" name="Text Box 13"/>
            <p:cNvSpPr txBox="1">
              <a:spLocks noChangeArrowheads="1"/>
            </p:cNvSpPr>
            <p:nvPr/>
          </p:nvSpPr>
          <p:spPr bwMode="auto">
            <a:xfrm>
              <a:off x="1402" y="3424"/>
              <a:ext cx="1660" cy="203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 dirty="0"/>
                <a:t>Strain (</a:t>
              </a:r>
              <a:r>
                <a:rPr lang="en-US" altLang="en-US" sz="2000" dirty="0">
                  <a:latin typeface="Symbol" panose="05050102010706020507" pitchFamily="18" charset="2"/>
                </a:rPr>
                <a:t>e</a:t>
              </a:r>
              <a:r>
                <a:rPr lang="en-US" altLang="en-US" sz="2000" dirty="0"/>
                <a:t>)  [mm/mm]</a:t>
              </a:r>
            </a:p>
          </p:txBody>
        </p:sp>
        <p:grpSp>
          <p:nvGrpSpPr>
            <p:cNvPr id="53" name="Group 88"/>
            <p:cNvGrpSpPr>
              <a:grpSpLocks/>
            </p:cNvGrpSpPr>
            <p:nvPr/>
          </p:nvGrpSpPr>
          <p:grpSpPr bwMode="auto">
            <a:xfrm>
              <a:off x="301" y="1152"/>
              <a:ext cx="3261" cy="2218"/>
              <a:chOff x="301" y="1152"/>
              <a:chExt cx="3261" cy="2218"/>
            </a:xfrm>
          </p:grpSpPr>
          <p:sp>
            <p:nvSpPr>
              <p:cNvPr id="54" name="Freeform 6"/>
              <p:cNvSpPr>
                <a:spLocks/>
              </p:cNvSpPr>
              <p:nvPr/>
            </p:nvSpPr>
            <p:spPr bwMode="auto">
              <a:xfrm>
                <a:off x="1056" y="1450"/>
                <a:ext cx="2016" cy="1920"/>
              </a:xfrm>
              <a:custGeom>
                <a:avLst/>
                <a:gdLst>
                  <a:gd name="T0" fmla="*/ 0 w 1440"/>
                  <a:gd name="T1" fmla="*/ 3072 h 1200"/>
                  <a:gd name="T2" fmla="*/ 847 w 1440"/>
                  <a:gd name="T3" fmla="*/ 861 h 1200"/>
                  <a:gd name="T4" fmla="*/ 1505 w 1440"/>
                  <a:gd name="T5" fmla="*/ 0 h 1200"/>
                  <a:gd name="T6" fmla="*/ 2822 w 1440"/>
                  <a:gd name="T7" fmla="*/ 861 h 12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0"/>
                  <a:gd name="T13" fmla="*/ 0 h 1200"/>
                  <a:gd name="T14" fmla="*/ 1440 w 1440"/>
                  <a:gd name="T15" fmla="*/ 1200 h 12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0" h="1200">
                    <a:moveTo>
                      <a:pt x="0" y="1200"/>
                    </a:moveTo>
                    <a:cubicBezTo>
                      <a:pt x="152" y="868"/>
                      <a:pt x="304" y="536"/>
                      <a:pt x="432" y="336"/>
                    </a:cubicBezTo>
                    <a:cubicBezTo>
                      <a:pt x="560" y="136"/>
                      <a:pt x="600" y="0"/>
                      <a:pt x="768" y="0"/>
                    </a:cubicBezTo>
                    <a:cubicBezTo>
                      <a:pt x="936" y="0"/>
                      <a:pt x="1188" y="168"/>
                      <a:pt x="1440" y="336"/>
                    </a:cubicBezTo>
                  </a:path>
                </a:pathLst>
              </a:cu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Line 8"/>
              <p:cNvSpPr>
                <a:spLocks noChangeShapeType="1"/>
              </p:cNvSpPr>
              <p:nvPr/>
            </p:nvSpPr>
            <p:spPr bwMode="auto">
              <a:xfrm>
                <a:off x="1008" y="3370"/>
                <a:ext cx="2448" cy="0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Line 9"/>
              <p:cNvSpPr>
                <a:spLocks noChangeShapeType="1"/>
              </p:cNvSpPr>
              <p:nvPr/>
            </p:nvSpPr>
            <p:spPr bwMode="auto">
              <a:xfrm flipV="1">
                <a:off x="1008" y="1258"/>
                <a:ext cx="0" cy="2112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Line 10"/>
              <p:cNvSpPr>
                <a:spLocks noChangeShapeType="1"/>
              </p:cNvSpPr>
              <p:nvPr/>
            </p:nvSpPr>
            <p:spPr bwMode="auto">
              <a:xfrm>
                <a:off x="1008" y="2026"/>
                <a:ext cx="1536" cy="0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Line 11"/>
              <p:cNvSpPr>
                <a:spLocks noChangeShapeType="1"/>
              </p:cNvSpPr>
              <p:nvPr/>
            </p:nvSpPr>
            <p:spPr bwMode="auto">
              <a:xfrm flipV="1">
                <a:off x="1632" y="1402"/>
                <a:ext cx="0" cy="1728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Text Box 12"/>
              <p:cNvSpPr txBox="1">
                <a:spLocks noChangeArrowheads="1"/>
              </p:cNvSpPr>
              <p:nvPr/>
            </p:nvSpPr>
            <p:spPr bwMode="auto">
              <a:xfrm>
                <a:off x="301" y="2135"/>
                <a:ext cx="647" cy="3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2000" dirty="0"/>
                  <a:t>Stress (</a:t>
                </a:r>
                <a:r>
                  <a:rPr lang="en-US" altLang="en-US" sz="2000" dirty="0">
                    <a:latin typeface="Symbol" panose="05050102010706020507" pitchFamily="18" charset="2"/>
                  </a:rPr>
                  <a:t>s</a:t>
                </a:r>
                <a:r>
                  <a:rPr lang="en-US" altLang="en-US" sz="2000" dirty="0"/>
                  <a:t>) [Pa]</a:t>
                </a:r>
              </a:p>
            </p:txBody>
          </p:sp>
          <p:sp>
            <p:nvSpPr>
              <p:cNvPr id="60" name="Text Box 15"/>
              <p:cNvSpPr txBox="1">
                <a:spLocks noChangeArrowheads="1"/>
              </p:cNvSpPr>
              <p:nvPr/>
            </p:nvSpPr>
            <p:spPr bwMode="auto">
              <a:xfrm>
                <a:off x="2424" y="2692"/>
                <a:ext cx="1138" cy="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2000" dirty="0"/>
                  <a:t>Fracture Stress</a:t>
                </a:r>
              </a:p>
            </p:txBody>
          </p:sp>
          <p:sp>
            <p:nvSpPr>
              <p:cNvPr id="61" name="Text Box 16"/>
              <p:cNvSpPr txBox="1">
                <a:spLocks noChangeArrowheads="1"/>
              </p:cNvSpPr>
              <p:nvPr/>
            </p:nvSpPr>
            <p:spPr bwMode="auto">
              <a:xfrm>
                <a:off x="2407" y="1152"/>
                <a:ext cx="347" cy="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 dirty="0"/>
                  <a:t>UTS</a:t>
                </a:r>
              </a:p>
            </p:txBody>
          </p:sp>
          <p:sp>
            <p:nvSpPr>
              <p:cNvPr id="62" name="Text Box 17"/>
              <p:cNvSpPr txBox="1">
                <a:spLocks noChangeArrowheads="1"/>
              </p:cNvSpPr>
              <p:nvPr/>
            </p:nvSpPr>
            <p:spPr bwMode="auto">
              <a:xfrm>
                <a:off x="2064" y="164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{P}</a:t>
                </a:r>
              </a:p>
            </p:txBody>
          </p:sp>
          <p:sp>
            <p:nvSpPr>
              <p:cNvPr id="63" name="Text Box 18"/>
              <p:cNvSpPr txBox="1">
                <a:spLocks noChangeArrowheads="1"/>
              </p:cNvSpPr>
              <p:nvPr/>
            </p:nvSpPr>
            <p:spPr bwMode="auto">
              <a:xfrm>
                <a:off x="1104" y="212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{E}</a:t>
                </a:r>
              </a:p>
            </p:txBody>
          </p:sp>
          <p:grpSp>
            <p:nvGrpSpPr>
              <p:cNvPr id="64" name="Group 19"/>
              <p:cNvGrpSpPr>
                <a:grpSpLocks/>
              </p:cNvGrpSpPr>
              <p:nvPr/>
            </p:nvGrpSpPr>
            <p:grpSpPr bwMode="auto">
              <a:xfrm>
                <a:off x="2016" y="1402"/>
                <a:ext cx="96" cy="96"/>
                <a:chOff x="2304" y="3264"/>
                <a:chExt cx="96" cy="96"/>
              </a:xfrm>
            </p:grpSpPr>
            <p:sp>
              <p:nvSpPr>
                <p:cNvPr id="70" name="Line 20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5" name="Group 22"/>
              <p:cNvGrpSpPr>
                <a:grpSpLocks/>
              </p:cNvGrpSpPr>
              <p:nvPr/>
            </p:nvGrpSpPr>
            <p:grpSpPr bwMode="auto">
              <a:xfrm>
                <a:off x="3024" y="1958"/>
                <a:ext cx="96" cy="96"/>
                <a:chOff x="2304" y="3264"/>
                <a:chExt cx="96" cy="96"/>
              </a:xfrm>
            </p:grpSpPr>
            <p:sp>
              <p:nvSpPr>
                <p:cNvPr id="68" name="Line 23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9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6" name="Line 25"/>
              <p:cNvSpPr>
                <a:spLocks noChangeShapeType="1"/>
              </p:cNvSpPr>
              <p:nvPr/>
            </p:nvSpPr>
            <p:spPr bwMode="auto">
              <a:xfrm flipV="1">
                <a:off x="2976" y="2160"/>
                <a:ext cx="48" cy="52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Line 27"/>
              <p:cNvSpPr>
                <a:spLocks noChangeShapeType="1"/>
              </p:cNvSpPr>
              <p:nvPr/>
            </p:nvSpPr>
            <p:spPr bwMode="auto">
              <a:xfrm flipH="1">
                <a:off x="2160" y="1258"/>
                <a:ext cx="240" cy="9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72" name="Rectangle 3"/>
          <p:cNvSpPr txBox="1">
            <a:spLocks noChangeArrowheads="1"/>
          </p:cNvSpPr>
          <p:nvPr/>
        </p:nvSpPr>
        <p:spPr bwMode="auto">
          <a:xfrm>
            <a:off x="7140929" y="1032193"/>
            <a:ext cx="4582103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Key points/regions</a:t>
            </a:r>
          </a:p>
          <a:p>
            <a:pPr lvl="1">
              <a:lnSpc>
                <a:spcPct val="15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Arial"/>
                <a:cs typeface="Arial"/>
              </a:rPr>
              <a:t>UTS (Ultimate Tensile Strength)</a:t>
            </a:r>
          </a:p>
          <a:p>
            <a:pPr lvl="1">
              <a:lnSpc>
                <a:spcPct val="15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Arial"/>
                <a:cs typeface="Arial"/>
              </a:rPr>
              <a:t>Fracture Stress</a:t>
            </a:r>
          </a:p>
          <a:p>
            <a:pPr lvl="1">
              <a:lnSpc>
                <a:spcPct val="15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Arial"/>
                <a:cs typeface="Arial"/>
              </a:rPr>
              <a:t>Elastic Region {E}</a:t>
            </a:r>
          </a:p>
          <a:p>
            <a:pPr lvl="1">
              <a:lnSpc>
                <a:spcPct val="15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Arial"/>
                <a:cs typeface="Arial"/>
              </a:rPr>
              <a:t>Plastic Region {P}</a:t>
            </a:r>
          </a:p>
        </p:txBody>
      </p:sp>
    </p:spTree>
    <p:extLst>
      <p:ext uri="{BB962C8B-B14F-4D97-AF65-F5344CB8AC3E}">
        <p14:creationId xmlns:p14="http://schemas.microsoft.com/office/powerpoint/2010/main" val="24904624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Stress-Strain Graph</a:t>
            </a:r>
            <a:endParaRPr kumimoji="1" lang="zh-CN" altLang="en-US" dirty="0"/>
          </a:p>
        </p:txBody>
      </p:sp>
      <p:grpSp>
        <p:nvGrpSpPr>
          <p:cNvPr id="51" name="Group 89"/>
          <p:cNvGrpSpPr>
            <a:grpSpLocks/>
          </p:cNvGrpSpPr>
          <p:nvPr/>
        </p:nvGrpSpPr>
        <p:grpSpPr bwMode="auto">
          <a:xfrm>
            <a:off x="0" y="1097715"/>
            <a:ext cx="6576259" cy="4888731"/>
            <a:chOff x="301" y="1152"/>
            <a:chExt cx="3261" cy="2475"/>
          </a:xfrm>
        </p:grpSpPr>
        <p:sp>
          <p:nvSpPr>
            <p:cNvPr id="52" name="Text Box 13"/>
            <p:cNvSpPr txBox="1">
              <a:spLocks noChangeArrowheads="1"/>
            </p:cNvSpPr>
            <p:nvPr/>
          </p:nvSpPr>
          <p:spPr bwMode="auto">
            <a:xfrm>
              <a:off x="1402" y="3424"/>
              <a:ext cx="1660" cy="203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 dirty="0"/>
                <a:t>Strain (</a:t>
              </a:r>
              <a:r>
                <a:rPr lang="en-US" altLang="en-US" sz="2000" dirty="0">
                  <a:latin typeface="Symbol" panose="05050102010706020507" pitchFamily="18" charset="2"/>
                </a:rPr>
                <a:t>e</a:t>
              </a:r>
              <a:r>
                <a:rPr lang="en-US" altLang="en-US" sz="2000" dirty="0"/>
                <a:t>)  [mm/mm]</a:t>
              </a:r>
            </a:p>
          </p:txBody>
        </p:sp>
        <p:grpSp>
          <p:nvGrpSpPr>
            <p:cNvPr id="53" name="Group 88"/>
            <p:cNvGrpSpPr>
              <a:grpSpLocks/>
            </p:cNvGrpSpPr>
            <p:nvPr/>
          </p:nvGrpSpPr>
          <p:grpSpPr bwMode="auto">
            <a:xfrm>
              <a:off x="301" y="1152"/>
              <a:ext cx="3261" cy="2218"/>
              <a:chOff x="301" y="1152"/>
              <a:chExt cx="3261" cy="2218"/>
            </a:xfrm>
          </p:grpSpPr>
          <p:sp>
            <p:nvSpPr>
              <p:cNvPr id="54" name="Freeform 6"/>
              <p:cNvSpPr>
                <a:spLocks/>
              </p:cNvSpPr>
              <p:nvPr/>
            </p:nvSpPr>
            <p:spPr bwMode="auto">
              <a:xfrm>
                <a:off x="1056" y="1450"/>
                <a:ext cx="2016" cy="1920"/>
              </a:xfrm>
              <a:custGeom>
                <a:avLst/>
                <a:gdLst>
                  <a:gd name="T0" fmla="*/ 0 w 1440"/>
                  <a:gd name="T1" fmla="*/ 3072 h 1200"/>
                  <a:gd name="T2" fmla="*/ 847 w 1440"/>
                  <a:gd name="T3" fmla="*/ 861 h 1200"/>
                  <a:gd name="T4" fmla="*/ 1505 w 1440"/>
                  <a:gd name="T5" fmla="*/ 0 h 1200"/>
                  <a:gd name="T6" fmla="*/ 2822 w 1440"/>
                  <a:gd name="T7" fmla="*/ 861 h 12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0"/>
                  <a:gd name="T13" fmla="*/ 0 h 1200"/>
                  <a:gd name="T14" fmla="*/ 1440 w 1440"/>
                  <a:gd name="T15" fmla="*/ 1200 h 12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0" h="1200">
                    <a:moveTo>
                      <a:pt x="0" y="1200"/>
                    </a:moveTo>
                    <a:cubicBezTo>
                      <a:pt x="152" y="868"/>
                      <a:pt x="304" y="536"/>
                      <a:pt x="432" y="336"/>
                    </a:cubicBezTo>
                    <a:cubicBezTo>
                      <a:pt x="560" y="136"/>
                      <a:pt x="600" y="0"/>
                      <a:pt x="768" y="0"/>
                    </a:cubicBezTo>
                    <a:cubicBezTo>
                      <a:pt x="936" y="0"/>
                      <a:pt x="1188" y="168"/>
                      <a:pt x="1440" y="336"/>
                    </a:cubicBezTo>
                  </a:path>
                </a:pathLst>
              </a:cu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Line 8"/>
              <p:cNvSpPr>
                <a:spLocks noChangeShapeType="1"/>
              </p:cNvSpPr>
              <p:nvPr/>
            </p:nvSpPr>
            <p:spPr bwMode="auto">
              <a:xfrm>
                <a:off x="1008" y="3370"/>
                <a:ext cx="2448" cy="0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Line 9"/>
              <p:cNvSpPr>
                <a:spLocks noChangeShapeType="1"/>
              </p:cNvSpPr>
              <p:nvPr/>
            </p:nvSpPr>
            <p:spPr bwMode="auto">
              <a:xfrm flipV="1">
                <a:off x="1008" y="1258"/>
                <a:ext cx="0" cy="2112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Line 10"/>
              <p:cNvSpPr>
                <a:spLocks noChangeShapeType="1"/>
              </p:cNvSpPr>
              <p:nvPr/>
            </p:nvSpPr>
            <p:spPr bwMode="auto">
              <a:xfrm>
                <a:off x="1008" y="2026"/>
                <a:ext cx="1536" cy="0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Line 11"/>
              <p:cNvSpPr>
                <a:spLocks noChangeShapeType="1"/>
              </p:cNvSpPr>
              <p:nvPr/>
            </p:nvSpPr>
            <p:spPr bwMode="auto">
              <a:xfrm flipV="1">
                <a:off x="1632" y="1402"/>
                <a:ext cx="0" cy="1728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Text Box 12"/>
              <p:cNvSpPr txBox="1">
                <a:spLocks noChangeArrowheads="1"/>
              </p:cNvSpPr>
              <p:nvPr/>
            </p:nvSpPr>
            <p:spPr bwMode="auto">
              <a:xfrm>
                <a:off x="301" y="2135"/>
                <a:ext cx="647" cy="3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2000" dirty="0"/>
                  <a:t>Stress (</a:t>
                </a:r>
                <a:r>
                  <a:rPr lang="en-US" altLang="en-US" sz="2000" dirty="0">
                    <a:latin typeface="Symbol" panose="05050102010706020507" pitchFamily="18" charset="2"/>
                  </a:rPr>
                  <a:t>s</a:t>
                </a:r>
                <a:r>
                  <a:rPr lang="en-US" altLang="en-US" sz="2000" dirty="0"/>
                  <a:t>) [Pa]</a:t>
                </a:r>
              </a:p>
            </p:txBody>
          </p:sp>
          <p:sp>
            <p:nvSpPr>
              <p:cNvPr id="60" name="Text Box 15"/>
              <p:cNvSpPr txBox="1">
                <a:spLocks noChangeArrowheads="1"/>
              </p:cNvSpPr>
              <p:nvPr/>
            </p:nvSpPr>
            <p:spPr bwMode="auto">
              <a:xfrm>
                <a:off x="2424" y="2692"/>
                <a:ext cx="1138" cy="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2000" dirty="0"/>
                  <a:t>Fracture Stress</a:t>
                </a:r>
              </a:p>
            </p:txBody>
          </p:sp>
          <p:sp>
            <p:nvSpPr>
              <p:cNvPr id="61" name="Text Box 16"/>
              <p:cNvSpPr txBox="1">
                <a:spLocks noChangeArrowheads="1"/>
              </p:cNvSpPr>
              <p:nvPr/>
            </p:nvSpPr>
            <p:spPr bwMode="auto">
              <a:xfrm>
                <a:off x="2407" y="1152"/>
                <a:ext cx="347" cy="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 dirty="0"/>
                  <a:t>UTS</a:t>
                </a:r>
              </a:p>
            </p:txBody>
          </p:sp>
          <p:sp>
            <p:nvSpPr>
              <p:cNvPr id="62" name="Text Box 17"/>
              <p:cNvSpPr txBox="1">
                <a:spLocks noChangeArrowheads="1"/>
              </p:cNvSpPr>
              <p:nvPr/>
            </p:nvSpPr>
            <p:spPr bwMode="auto">
              <a:xfrm>
                <a:off x="2064" y="164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{P}</a:t>
                </a:r>
              </a:p>
            </p:txBody>
          </p:sp>
          <p:sp>
            <p:nvSpPr>
              <p:cNvPr id="63" name="Text Box 18"/>
              <p:cNvSpPr txBox="1">
                <a:spLocks noChangeArrowheads="1"/>
              </p:cNvSpPr>
              <p:nvPr/>
            </p:nvSpPr>
            <p:spPr bwMode="auto">
              <a:xfrm>
                <a:off x="1104" y="212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{E}</a:t>
                </a:r>
              </a:p>
            </p:txBody>
          </p:sp>
          <p:grpSp>
            <p:nvGrpSpPr>
              <p:cNvPr id="64" name="Group 19"/>
              <p:cNvGrpSpPr>
                <a:grpSpLocks/>
              </p:cNvGrpSpPr>
              <p:nvPr/>
            </p:nvGrpSpPr>
            <p:grpSpPr bwMode="auto">
              <a:xfrm>
                <a:off x="2016" y="1402"/>
                <a:ext cx="96" cy="96"/>
                <a:chOff x="2304" y="3264"/>
                <a:chExt cx="96" cy="96"/>
              </a:xfrm>
            </p:grpSpPr>
            <p:sp>
              <p:nvSpPr>
                <p:cNvPr id="70" name="Line 20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5" name="Group 22"/>
              <p:cNvGrpSpPr>
                <a:grpSpLocks/>
              </p:cNvGrpSpPr>
              <p:nvPr/>
            </p:nvGrpSpPr>
            <p:grpSpPr bwMode="auto">
              <a:xfrm>
                <a:off x="3024" y="1958"/>
                <a:ext cx="96" cy="96"/>
                <a:chOff x="2304" y="3264"/>
                <a:chExt cx="96" cy="96"/>
              </a:xfrm>
            </p:grpSpPr>
            <p:sp>
              <p:nvSpPr>
                <p:cNvPr id="68" name="Line 23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9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6" name="Line 25"/>
              <p:cNvSpPr>
                <a:spLocks noChangeShapeType="1"/>
              </p:cNvSpPr>
              <p:nvPr/>
            </p:nvSpPr>
            <p:spPr bwMode="auto">
              <a:xfrm flipV="1">
                <a:off x="2976" y="2160"/>
                <a:ext cx="48" cy="52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Line 27"/>
              <p:cNvSpPr>
                <a:spLocks noChangeShapeType="1"/>
              </p:cNvSpPr>
              <p:nvPr/>
            </p:nvSpPr>
            <p:spPr bwMode="auto">
              <a:xfrm flipH="1">
                <a:off x="2160" y="1258"/>
                <a:ext cx="240" cy="9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72" name="Rectangle 3"/>
              <p:cNvSpPr txBox="1">
                <a:spLocks noChangeArrowheads="1"/>
              </p:cNvSpPr>
              <p:nvPr/>
            </p:nvSpPr>
            <p:spPr bwMode="auto">
              <a:xfrm>
                <a:off x="6804299" y="1052939"/>
                <a:ext cx="4969299" cy="497828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en-US" altLang="en-US" dirty="0">
                    <a:solidFill>
                      <a:srgbClr val="000000"/>
                    </a:solidFill>
                    <a:cs typeface="Arial"/>
                  </a:rPr>
                  <a:t>UTS - greatest amount of stress material will withstand without failing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en-US" dirty="0">
                    <a:solidFill>
                      <a:srgbClr val="000000"/>
                    </a:solidFill>
                    <a:cs typeface="Arial"/>
                  </a:rPr>
                  <a:t>Plastic instability occurs when past UTS</a:t>
                </a:r>
              </a:p>
              <a:p>
                <a:pPr marL="457200" indent="-457200">
                  <a:buFont typeface="Arial"/>
                  <a:buChar char="•"/>
                  <a:defRPr/>
                </a:pPr>
                <a:r>
                  <a:rPr lang="en-US" dirty="0">
                    <a:solidFill>
                      <a:srgbClr val="000000"/>
                    </a:solidFill>
                    <a:cs typeface="Arial"/>
                  </a:rPr>
                  <a:t>UTS =</a:t>
                </a:r>
                <a:r>
                  <a:rPr lang="en-US" sz="2500" dirty="0">
                    <a:solidFill>
                      <a:srgbClr val="000000"/>
                    </a:solidFill>
                    <a:cs typeface="Arial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5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Arial"/>
                              </a:rPr>
                            </m:ctrlPr>
                          </m:sSubPr>
                          <m:e>
                            <m:r>
                              <a:rPr lang="en-US" sz="25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Arial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5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Arial"/>
                              </a:rPr>
                              <m:t>𝑚𝑎𝑥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5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Arial"/>
                              </a:rPr>
                            </m:ctrlPr>
                          </m:sSubPr>
                          <m:e>
                            <m:r>
                              <a:rPr lang="en-US" sz="25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Arial"/>
                              </a:rPr>
                              <m:t>𝐴</m:t>
                            </m:r>
                          </m:e>
                          <m:sub>
                            <m:r>
                              <a:rPr lang="en-US" sz="25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Arial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endParaRPr lang="en-US" sz="2500" dirty="0">
                  <a:solidFill>
                    <a:srgbClr val="000000"/>
                  </a:solidFill>
                  <a:cs typeface="Arial"/>
                </a:endParaRPr>
              </a:p>
              <a:p>
                <a:pPr marL="914400" lvl="1" indent="-457200">
                  <a:buFont typeface="Arial"/>
                  <a:buChar char="•"/>
                  <a:defRPr/>
                </a:pPr>
                <a:r>
                  <a:rPr lang="en-US" sz="2500" dirty="0" err="1">
                    <a:solidFill>
                      <a:srgbClr val="000000"/>
                    </a:solidFill>
                    <a:cs typeface="Arial"/>
                  </a:rPr>
                  <a:t>P</a:t>
                </a:r>
                <a:r>
                  <a:rPr lang="en-US" sz="2500" baseline="-25000" dirty="0" err="1">
                    <a:solidFill>
                      <a:srgbClr val="000000"/>
                    </a:solidFill>
                    <a:cs typeface="Arial"/>
                  </a:rPr>
                  <a:t>max</a:t>
                </a:r>
                <a:r>
                  <a:rPr lang="en-US" sz="2500" dirty="0">
                    <a:solidFill>
                      <a:srgbClr val="000000"/>
                    </a:solidFill>
                    <a:cs typeface="Arial"/>
                  </a:rPr>
                  <a:t> = applied force</a:t>
                </a:r>
              </a:p>
              <a:p>
                <a:pPr marL="914400" lvl="1" indent="-457200">
                  <a:buFont typeface="Arial"/>
                  <a:buChar char="•"/>
                  <a:defRPr/>
                </a:pPr>
                <a:r>
                  <a:rPr lang="en-US" sz="2500" dirty="0" err="1">
                    <a:solidFill>
                      <a:srgbClr val="000000"/>
                    </a:solidFill>
                    <a:cs typeface="Arial"/>
                  </a:rPr>
                  <a:t>A</a:t>
                </a:r>
                <a:r>
                  <a:rPr lang="en-US" sz="2500" baseline="-25000" dirty="0" err="1">
                    <a:solidFill>
                      <a:srgbClr val="000000"/>
                    </a:solidFill>
                    <a:cs typeface="Arial"/>
                  </a:rPr>
                  <a:t>o</a:t>
                </a:r>
                <a:r>
                  <a:rPr lang="en-US" sz="2500" baseline="-25000" dirty="0">
                    <a:solidFill>
                      <a:srgbClr val="000000"/>
                    </a:solidFill>
                    <a:cs typeface="Arial"/>
                  </a:rPr>
                  <a:t> </a:t>
                </a:r>
                <a:r>
                  <a:rPr lang="en-US" sz="2500" dirty="0">
                    <a:solidFill>
                      <a:srgbClr val="000000"/>
                    </a:solidFill>
                    <a:cs typeface="Arial"/>
                  </a:rPr>
                  <a:t>= cross-sectional area</a:t>
                </a:r>
              </a:p>
            </p:txBody>
          </p:sp>
        </mc:Choice>
        <mc:Fallback>
          <p:sp>
            <p:nvSpPr>
              <p:cNvPr id="72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04299" y="1052939"/>
                <a:ext cx="4969299" cy="4978284"/>
              </a:xfrm>
              <a:prstGeom prst="rect">
                <a:avLst/>
              </a:prstGeom>
              <a:blipFill>
                <a:blip r:embed="rId2"/>
                <a:stretch>
                  <a:fillRect l="-2209" r="-3681" b="-1225"/>
                </a:stretch>
              </a:blipFill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97569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Stress-Strain Graph</a:t>
            </a:r>
            <a:endParaRPr kumimoji="1" lang="zh-CN" altLang="en-US" dirty="0"/>
          </a:p>
        </p:txBody>
      </p:sp>
      <p:grpSp>
        <p:nvGrpSpPr>
          <p:cNvPr id="51" name="Group 89"/>
          <p:cNvGrpSpPr>
            <a:grpSpLocks/>
          </p:cNvGrpSpPr>
          <p:nvPr/>
        </p:nvGrpSpPr>
        <p:grpSpPr bwMode="auto">
          <a:xfrm>
            <a:off x="117580" y="1097714"/>
            <a:ext cx="6576259" cy="4888731"/>
            <a:chOff x="301" y="1152"/>
            <a:chExt cx="3261" cy="2475"/>
          </a:xfrm>
        </p:grpSpPr>
        <p:sp>
          <p:nvSpPr>
            <p:cNvPr id="52" name="Text Box 13"/>
            <p:cNvSpPr txBox="1">
              <a:spLocks noChangeArrowheads="1"/>
            </p:cNvSpPr>
            <p:nvPr/>
          </p:nvSpPr>
          <p:spPr bwMode="auto">
            <a:xfrm>
              <a:off x="1402" y="3424"/>
              <a:ext cx="1660" cy="203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 dirty="0"/>
                <a:t>Strain (</a:t>
              </a:r>
              <a:r>
                <a:rPr lang="en-US" altLang="en-US" sz="2000" dirty="0">
                  <a:latin typeface="Symbol" panose="05050102010706020507" pitchFamily="18" charset="2"/>
                </a:rPr>
                <a:t>e</a:t>
              </a:r>
              <a:r>
                <a:rPr lang="en-US" altLang="en-US" sz="2000" dirty="0"/>
                <a:t>)  [mm/mm]</a:t>
              </a:r>
            </a:p>
          </p:txBody>
        </p:sp>
        <p:grpSp>
          <p:nvGrpSpPr>
            <p:cNvPr id="53" name="Group 88"/>
            <p:cNvGrpSpPr>
              <a:grpSpLocks/>
            </p:cNvGrpSpPr>
            <p:nvPr/>
          </p:nvGrpSpPr>
          <p:grpSpPr bwMode="auto">
            <a:xfrm>
              <a:off x="301" y="1152"/>
              <a:ext cx="3261" cy="2218"/>
              <a:chOff x="301" y="1152"/>
              <a:chExt cx="3261" cy="2218"/>
            </a:xfrm>
          </p:grpSpPr>
          <p:sp>
            <p:nvSpPr>
              <p:cNvPr id="54" name="Freeform 6"/>
              <p:cNvSpPr>
                <a:spLocks/>
              </p:cNvSpPr>
              <p:nvPr/>
            </p:nvSpPr>
            <p:spPr bwMode="auto">
              <a:xfrm>
                <a:off x="1056" y="1450"/>
                <a:ext cx="2016" cy="1920"/>
              </a:xfrm>
              <a:custGeom>
                <a:avLst/>
                <a:gdLst>
                  <a:gd name="T0" fmla="*/ 0 w 1440"/>
                  <a:gd name="T1" fmla="*/ 3072 h 1200"/>
                  <a:gd name="T2" fmla="*/ 847 w 1440"/>
                  <a:gd name="T3" fmla="*/ 861 h 1200"/>
                  <a:gd name="T4" fmla="*/ 1505 w 1440"/>
                  <a:gd name="T5" fmla="*/ 0 h 1200"/>
                  <a:gd name="T6" fmla="*/ 2822 w 1440"/>
                  <a:gd name="T7" fmla="*/ 861 h 12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0"/>
                  <a:gd name="T13" fmla="*/ 0 h 1200"/>
                  <a:gd name="T14" fmla="*/ 1440 w 1440"/>
                  <a:gd name="T15" fmla="*/ 1200 h 12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0" h="1200">
                    <a:moveTo>
                      <a:pt x="0" y="1200"/>
                    </a:moveTo>
                    <a:cubicBezTo>
                      <a:pt x="152" y="868"/>
                      <a:pt x="304" y="536"/>
                      <a:pt x="432" y="336"/>
                    </a:cubicBezTo>
                    <a:cubicBezTo>
                      <a:pt x="560" y="136"/>
                      <a:pt x="600" y="0"/>
                      <a:pt x="768" y="0"/>
                    </a:cubicBezTo>
                    <a:cubicBezTo>
                      <a:pt x="936" y="0"/>
                      <a:pt x="1188" y="168"/>
                      <a:pt x="1440" y="336"/>
                    </a:cubicBezTo>
                  </a:path>
                </a:pathLst>
              </a:cu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Line 8"/>
              <p:cNvSpPr>
                <a:spLocks noChangeShapeType="1"/>
              </p:cNvSpPr>
              <p:nvPr/>
            </p:nvSpPr>
            <p:spPr bwMode="auto">
              <a:xfrm>
                <a:off x="1008" y="3370"/>
                <a:ext cx="2448" cy="0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Line 9"/>
              <p:cNvSpPr>
                <a:spLocks noChangeShapeType="1"/>
              </p:cNvSpPr>
              <p:nvPr/>
            </p:nvSpPr>
            <p:spPr bwMode="auto">
              <a:xfrm flipV="1">
                <a:off x="1008" y="1258"/>
                <a:ext cx="0" cy="2112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Line 10"/>
              <p:cNvSpPr>
                <a:spLocks noChangeShapeType="1"/>
              </p:cNvSpPr>
              <p:nvPr/>
            </p:nvSpPr>
            <p:spPr bwMode="auto">
              <a:xfrm>
                <a:off x="1008" y="2026"/>
                <a:ext cx="1536" cy="0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Line 11"/>
              <p:cNvSpPr>
                <a:spLocks noChangeShapeType="1"/>
              </p:cNvSpPr>
              <p:nvPr/>
            </p:nvSpPr>
            <p:spPr bwMode="auto">
              <a:xfrm flipV="1">
                <a:off x="1632" y="1402"/>
                <a:ext cx="0" cy="1728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Text Box 12"/>
              <p:cNvSpPr txBox="1">
                <a:spLocks noChangeArrowheads="1"/>
              </p:cNvSpPr>
              <p:nvPr/>
            </p:nvSpPr>
            <p:spPr bwMode="auto">
              <a:xfrm>
                <a:off x="301" y="2135"/>
                <a:ext cx="647" cy="3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2000" dirty="0"/>
                  <a:t>Stress (</a:t>
                </a:r>
                <a:r>
                  <a:rPr lang="en-US" altLang="en-US" sz="2000" dirty="0">
                    <a:latin typeface="Symbol" panose="05050102010706020507" pitchFamily="18" charset="2"/>
                  </a:rPr>
                  <a:t>s</a:t>
                </a:r>
                <a:r>
                  <a:rPr lang="en-US" altLang="en-US" sz="2000" dirty="0"/>
                  <a:t>) [Pa]</a:t>
                </a:r>
              </a:p>
            </p:txBody>
          </p:sp>
          <p:sp>
            <p:nvSpPr>
              <p:cNvPr id="60" name="Text Box 15"/>
              <p:cNvSpPr txBox="1">
                <a:spLocks noChangeArrowheads="1"/>
              </p:cNvSpPr>
              <p:nvPr/>
            </p:nvSpPr>
            <p:spPr bwMode="auto">
              <a:xfrm>
                <a:off x="2424" y="2692"/>
                <a:ext cx="1138" cy="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2000" dirty="0"/>
                  <a:t>Fracture Stress</a:t>
                </a:r>
              </a:p>
            </p:txBody>
          </p:sp>
          <p:sp>
            <p:nvSpPr>
              <p:cNvPr id="61" name="Text Box 16"/>
              <p:cNvSpPr txBox="1">
                <a:spLocks noChangeArrowheads="1"/>
              </p:cNvSpPr>
              <p:nvPr/>
            </p:nvSpPr>
            <p:spPr bwMode="auto">
              <a:xfrm>
                <a:off x="2407" y="1152"/>
                <a:ext cx="347" cy="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 dirty="0"/>
                  <a:t>UTS</a:t>
                </a:r>
              </a:p>
            </p:txBody>
          </p:sp>
          <p:sp>
            <p:nvSpPr>
              <p:cNvPr id="62" name="Text Box 17"/>
              <p:cNvSpPr txBox="1">
                <a:spLocks noChangeArrowheads="1"/>
              </p:cNvSpPr>
              <p:nvPr/>
            </p:nvSpPr>
            <p:spPr bwMode="auto">
              <a:xfrm>
                <a:off x="2064" y="164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{P}</a:t>
                </a:r>
              </a:p>
            </p:txBody>
          </p:sp>
          <p:sp>
            <p:nvSpPr>
              <p:cNvPr id="63" name="Text Box 18"/>
              <p:cNvSpPr txBox="1">
                <a:spLocks noChangeArrowheads="1"/>
              </p:cNvSpPr>
              <p:nvPr/>
            </p:nvSpPr>
            <p:spPr bwMode="auto">
              <a:xfrm>
                <a:off x="1104" y="212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{E}</a:t>
                </a:r>
              </a:p>
            </p:txBody>
          </p:sp>
          <p:grpSp>
            <p:nvGrpSpPr>
              <p:cNvPr id="64" name="Group 19"/>
              <p:cNvGrpSpPr>
                <a:grpSpLocks/>
              </p:cNvGrpSpPr>
              <p:nvPr/>
            </p:nvGrpSpPr>
            <p:grpSpPr bwMode="auto">
              <a:xfrm>
                <a:off x="2016" y="1402"/>
                <a:ext cx="96" cy="96"/>
                <a:chOff x="2304" y="3264"/>
                <a:chExt cx="96" cy="96"/>
              </a:xfrm>
            </p:grpSpPr>
            <p:sp>
              <p:nvSpPr>
                <p:cNvPr id="70" name="Line 20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5" name="Group 22"/>
              <p:cNvGrpSpPr>
                <a:grpSpLocks/>
              </p:cNvGrpSpPr>
              <p:nvPr/>
            </p:nvGrpSpPr>
            <p:grpSpPr bwMode="auto">
              <a:xfrm>
                <a:off x="3024" y="1958"/>
                <a:ext cx="96" cy="96"/>
                <a:chOff x="2304" y="3264"/>
                <a:chExt cx="96" cy="96"/>
              </a:xfrm>
            </p:grpSpPr>
            <p:sp>
              <p:nvSpPr>
                <p:cNvPr id="68" name="Line 23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9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6" name="Line 25"/>
              <p:cNvSpPr>
                <a:spLocks noChangeShapeType="1"/>
              </p:cNvSpPr>
              <p:nvPr/>
            </p:nvSpPr>
            <p:spPr bwMode="auto">
              <a:xfrm flipV="1">
                <a:off x="2976" y="2160"/>
                <a:ext cx="48" cy="52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Line 27"/>
              <p:cNvSpPr>
                <a:spLocks noChangeShapeType="1"/>
              </p:cNvSpPr>
              <p:nvPr/>
            </p:nvSpPr>
            <p:spPr bwMode="auto">
              <a:xfrm flipH="1">
                <a:off x="2160" y="1258"/>
                <a:ext cx="240" cy="9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72" name="Rectangle 3"/>
              <p:cNvSpPr txBox="1">
                <a:spLocks noChangeArrowheads="1"/>
              </p:cNvSpPr>
              <p:nvPr/>
            </p:nvSpPr>
            <p:spPr bwMode="auto">
              <a:xfrm>
                <a:off x="6590537" y="1279099"/>
                <a:ext cx="5183062" cy="452596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en-US" altLang="en-US" dirty="0">
                    <a:solidFill>
                      <a:srgbClr val="000000"/>
                    </a:solidFill>
                    <a:cs typeface="Arial"/>
                  </a:rPr>
                  <a:t>Fracture Stress - stress at which the material completely fails</a:t>
                </a:r>
              </a:p>
              <a:p>
                <a:pPr marL="457200" indent="-457200">
                  <a:buFont typeface="Arial"/>
                  <a:buChar char="•"/>
                  <a:defRPr/>
                </a:pPr>
                <a:r>
                  <a:rPr lang="en-US" dirty="0">
                    <a:solidFill>
                      <a:srgbClr val="000000"/>
                    </a:solidFill>
                    <a:cs typeface="Arial"/>
                  </a:rPr>
                  <a:t>Fracture Stress =</a:t>
                </a:r>
                <a:r>
                  <a:rPr lang="en-US" sz="2500" dirty="0">
                    <a:solidFill>
                      <a:srgbClr val="000000"/>
                    </a:solidFill>
                    <a:cs typeface="Arial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5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Arial"/>
                              </a:rPr>
                            </m:ctrlPr>
                          </m:sSubPr>
                          <m:e>
                            <m:r>
                              <a:rPr lang="en-US" sz="25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Arial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5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Arial"/>
                              </a:rPr>
                              <m:t>𝑓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5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Arial"/>
                              </a:rPr>
                            </m:ctrlPr>
                          </m:sSubPr>
                          <m:e>
                            <m:r>
                              <a:rPr lang="en-US" sz="25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Arial"/>
                              </a:rPr>
                              <m:t>𝐴</m:t>
                            </m:r>
                          </m:e>
                          <m:sub>
                            <m:r>
                              <a:rPr lang="en-US" sz="25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Arial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500" dirty="0">
                    <a:solidFill>
                      <a:srgbClr val="000000"/>
                    </a:solidFill>
                    <a:cs typeface="Arial"/>
                  </a:rPr>
                  <a:t> </a:t>
                </a:r>
              </a:p>
              <a:p>
                <a:pPr marL="914400" lvl="1" indent="-457200">
                  <a:buFont typeface="Arial"/>
                  <a:buChar char="•"/>
                  <a:defRPr/>
                </a:pPr>
                <a:r>
                  <a:rPr lang="en-US" sz="2500" dirty="0" err="1">
                    <a:solidFill>
                      <a:srgbClr val="000000"/>
                    </a:solidFill>
                    <a:cs typeface="Arial"/>
                  </a:rPr>
                  <a:t>P</a:t>
                </a:r>
                <a:r>
                  <a:rPr lang="en-US" sz="2500" baseline="-25000" dirty="0" err="1">
                    <a:solidFill>
                      <a:srgbClr val="000000"/>
                    </a:solidFill>
                    <a:cs typeface="Arial"/>
                  </a:rPr>
                  <a:t>f</a:t>
                </a:r>
                <a:r>
                  <a:rPr lang="en-US" sz="2500" dirty="0">
                    <a:solidFill>
                      <a:srgbClr val="000000"/>
                    </a:solidFill>
                    <a:cs typeface="Arial"/>
                  </a:rPr>
                  <a:t> = applied force</a:t>
                </a:r>
              </a:p>
              <a:p>
                <a:pPr marL="914400" lvl="1" indent="-457200">
                  <a:buFont typeface="Arial"/>
                  <a:buChar char="•"/>
                  <a:defRPr/>
                </a:pPr>
                <a:r>
                  <a:rPr lang="en-US" sz="2500" dirty="0" err="1">
                    <a:solidFill>
                      <a:srgbClr val="000000"/>
                    </a:solidFill>
                    <a:cs typeface="Arial"/>
                  </a:rPr>
                  <a:t>A</a:t>
                </a:r>
                <a:r>
                  <a:rPr lang="en-US" sz="2500" baseline="-25000" dirty="0" err="1">
                    <a:solidFill>
                      <a:srgbClr val="000000"/>
                    </a:solidFill>
                    <a:cs typeface="Arial"/>
                  </a:rPr>
                  <a:t>o</a:t>
                </a:r>
                <a:r>
                  <a:rPr lang="en-US" sz="2500" dirty="0">
                    <a:solidFill>
                      <a:srgbClr val="000000"/>
                    </a:solidFill>
                    <a:cs typeface="Arial"/>
                  </a:rPr>
                  <a:t>= cross-sectional area</a:t>
                </a:r>
              </a:p>
            </p:txBody>
          </p:sp>
        </mc:Choice>
        <mc:Fallback>
          <p:sp>
            <p:nvSpPr>
              <p:cNvPr id="72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90537" y="1279099"/>
                <a:ext cx="5183062" cy="4525963"/>
              </a:xfrm>
              <a:prstGeom prst="rect">
                <a:avLst/>
              </a:prstGeom>
              <a:blipFill>
                <a:blip r:embed="rId2"/>
                <a:stretch>
                  <a:fillRect l="-2118" r="-2588"/>
                </a:stretch>
              </a:blipFill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09506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Stress-Strain Graph</a:t>
            </a:r>
            <a:endParaRPr kumimoji="1" lang="zh-CN" altLang="en-US" dirty="0"/>
          </a:p>
        </p:txBody>
      </p:sp>
      <p:grpSp>
        <p:nvGrpSpPr>
          <p:cNvPr id="51" name="Group 89"/>
          <p:cNvGrpSpPr>
            <a:grpSpLocks/>
          </p:cNvGrpSpPr>
          <p:nvPr/>
        </p:nvGrpSpPr>
        <p:grpSpPr bwMode="auto">
          <a:xfrm>
            <a:off x="91455" y="1097715"/>
            <a:ext cx="6576259" cy="4888731"/>
            <a:chOff x="301" y="1152"/>
            <a:chExt cx="3261" cy="2475"/>
          </a:xfrm>
        </p:grpSpPr>
        <p:sp>
          <p:nvSpPr>
            <p:cNvPr id="52" name="Text Box 13"/>
            <p:cNvSpPr txBox="1">
              <a:spLocks noChangeArrowheads="1"/>
            </p:cNvSpPr>
            <p:nvPr/>
          </p:nvSpPr>
          <p:spPr bwMode="auto">
            <a:xfrm>
              <a:off x="1402" y="3424"/>
              <a:ext cx="1660" cy="203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 dirty="0"/>
                <a:t>Strain (</a:t>
              </a:r>
              <a:r>
                <a:rPr lang="en-US" altLang="en-US" sz="2000" dirty="0">
                  <a:latin typeface="Symbol" panose="05050102010706020507" pitchFamily="18" charset="2"/>
                </a:rPr>
                <a:t>e</a:t>
              </a:r>
              <a:r>
                <a:rPr lang="en-US" altLang="en-US" sz="2000" dirty="0"/>
                <a:t>)  [mm/mm]</a:t>
              </a:r>
            </a:p>
          </p:txBody>
        </p:sp>
        <p:grpSp>
          <p:nvGrpSpPr>
            <p:cNvPr id="53" name="Group 88"/>
            <p:cNvGrpSpPr>
              <a:grpSpLocks/>
            </p:cNvGrpSpPr>
            <p:nvPr/>
          </p:nvGrpSpPr>
          <p:grpSpPr bwMode="auto">
            <a:xfrm>
              <a:off x="301" y="1152"/>
              <a:ext cx="3261" cy="2218"/>
              <a:chOff x="301" y="1152"/>
              <a:chExt cx="3261" cy="2218"/>
            </a:xfrm>
          </p:grpSpPr>
          <p:sp>
            <p:nvSpPr>
              <p:cNvPr id="54" name="Freeform 6"/>
              <p:cNvSpPr>
                <a:spLocks/>
              </p:cNvSpPr>
              <p:nvPr/>
            </p:nvSpPr>
            <p:spPr bwMode="auto">
              <a:xfrm>
                <a:off x="1056" y="1450"/>
                <a:ext cx="2016" cy="1920"/>
              </a:xfrm>
              <a:custGeom>
                <a:avLst/>
                <a:gdLst>
                  <a:gd name="T0" fmla="*/ 0 w 1440"/>
                  <a:gd name="T1" fmla="*/ 3072 h 1200"/>
                  <a:gd name="T2" fmla="*/ 847 w 1440"/>
                  <a:gd name="T3" fmla="*/ 861 h 1200"/>
                  <a:gd name="T4" fmla="*/ 1505 w 1440"/>
                  <a:gd name="T5" fmla="*/ 0 h 1200"/>
                  <a:gd name="T6" fmla="*/ 2822 w 1440"/>
                  <a:gd name="T7" fmla="*/ 861 h 12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0"/>
                  <a:gd name="T13" fmla="*/ 0 h 1200"/>
                  <a:gd name="T14" fmla="*/ 1440 w 1440"/>
                  <a:gd name="T15" fmla="*/ 1200 h 12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0" h="1200">
                    <a:moveTo>
                      <a:pt x="0" y="1200"/>
                    </a:moveTo>
                    <a:cubicBezTo>
                      <a:pt x="152" y="868"/>
                      <a:pt x="304" y="536"/>
                      <a:pt x="432" y="336"/>
                    </a:cubicBezTo>
                    <a:cubicBezTo>
                      <a:pt x="560" y="136"/>
                      <a:pt x="600" y="0"/>
                      <a:pt x="768" y="0"/>
                    </a:cubicBezTo>
                    <a:cubicBezTo>
                      <a:pt x="936" y="0"/>
                      <a:pt x="1188" y="168"/>
                      <a:pt x="1440" y="336"/>
                    </a:cubicBezTo>
                  </a:path>
                </a:pathLst>
              </a:cu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Line 8"/>
              <p:cNvSpPr>
                <a:spLocks noChangeShapeType="1"/>
              </p:cNvSpPr>
              <p:nvPr/>
            </p:nvSpPr>
            <p:spPr bwMode="auto">
              <a:xfrm>
                <a:off x="1008" y="3370"/>
                <a:ext cx="2448" cy="0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Line 9"/>
              <p:cNvSpPr>
                <a:spLocks noChangeShapeType="1"/>
              </p:cNvSpPr>
              <p:nvPr/>
            </p:nvSpPr>
            <p:spPr bwMode="auto">
              <a:xfrm flipV="1">
                <a:off x="1008" y="1258"/>
                <a:ext cx="0" cy="2112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Line 10"/>
              <p:cNvSpPr>
                <a:spLocks noChangeShapeType="1"/>
              </p:cNvSpPr>
              <p:nvPr/>
            </p:nvSpPr>
            <p:spPr bwMode="auto">
              <a:xfrm>
                <a:off x="1008" y="2026"/>
                <a:ext cx="1536" cy="0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Line 11"/>
              <p:cNvSpPr>
                <a:spLocks noChangeShapeType="1"/>
              </p:cNvSpPr>
              <p:nvPr/>
            </p:nvSpPr>
            <p:spPr bwMode="auto">
              <a:xfrm flipV="1">
                <a:off x="1632" y="1402"/>
                <a:ext cx="0" cy="1728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Text Box 12"/>
              <p:cNvSpPr txBox="1">
                <a:spLocks noChangeArrowheads="1"/>
              </p:cNvSpPr>
              <p:nvPr/>
            </p:nvSpPr>
            <p:spPr bwMode="auto">
              <a:xfrm>
                <a:off x="301" y="2135"/>
                <a:ext cx="647" cy="3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2000" dirty="0"/>
                  <a:t>Stress (</a:t>
                </a:r>
                <a:r>
                  <a:rPr lang="en-US" altLang="en-US" sz="2000" dirty="0">
                    <a:latin typeface="Symbol" panose="05050102010706020507" pitchFamily="18" charset="2"/>
                  </a:rPr>
                  <a:t>s</a:t>
                </a:r>
                <a:r>
                  <a:rPr lang="en-US" altLang="en-US" sz="2000" dirty="0"/>
                  <a:t>) [Pa]</a:t>
                </a:r>
              </a:p>
            </p:txBody>
          </p:sp>
          <p:sp>
            <p:nvSpPr>
              <p:cNvPr id="60" name="Text Box 15"/>
              <p:cNvSpPr txBox="1">
                <a:spLocks noChangeArrowheads="1"/>
              </p:cNvSpPr>
              <p:nvPr/>
            </p:nvSpPr>
            <p:spPr bwMode="auto">
              <a:xfrm>
                <a:off x="2424" y="2692"/>
                <a:ext cx="1138" cy="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2000" dirty="0"/>
                  <a:t>Fracture Stress</a:t>
                </a:r>
              </a:p>
            </p:txBody>
          </p:sp>
          <p:sp>
            <p:nvSpPr>
              <p:cNvPr id="61" name="Text Box 16"/>
              <p:cNvSpPr txBox="1">
                <a:spLocks noChangeArrowheads="1"/>
              </p:cNvSpPr>
              <p:nvPr/>
            </p:nvSpPr>
            <p:spPr bwMode="auto">
              <a:xfrm>
                <a:off x="2407" y="1152"/>
                <a:ext cx="347" cy="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 dirty="0"/>
                  <a:t>UTS</a:t>
                </a:r>
              </a:p>
            </p:txBody>
          </p:sp>
          <p:sp>
            <p:nvSpPr>
              <p:cNvPr id="62" name="Text Box 17"/>
              <p:cNvSpPr txBox="1">
                <a:spLocks noChangeArrowheads="1"/>
              </p:cNvSpPr>
              <p:nvPr/>
            </p:nvSpPr>
            <p:spPr bwMode="auto">
              <a:xfrm>
                <a:off x="2064" y="164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{P}</a:t>
                </a:r>
              </a:p>
            </p:txBody>
          </p:sp>
          <p:sp>
            <p:nvSpPr>
              <p:cNvPr id="63" name="Text Box 18"/>
              <p:cNvSpPr txBox="1">
                <a:spLocks noChangeArrowheads="1"/>
              </p:cNvSpPr>
              <p:nvPr/>
            </p:nvSpPr>
            <p:spPr bwMode="auto">
              <a:xfrm>
                <a:off x="1104" y="212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{E}</a:t>
                </a:r>
              </a:p>
            </p:txBody>
          </p:sp>
          <p:grpSp>
            <p:nvGrpSpPr>
              <p:cNvPr id="64" name="Group 19"/>
              <p:cNvGrpSpPr>
                <a:grpSpLocks/>
              </p:cNvGrpSpPr>
              <p:nvPr/>
            </p:nvGrpSpPr>
            <p:grpSpPr bwMode="auto">
              <a:xfrm>
                <a:off x="2016" y="1402"/>
                <a:ext cx="96" cy="96"/>
                <a:chOff x="2304" y="3264"/>
                <a:chExt cx="96" cy="96"/>
              </a:xfrm>
            </p:grpSpPr>
            <p:sp>
              <p:nvSpPr>
                <p:cNvPr id="70" name="Line 20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5" name="Group 22"/>
              <p:cNvGrpSpPr>
                <a:grpSpLocks/>
              </p:cNvGrpSpPr>
              <p:nvPr/>
            </p:nvGrpSpPr>
            <p:grpSpPr bwMode="auto">
              <a:xfrm>
                <a:off x="3024" y="1958"/>
                <a:ext cx="96" cy="96"/>
                <a:chOff x="2304" y="3264"/>
                <a:chExt cx="96" cy="96"/>
              </a:xfrm>
            </p:grpSpPr>
            <p:sp>
              <p:nvSpPr>
                <p:cNvPr id="68" name="Line 23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9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6" name="Line 25"/>
              <p:cNvSpPr>
                <a:spLocks noChangeShapeType="1"/>
              </p:cNvSpPr>
              <p:nvPr/>
            </p:nvSpPr>
            <p:spPr bwMode="auto">
              <a:xfrm flipV="1">
                <a:off x="2976" y="2160"/>
                <a:ext cx="48" cy="52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Line 27"/>
              <p:cNvSpPr>
                <a:spLocks noChangeShapeType="1"/>
              </p:cNvSpPr>
              <p:nvPr/>
            </p:nvSpPr>
            <p:spPr bwMode="auto">
              <a:xfrm flipH="1">
                <a:off x="2160" y="1258"/>
                <a:ext cx="240" cy="9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72" name="Rectangle 3"/>
          <p:cNvSpPr txBox="1">
            <a:spLocks noChangeArrowheads="1"/>
          </p:cNvSpPr>
          <p:nvPr/>
        </p:nvSpPr>
        <p:spPr bwMode="auto">
          <a:xfrm>
            <a:off x="6522721" y="937382"/>
            <a:ext cx="5250878" cy="5209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60000"/>
              </a:lnSpc>
              <a:spcBef>
                <a:spcPts val="600"/>
              </a:spcBef>
            </a:pPr>
            <a:r>
              <a:rPr lang="en-US" altLang="en-US" sz="5100" dirty="0">
                <a:solidFill>
                  <a:srgbClr val="000000"/>
                </a:solidFill>
                <a:cs typeface="Arial"/>
              </a:rPr>
              <a:t>Strain will disappear when stress is removed</a:t>
            </a:r>
          </a:p>
          <a:p>
            <a:pPr>
              <a:lnSpc>
                <a:spcPct val="160000"/>
              </a:lnSpc>
              <a:spcBef>
                <a:spcPts val="600"/>
              </a:spcBef>
            </a:pPr>
            <a:r>
              <a:rPr lang="en-US" altLang="en-US" sz="5100" dirty="0">
                <a:solidFill>
                  <a:srgbClr val="000000"/>
                </a:solidFill>
                <a:cs typeface="Arial"/>
              </a:rPr>
              <a:t>Stress and strain vary linearly, obeying Hooke’s Law (</a:t>
            </a:r>
            <a:r>
              <a:rPr lang="el-GR" altLang="en-US" sz="5100" dirty="0">
                <a:solidFill>
                  <a:srgbClr val="000000"/>
                </a:solidFill>
                <a:cs typeface="Arial"/>
                <a:sym typeface="Monotype Sorts"/>
              </a:rPr>
              <a:t>σ</a:t>
            </a:r>
            <a:r>
              <a:rPr lang="en-US" altLang="en-US" sz="5100" dirty="0">
                <a:solidFill>
                  <a:srgbClr val="000000"/>
                </a:solidFill>
                <a:cs typeface="Arial"/>
                <a:sym typeface="Monotype Sorts"/>
              </a:rPr>
              <a:t> </a:t>
            </a:r>
            <a:r>
              <a:rPr lang="en-US" altLang="en-US" sz="5100" dirty="0">
                <a:solidFill>
                  <a:srgbClr val="000000"/>
                </a:solidFill>
                <a:cs typeface="Arial"/>
                <a:sym typeface="Symbol" panose="05050102010706020507" pitchFamily="18" charset="2"/>
              </a:rPr>
              <a:t> </a:t>
            </a:r>
            <a:r>
              <a:rPr lang="el-GR" altLang="en-US" sz="5100" dirty="0">
                <a:solidFill>
                  <a:srgbClr val="000000"/>
                </a:solidFill>
                <a:cs typeface="Arial"/>
                <a:sym typeface="Monotype Sorts"/>
              </a:rPr>
              <a:t>ε</a:t>
            </a:r>
            <a:r>
              <a:rPr lang="en-US" altLang="en-US" sz="5100" dirty="0">
                <a:solidFill>
                  <a:srgbClr val="000000"/>
                </a:solidFill>
                <a:cs typeface="Arial"/>
                <a:sym typeface="Monotype Sorts"/>
              </a:rPr>
              <a:t>)</a:t>
            </a:r>
          </a:p>
          <a:p>
            <a:pPr>
              <a:lnSpc>
                <a:spcPct val="160000"/>
              </a:lnSpc>
              <a:spcBef>
                <a:spcPts val="600"/>
              </a:spcBef>
            </a:pPr>
            <a:r>
              <a:rPr lang="en-US" altLang="en-US" sz="5100" dirty="0">
                <a:solidFill>
                  <a:srgbClr val="000000"/>
                </a:solidFill>
                <a:cs typeface="Arial"/>
                <a:sym typeface="Monotype Sorts"/>
              </a:rPr>
              <a:t>Stiffness of material found by Young’s Modulus of Elasticity:  </a:t>
            </a:r>
          </a:p>
          <a:p>
            <a:pPr marL="0" indent="0">
              <a:lnSpc>
                <a:spcPct val="160000"/>
              </a:lnSpc>
              <a:spcBef>
                <a:spcPts val="600"/>
              </a:spcBef>
              <a:buNone/>
            </a:pPr>
            <a:r>
              <a:rPr lang="en-US" altLang="en-US" sz="5100" dirty="0">
                <a:solidFill>
                  <a:srgbClr val="000000"/>
                </a:solidFill>
                <a:cs typeface="Arial"/>
                <a:sym typeface="Monotype Sorts"/>
              </a:rPr>
              <a:t>	E = </a:t>
            </a:r>
            <a:r>
              <a:rPr lang="el-GR" altLang="en-US" sz="5100" dirty="0">
                <a:solidFill>
                  <a:srgbClr val="000000"/>
                </a:solidFill>
                <a:cs typeface="Arial"/>
                <a:sym typeface="Monotype Sorts"/>
              </a:rPr>
              <a:t>σ</a:t>
            </a:r>
            <a:r>
              <a:rPr lang="en-US" altLang="en-US" sz="5100" dirty="0">
                <a:solidFill>
                  <a:srgbClr val="000000"/>
                </a:solidFill>
                <a:cs typeface="Arial"/>
                <a:sym typeface="Monotype Sorts"/>
              </a:rPr>
              <a:t>/</a:t>
            </a:r>
            <a:r>
              <a:rPr lang="el-GR" altLang="en-US" sz="5100" dirty="0">
                <a:solidFill>
                  <a:srgbClr val="000000"/>
                </a:solidFill>
                <a:cs typeface="Arial"/>
                <a:sym typeface="Monotype Sorts"/>
              </a:rPr>
              <a:t>ε</a:t>
            </a:r>
            <a:endParaRPr lang="en-US" altLang="en-US" sz="5100" dirty="0">
              <a:solidFill>
                <a:srgbClr val="000000"/>
              </a:solidFill>
              <a:cs typeface="Arial"/>
              <a:sym typeface="Monotype Sorts"/>
            </a:endParaRPr>
          </a:p>
          <a:p>
            <a:pPr marL="0" indent="0">
              <a:lnSpc>
                <a:spcPct val="160000"/>
              </a:lnSpc>
              <a:spcBef>
                <a:spcPts val="600"/>
              </a:spcBef>
              <a:buNone/>
            </a:pPr>
            <a:r>
              <a:rPr lang="en-US" altLang="en-US" dirty="0">
                <a:solidFill>
                  <a:srgbClr val="000000"/>
                </a:solidFill>
                <a:cs typeface="Arial"/>
                <a:sym typeface="Monotype Sorts"/>
              </a:rPr>
              <a:t>   </a:t>
            </a:r>
            <a:r>
              <a:rPr lang="en-US" altLang="en-US" dirty="0" smtClean="0">
                <a:solidFill>
                  <a:srgbClr val="000000"/>
                </a:solidFill>
                <a:cs typeface="Arial"/>
                <a:sym typeface="Monotype Sorts"/>
              </a:rPr>
              <a:t>         (</a:t>
            </a:r>
            <a:r>
              <a:rPr lang="en-US" altLang="en-US" dirty="0">
                <a:solidFill>
                  <a:srgbClr val="000000"/>
                </a:solidFill>
                <a:cs typeface="Arial"/>
                <a:sym typeface="Monotype Sorts"/>
              </a:rPr>
              <a:t>slope of elastic region)</a:t>
            </a:r>
            <a:endParaRPr lang="en-US" altLang="en-US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25" name="Rectangle 52">
            <a:extLst>
              <a:ext uri="{FF2B5EF4-FFF2-40B4-BE49-F238E27FC236}">
                <a16:creationId xmlns:a16="http://schemas.microsoft.com/office/drawing/2014/main" id="{3454E30E-6150-48B8-9961-1D755BE5CF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680" y="2824083"/>
            <a:ext cx="1252086" cy="2654726"/>
          </a:xfrm>
          <a:prstGeom prst="rect">
            <a:avLst/>
          </a:prstGeom>
          <a:solidFill>
            <a:srgbClr val="00FF00">
              <a:alpha val="1490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15746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Stress-Strain Graph</a:t>
            </a:r>
            <a:endParaRPr kumimoji="1" lang="zh-CN" altLang="en-US" dirty="0"/>
          </a:p>
        </p:txBody>
      </p:sp>
      <p:grpSp>
        <p:nvGrpSpPr>
          <p:cNvPr id="51" name="Group 89"/>
          <p:cNvGrpSpPr>
            <a:grpSpLocks/>
          </p:cNvGrpSpPr>
          <p:nvPr/>
        </p:nvGrpSpPr>
        <p:grpSpPr bwMode="auto">
          <a:xfrm>
            <a:off x="0" y="1097715"/>
            <a:ext cx="6576259" cy="4888731"/>
            <a:chOff x="301" y="1152"/>
            <a:chExt cx="3261" cy="2475"/>
          </a:xfrm>
        </p:grpSpPr>
        <p:sp>
          <p:nvSpPr>
            <p:cNvPr id="52" name="Text Box 13"/>
            <p:cNvSpPr txBox="1">
              <a:spLocks noChangeArrowheads="1"/>
            </p:cNvSpPr>
            <p:nvPr/>
          </p:nvSpPr>
          <p:spPr bwMode="auto">
            <a:xfrm>
              <a:off x="1402" y="3424"/>
              <a:ext cx="1660" cy="203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 dirty="0"/>
                <a:t>Strain (</a:t>
              </a:r>
              <a:r>
                <a:rPr lang="en-US" altLang="en-US" sz="2000" dirty="0">
                  <a:latin typeface="Symbol" panose="05050102010706020507" pitchFamily="18" charset="2"/>
                </a:rPr>
                <a:t>e</a:t>
              </a:r>
              <a:r>
                <a:rPr lang="en-US" altLang="en-US" sz="2000" dirty="0"/>
                <a:t>)  [mm/mm]</a:t>
              </a:r>
            </a:p>
          </p:txBody>
        </p:sp>
        <p:grpSp>
          <p:nvGrpSpPr>
            <p:cNvPr id="53" name="Group 88"/>
            <p:cNvGrpSpPr>
              <a:grpSpLocks/>
            </p:cNvGrpSpPr>
            <p:nvPr/>
          </p:nvGrpSpPr>
          <p:grpSpPr bwMode="auto">
            <a:xfrm>
              <a:off x="301" y="1152"/>
              <a:ext cx="3261" cy="2218"/>
              <a:chOff x="301" y="1152"/>
              <a:chExt cx="3261" cy="2218"/>
            </a:xfrm>
          </p:grpSpPr>
          <p:sp>
            <p:nvSpPr>
              <p:cNvPr id="54" name="Freeform 6"/>
              <p:cNvSpPr>
                <a:spLocks/>
              </p:cNvSpPr>
              <p:nvPr/>
            </p:nvSpPr>
            <p:spPr bwMode="auto">
              <a:xfrm>
                <a:off x="1056" y="1450"/>
                <a:ext cx="2016" cy="1920"/>
              </a:xfrm>
              <a:custGeom>
                <a:avLst/>
                <a:gdLst>
                  <a:gd name="T0" fmla="*/ 0 w 1440"/>
                  <a:gd name="T1" fmla="*/ 3072 h 1200"/>
                  <a:gd name="T2" fmla="*/ 847 w 1440"/>
                  <a:gd name="T3" fmla="*/ 861 h 1200"/>
                  <a:gd name="T4" fmla="*/ 1505 w 1440"/>
                  <a:gd name="T5" fmla="*/ 0 h 1200"/>
                  <a:gd name="T6" fmla="*/ 2822 w 1440"/>
                  <a:gd name="T7" fmla="*/ 861 h 12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0"/>
                  <a:gd name="T13" fmla="*/ 0 h 1200"/>
                  <a:gd name="T14" fmla="*/ 1440 w 1440"/>
                  <a:gd name="T15" fmla="*/ 1200 h 12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0" h="1200">
                    <a:moveTo>
                      <a:pt x="0" y="1200"/>
                    </a:moveTo>
                    <a:cubicBezTo>
                      <a:pt x="152" y="868"/>
                      <a:pt x="304" y="536"/>
                      <a:pt x="432" y="336"/>
                    </a:cubicBezTo>
                    <a:cubicBezTo>
                      <a:pt x="560" y="136"/>
                      <a:pt x="600" y="0"/>
                      <a:pt x="768" y="0"/>
                    </a:cubicBezTo>
                    <a:cubicBezTo>
                      <a:pt x="936" y="0"/>
                      <a:pt x="1188" y="168"/>
                      <a:pt x="1440" y="336"/>
                    </a:cubicBezTo>
                  </a:path>
                </a:pathLst>
              </a:cu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Line 8"/>
              <p:cNvSpPr>
                <a:spLocks noChangeShapeType="1"/>
              </p:cNvSpPr>
              <p:nvPr/>
            </p:nvSpPr>
            <p:spPr bwMode="auto">
              <a:xfrm>
                <a:off x="1008" y="3370"/>
                <a:ext cx="2448" cy="0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Line 9"/>
              <p:cNvSpPr>
                <a:spLocks noChangeShapeType="1"/>
              </p:cNvSpPr>
              <p:nvPr/>
            </p:nvSpPr>
            <p:spPr bwMode="auto">
              <a:xfrm flipV="1">
                <a:off x="1008" y="1258"/>
                <a:ext cx="0" cy="2112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Line 10"/>
              <p:cNvSpPr>
                <a:spLocks noChangeShapeType="1"/>
              </p:cNvSpPr>
              <p:nvPr/>
            </p:nvSpPr>
            <p:spPr bwMode="auto">
              <a:xfrm>
                <a:off x="1008" y="2026"/>
                <a:ext cx="1536" cy="0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Line 11"/>
              <p:cNvSpPr>
                <a:spLocks noChangeShapeType="1"/>
              </p:cNvSpPr>
              <p:nvPr/>
            </p:nvSpPr>
            <p:spPr bwMode="auto">
              <a:xfrm flipV="1">
                <a:off x="1632" y="1402"/>
                <a:ext cx="0" cy="1728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Text Box 12"/>
              <p:cNvSpPr txBox="1">
                <a:spLocks noChangeArrowheads="1"/>
              </p:cNvSpPr>
              <p:nvPr/>
            </p:nvSpPr>
            <p:spPr bwMode="auto">
              <a:xfrm>
                <a:off x="301" y="2135"/>
                <a:ext cx="647" cy="3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2000" dirty="0"/>
                  <a:t>Stress (</a:t>
                </a:r>
                <a:r>
                  <a:rPr lang="en-US" altLang="en-US" sz="2000" dirty="0">
                    <a:latin typeface="Symbol" panose="05050102010706020507" pitchFamily="18" charset="2"/>
                  </a:rPr>
                  <a:t>s</a:t>
                </a:r>
                <a:r>
                  <a:rPr lang="en-US" altLang="en-US" sz="2000" dirty="0"/>
                  <a:t>) [Pa]</a:t>
                </a:r>
              </a:p>
            </p:txBody>
          </p:sp>
          <p:sp>
            <p:nvSpPr>
              <p:cNvPr id="60" name="Text Box 15"/>
              <p:cNvSpPr txBox="1">
                <a:spLocks noChangeArrowheads="1"/>
              </p:cNvSpPr>
              <p:nvPr/>
            </p:nvSpPr>
            <p:spPr bwMode="auto">
              <a:xfrm>
                <a:off x="2424" y="2692"/>
                <a:ext cx="1138" cy="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2000" dirty="0"/>
                  <a:t>Fracture Stress</a:t>
                </a:r>
              </a:p>
            </p:txBody>
          </p:sp>
          <p:sp>
            <p:nvSpPr>
              <p:cNvPr id="61" name="Text Box 16"/>
              <p:cNvSpPr txBox="1">
                <a:spLocks noChangeArrowheads="1"/>
              </p:cNvSpPr>
              <p:nvPr/>
            </p:nvSpPr>
            <p:spPr bwMode="auto">
              <a:xfrm>
                <a:off x="2407" y="1152"/>
                <a:ext cx="347" cy="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 dirty="0"/>
                  <a:t>UTS</a:t>
                </a:r>
              </a:p>
            </p:txBody>
          </p:sp>
          <p:sp>
            <p:nvSpPr>
              <p:cNvPr id="62" name="Text Box 17"/>
              <p:cNvSpPr txBox="1">
                <a:spLocks noChangeArrowheads="1"/>
              </p:cNvSpPr>
              <p:nvPr/>
            </p:nvSpPr>
            <p:spPr bwMode="auto">
              <a:xfrm>
                <a:off x="2064" y="164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{P}</a:t>
                </a:r>
              </a:p>
            </p:txBody>
          </p:sp>
          <p:sp>
            <p:nvSpPr>
              <p:cNvPr id="63" name="Text Box 18"/>
              <p:cNvSpPr txBox="1">
                <a:spLocks noChangeArrowheads="1"/>
              </p:cNvSpPr>
              <p:nvPr/>
            </p:nvSpPr>
            <p:spPr bwMode="auto">
              <a:xfrm>
                <a:off x="1104" y="212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{E}</a:t>
                </a:r>
              </a:p>
            </p:txBody>
          </p:sp>
          <p:grpSp>
            <p:nvGrpSpPr>
              <p:cNvPr id="64" name="Group 19"/>
              <p:cNvGrpSpPr>
                <a:grpSpLocks/>
              </p:cNvGrpSpPr>
              <p:nvPr/>
            </p:nvGrpSpPr>
            <p:grpSpPr bwMode="auto">
              <a:xfrm>
                <a:off x="2016" y="1402"/>
                <a:ext cx="96" cy="96"/>
                <a:chOff x="2304" y="3264"/>
                <a:chExt cx="96" cy="96"/>
              </a:xfrm>
            </p:grpSpPr>
            <p:sp>
              <p:nvSpPr>
                <p:cNvPr id="70" name="Line 20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5" name="Group 22"/>
              <p:cNvGrpSpPr>
                <a:grpSpLocks/>
              </p:cNvGrpSpPr>
              <p:nvPr/>
            </p:nvGrpSpPr>
            <p:grpSpPr bwMode="auto">
              <a:xfrm>
                <a:off x="3024" y="1958"/>
                <a:ext cx="96" cy="96"/>
                <a:chOff x="2304" y="3264"/>
                <a:chExt cx="96" cy="96"/>
              </a:xfrm>
            </p:grpSpPr>
            <p:sp>
              <p:nvSpPr>
                <p:cNvPr id="68" name="Line 23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9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6" name="Line 25"/>
              <p:cNvSpPr>
                <a:spLocks noChangeShapeType="1"/>
              </p:cNvSpPr>
              <p:nvPr/>
            </p:nvSpPr>
            <p:spPr bwMode="auto">
              <a:xfrm flipV="1">
                <a:off x="2976" y="2160"/>
                <a:ext cx="48" cy="52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Line 27"/>
              <p:cNvSpPr>
                <a:spLocks noChangeShapeType="1"/>
              </p:cNvSpPr>
              <p:nvPr/>
            </p:nvSpPr>
            <p:spPr bwMode="auto">
              <a:xfrm flipH="1">
                <a:off x="2160" y="1258"/>
                <a:ext cx="240" cy="9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72" name="Rectangle 3"/>
          <p:cNvSpPr txBox="1">
            <a:spLocks noChangeArrowheads="1"/>
          </p:cNvSpPr>
          <p:nvPr/>
        </p:nvSpPr>
        <p:spPr bwMode="auto">
          <a:xfrm>
            <a:off x="6576259" y="833078"/>
            <a:ext cx="5615741" cy="5498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en-US" sz="3300" dirty="0">
                <a:solidFill>
                  <a:srgbClr val="000000"/>
                </a:solidFill>
                <a:ea typeface="Tahoma" panose="020B0604030504040204" pitchFamily="34" charset="0"/>
                <a:cs typeface="Arial"/>
              </a:rPr>
              <a:t>Strain will NOT disappear when stress is removed </a:t>
            </a:r>
          </a:p>
          <a:p>
            <a:pPr marL="800100" indent="-342900">
              <a:lnSpc>
                <a:spcPct val="150000"/>
              </a:lnSpc>
              <a:defRPr/>
            </a:pPr>
            <a:r>
              <a:rPr lang="en-US" sz="2900" dirty="0">
                <a:solidFill>
                  <a:srgbClr val="000000"/>
                </a:solidFill>
                <a:ea typeface="Tahoma" panose="020B0604030504040204" pitchFamily="34" charset="0"/>
                <a:cs typeface="Arial"/>
              </a:rPr>
              <a:t>Permanent deformation</a:t>
            </a:r>
          </a:p>
          <a:p>
            <a:pPr>
              <a:lnSpc>
                <a:spcPct val="150000"/>
              </a:lnSpc>
              <a:defRPr/>
            </a:pPr>
            <a:r>
              <a:rPr lang="en-US" sz="3300" dirty="0">
                <a:solidFill>
                  <a:srgbClr val="000000"/>
                </a:solidFill>
                <a:ea typeface="Tahoma" panose="020B0604030504040204" pitchFamily="34" charset="0"/>
                <a:cs typeface="Arial"/>
              </a:rPr>
              <a:t>Range of plasticity:</a:t>
            </a:r>
          </a:p>
          <a:p>
            <a:pPr marL="800100" indent="-342900">
              <a:lnSpc>
                <a:spcPct val="150000"/>
              </a:lnSpc>
              <a:defRPr/>
            </a:pPr>
            <a:r>
              <a:rPr lang="en-US" sz="2900" dirty="0">
                <a:solidFill>
                  <a:srgbClr val="000000"/>
                </a:solidFill>
                <a:ea typeface="Tahoma" panose="020B0604030504040204" pitchFamily="34" charset="0"/>
                <a:cs typeface="Arial"/>
              </a:rPr>
              <a:t>Ductile materials deform considerably before fracture</a:t>
            </a:r>
          </a:p>
          <a:p>
            <a:pPr marL="800100" indent="-342900">
              <a:lnSpc>
                <a:spcPct val="150000"/>
              </a:lnSpc>
              <a:defRPr/>
            </a:pPr>
            <a:r>
              <a:rPr lang="en-US" sz="2900" dirty="0">
                <a:solidFill>
                  <a:srgbClr val="000000"/>
                </a:solidFill>
                <a:ea typeface="Tahoma" panose="020B0604030504040204" pitchFamily="34" charset="0"/>
                <a:cs typeface="Arial"/>
              </a:rPr>
              <a:t>Brittle materials do not deform much and failure occurs suddenly</a:t>
            </a:r>
          </a:p>
        </p:txBody>
      </p:sp>
      <p:sp>
        <p:nvSpPr>
          <p:cNvPr id="25" name="Rectangle 52">
            <a:extLst>
              <a:ext uri="{FF2B5EF4-FFF2-40B4-BE49-F238E27FC236}">
                <a16:creationId xmlns:a16="http://schemas.microsoft.com/office/drawing/2014/main" id="{E10F6998-4AE8-44EF-9E9E-444ACEFFEC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3988" y="1502331"/>
            <a:ext cx="2903951" cy="1359286"/>
          </a:xfrm>
          <a:prstGeom prst="rect">
            <a:avLst/>
          </a:prstGeom>
          <a:solidFill>
            <a:srgbClr val="FF0000">
              <a:alpha val="1490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51732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Stress-Strain Example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76950" y="890768"/>
            <a:ext cx="9944017" cy="4997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altLang="en-US" u="sng" dirty="0">
                <a:solidFill>
                  <a:srgbClr val="000000"/>
                </a:solidFill>
                <a:latin typeface="Arial"/>
                <a:cs typeface="Arial"/>
              </a:rPr>
              <a:t>The Plastic Pen Cap and Nervous Student</a:t>
            </a:r>
          </a:p>
          <a:p>
            <a:pPr>
              <a:lnSpc>
                <a:spcPct val="150000"/>
              </a:lnSpc>
            </a:pPr>
            <a:r>
              <a:rPr lang="en-US" altLang="en-US" b="1" dirty="0">
                <a:solidFill>
                  <a:srgbClr val="000000"/>
                </a:solidFill>
                <a:latin typeface="Arial"/>
                <a:cs typeface="Arial"/>
              </a:rPr>
              <a:t>1. Elastic Region</a:t>
            </a: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 - Student applies force, bending tip of pen cap back.  When force is removed, tip of cap returns to original position.</a:t>
            </a:r>
            <a:endParaRPr lang="en-US" altLang="en-US" b="1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US" altLang="en-US" b="1" dirty="0">
                <a:solidFill>
                  <a:srgbClr val="000000"/>
                </a:solidFill>
                <a:latin typeface="Arial"/>
                <a:cs typeface="Arial"/>
              </a:rPr>
              <a:t>2. Plastic Region</a:t>
            </a: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 - Student twists and bends tip of cap.  When force is removed, the tip of cap stays mangled.</a:t>
            </a:r>
            <a:endParaRPr lang="en-US" altLang="en-US" b="1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US" altLang="en-US" b="1" dirty="0">
                <a:solidFill>
                  <a:srgbClr val="000000"/>
                </a:solidFill>
                <a:latin typeface="Arial"/>
                <a:cs typeface="Arial"/>
              </a:rPr>
              <a:t>3. UTS</a:t>
            </a: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 - Student bends cap some more.  Cap still in one piece, but certain areas are very weak and on the verge of breaking.</a:t>
            </a:r>
            <a:endParaRPr lang="en-US" altLang="en-US" b="1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US" altLang="en-US" b="1" dirty="0">
                <a:solidFill>
                  <a:srgbClr val="000000"/>
                </a:solidFill>
                <a:latin typeface="Arial"/>
                <a:cs typeface="Arial"/>
              </a:rPr>
              <a:t>4. Fracture Stress</a:t>
            </a: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 - Student bends cap one more time.  The cap finally breaks into two pieces.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0582783" y="1170499"/>
            <a:ext cx="615394" cy="972136"/>
            <a:chOff x="5040" y="1536"/>
            <a:chExt cx="215" cy="768"/>
          </a:xfrm>
        </p:grpSpPr>
        <p:grpSp>
          <p:nvGrpSpPr>
            <p:cNvPr id="6" name="Group 5"/>
            <p:cNvGrpSpPr>
              <a:grpSpLocks noChangeAspect="1"/>
            </p:cNvGrpSpPr>
            <p:nvPr/>
          </p:nvGrpSpPr>
          <p:grpSpPr bwMode="auto">
            <a:xfrm>
              <a:off x="5040" y="1536"/>
              <a:ext cx="160" cy="768"/>
              <a:chOff x="6384" y="1008"/>
              <a:chExt cx="480" cy="2304"/>
            </a:xfrm>
          </p:grpSpPr>
          <p:sp>
            <p:nvSpPr>
              <p:cNvPr id="8" name="AutoShape 6"/>
              <p:cNvSpPr>
                <a:spLocks noChangeAspect="1" noChangeArrowheads="1"/>
              </p:cNvSpPr>
              <p:nvPr/>
            </p:nvSpPr>
            <p:spPr bwMode="auto">
              <a:xfrm flipV="1">
                <a:off x="6720" y="1008"/>
                <a:ext cx="144" cy="67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1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9" name="Group 7"/>
              <p:cNvGrpSpPr>
                <a:grpSpLocks noChangeAspect="1"/>
              </p:cNvGrpSpPr>
              <p:nvPr/>
            </p:nvGrpSpPr>
            <p:grpSpPr bwMode="auto">
              <a:xfrm>
                <a:off x="6384" y="1536"/>
                <a:ext cx="480" cy="1776"/>
                <a:chOff x="-1728" y="2544"/>
                <a:chExt cx="480" cy="1968"/>
              </a:xfrm>
            </p:grpSpPr>
            <p:sp>
              <p:nvSpPr>
                <p:cNvPr id="10" name="Oval 8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grpSp>
              <p:nvGrpSpPr>
                <p:cNvPr id="11" name="Group 9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12" name="Group 10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14" name="AutoShape 11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0 w 21600"/>
                        <a:gd name="T1" fmla="*/ 2 h 21600"/>
                        <a:gd name="T2" fmla="*/ 0 w 21600"/>
                        <a:gd name="T3" fmla="*/ 5 h 21600"/>
                        <a:gd name="T4" fmla="*/ 0 w 21600"/>
                        <a:gd name="T5" fmla="*/ 2 h 21600"/>
                        <a:gd name="T6" fmla="*/ 0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" name="Rectangle 1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endParaRPr lang="en-US" altLang="en-US"/>
                    </a:p>
                  </p:txBody>
                </p:sp>
              </p:grpSp>
              <p:sp>
                <p:nvSpPr>
                  <p:cNvPr id="13" name="Line 1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7" name="Text Box 14"/>
            <p:cNvSpPr txBox="1">
              <a:spLocks noChangeArrowheads="1"/>
            </p:cNvSpPr>
            <p:nvPr/>
          </p:nvSpPr>
          <p:spPr bwMode="auto">
            <a:xfrm>
              <a:off x="5068" y="1978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10592245" y="2515327"/>
            <a:ext cx="767098" cy="978672"/>
            <a:chOff x="5328" y="2352"/>
            <a:chExt cx="268" cy="528"/>
          </a:xfrm>
        </p:grpSpPr>
        <p:grpSp>
          <p:nvGrpSpPr>
            <p:cNvPr id="17" name="Group 16"/>
            <p:cNvGrpSpPr>
              <a:grpSpLocks noChangeAspect="1"/>
            </p:cNvGrpSpPr>
            <p:nvPr/>
          </p:nvGrpSpPr>
          <p:grpSpPr bwMode="auto">
            <a:xfrm>
              <a:off x="5328" y="2352"/>
              <a:ext cx="200" cy="528"/>
              <a:chOff x="6144" y="1584"/>
              <a:chExt cx="672" cy="1776"/>
            </a:xfrm>
          </p:grpSpPr>
          <p:sp>
            <p:nvSpPr>
              <p:cNvPr id="19" name="AutoShape 17"/>
              <p:cNvSpPr>
                <a:spLocks noChangeAspect="1" noChangeArrowheads="1"/>
              </p:cNvSpPr>
              <p:nvPr/>
            </p:nvSpPr>
            <p:spPr bwMode="auto">
              <a:xfrm rot="14396111" flipV="1">
                <a:off x="6432" y="1488"/>
                <a:ext cx="96" cy="67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1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0" name="Group 18"/>
              <p:cNvGrpSpPr>
                <a:grpSpLocks noChangeAspect="1"/>
              </p:cNvGrpSpPr>
              <p:nvPr/>
            </p:nvGrpSpPr>
            <p:grpSpPr bwMode="auto">
              <a:xfrm>
                <a:off x="6336" y="1584"/>
                <a:ext cx="480" cy="1776"/>
                <a:chOff x="-1728" y="2544"/>
                <a:chExt cx="480" cy="1968"/>
              </a:xfrm>
            </p:grpSpPr>
            <p:sp>
              <p:nvSpPr>
                <p:cNvPr id="21" name="Oval 19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grpSp>
              <p:nvGrpSpPr>
                <p:cNvPr id="22" name="Group 20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23" name="Group 2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25" name="AutoShape 2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0 w 21600"/>
                        <a:gd name="T1" fmla="*/ 2 h 21600"/>
                        <a:gd name="T2" fmla="*/ 0 w 21600"/>
                        <a:gd name="T3" fmla="*/ 5 h 21600"/>
                        <a:gd name="T4" fmla="*/ 0 w 21600"/>
                        <a:gd name="T5" fmla="*/ 2 h 21600"/>
                        <a:gd name="T6" fmla="*/ 0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" name="Rectangle 2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endParaRPr lang="en-US" altLang="en-US"/>
                    </a:p>
                  </p:txBody>
                </p:sp>
              </p:grpSp>
              <p:sp>
                <p:nvSpPr>
                  <p:cNvPr id="24" name="Line 2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18" name="Text Box 25"/>
            <p:cNvSpPr txBox="1">
              <a:spLocks noChangeArrowheads="1"/>
            </p:cNvSpPr>
            <p:nvPr/>
          </p:nvSpPr>
          <p:spPr bwMode="auto">
            <a:xfrm>
              <a:off x="5409" y="2571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27" name="Group 26"/>
          <p:cNvGrpSpPr>
            <a:grpSpLocks/>
          </p:cNvGrpSpPr>
          <p:nvPr/>
        </p:nvGrpSpPr>
        <p:grpSpPr bwMode="auto">
          <a:xfrm>
            <a:off x="10525504" y="3903776"/>
            <a:ext cx="1023932" cy="788390"/>
            <a:chOff x="4992" y="2832"/>
            <a:chExt cx="363" cy="624"/>
          </a:xfrm>
        </p:grpSpPr>
        <p:grpSp>
          <p:nvGrpSpPr>
            <p:cNvPr id="28" name="Group 27"/>
            <p:cNvGrpSpPr>
              <a:grpSpLocks noChangeAspect="1"/>
            </p:cNvGrpSpPr>
            <p:nvPr/>
          </p:nvGrpSpPr>
          <p:grpSpPr bwMode="auto">
            <a:xfrm>
              <a:off x="4992" y="2832"/>
              <a:ext cx="363" cy="624"/>
              <a:chOff x="6288" y="1392"/>
              <a:chExt cx="1030" cy="1776"/>
            </a:xfrm>
          </p:grpSpPr>
          <p:grpSp>
            <p:nvGrpSpPr>
              <p:cNvPr id="30" name="Group 28"/>
              <p:cNvGrpSpPr>
                <a:grpSpLocks noChangeAspect="1"/>
              </p:cNvGrpSpPr>
              <p:nvPr/>
            </p:nvGrpSpPr>
            <p:grpSpPr bwMode="auto">
              <a:xfrm>
                <a:off x="6288" y="1392"/>
                <a:ext cx="480" cy="1776"/>
                <a:chOff x="-1728" y="2544"/>
                <a:chExt cx="480" cy="1968"/>
              </a:xfrm>
            </p:grpSpPr>
            <p:sp>
              <p:nvSpPr>
                <p:cNvPr id="36" name="Oval 29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grpSp>
              <p:nvGrpSpPr>
                <p:cNvPr id="37" name="Group 30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38" name="Group 3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40" name="AutoShape 3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0 w 21600"/>
                        <a:gd name="T1" fmla="*/ 2 h 21600"/>
                        <a:gd name="T2" fmla="*/ 0 w 21600"/>
                        <a:gd name="T3" fmla="*/ 5 h 21600"/>
                        <a:gd name="T4" fmla="*/ 0 w 21600"/>
                        <a:gd name="T5" fmla="*/ 2 h 21600"/>
                        <a:gd name="T6" fmla="*/ 0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" name="Rectangle 3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endParaRPr lang="en-US" altLang="en-US"/>
                    </a:p>
                  </p:txBody>
                </p:sp>
              </p:grpSp>
              <p:sp>
                <p:nvSpPr>
                  <p:cNvPr id="39" name="Line 3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1" name="Group 35"/>
              <p:cNvGrpSpPr>
                <a:grpSpLocks noChangeAspect="1"/>
              </p:cNvGrpSpPr>
              <p:nvPr/>
            </p:nvGrpSpPr>
            <p:grpSpPr bwMode="auto">
              <a:xfrm>
                <a:off x="6624" y="1392"/>
                <a:ext cx="694" cy="276"/>
                <a:chOff x="6346" y="912"/>
                <a:chExt cx="694" cy="276"/>
              </a:xfrm>
            </p:grpSpPr>
            <p:sp>
              <p:nvSpPr>
                <p:cNvPr id="32" name="AutoShape 36"/>
                <p:cNvSpPr>
                  <a:spLocks noChangeAspect="1" noChangeArrowheads="1"/>
                </p:cNvSpPr>
                <p:nvPr/>
              </p:nvSpPr>
              <p:spPr bwMode="auto">
                <a:xfrm rot="6869353" flipV="1">
                  <a:off x="6656" y="804"/>
                  <a:ext cx="96" cy="672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1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500 h 21600"/>
                    <a:gd name="T14" fmla="*/ 17100 w 21600"/>
                    <a:gd name="T15" fmla="*/ 171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" name="AutoShape 37"/>
                <p:cNvSpPr>
                  <a:spLocks noChangeAspect="1" noChangeArrowheads="1"/>
                </p:cNvSpPr>
                <p:nvPr/>
              </p:nvSpPr>
              <p:spPr bwMode="auto">
                <a:xfrm>
                  <a:off x="6436" y="958"/>
                  <a:ext cx="48" cy="48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34" name="AutoShape 38"/>
                <p:cNvSpPr>
                  <a:spLocks noChangeAspect="1" noChangeArrowheads="1"/>
                </p:cNvSpPr>
                <p:nvPr/>
              </p:nvSpPr>
              <p:spPr bwMode="auto">
                <a:xfrm>
                  <a:off x="6418" y="1024"/>
                  <a:ext cx="48" cy="48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35" name="Oval 39"/>
                <p:cNvSpPr>
                  <a:spLocks noChangeAspect="1" noChangeArrowheads="1"/>
                </p:cNvSpPr>
                <p:nvPr/>
              </p:nvSpPr>
              <p:spPr bwMode="auto">
                <a:xfrm>
                  <a:off x="6346" y="912"/>
                  <a:ext cx="96" cy="192"/>
                </a:xfrm>
                <a:prstGeom prst="ellipse">
                  <a:avLst/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</p:grpSp>
        <p:sp>
          <p:nvSpPr>
            <p:cNvPr id="29" name="Text Box 40"/>
            <p:cNvSpPr txBox="1">
              <a:spLocks noChangeArrowheads="1"/>
            </p:cNvSpPr>
            <p:nvPr/>
          </p:nvSpPr>
          <p:spPr bwMode="auto">
            <a:xfrm>
              <a:off x="5023" y="3110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dirty="0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42" name="Group 41"/>
          <p:cNvGrpSpPr>
            <a:grpSpLocks/>
          </p:cNvGrpSpPr>
          <p:nvPr/>
        </p:nvGrpSpPr>
        <p:grpSpPr bwMode="auto">
          <a:xfrm>
            <a:off x="10433234" y="5040470"/>
            <a:ext cx="1294993" cy="961447"/>
            <a:chOff x="5289" y="3504"/>
            <a:chExt cx="471" cy="624"/>
          </a:xfrm>
        </p:grpSpPr>
        <p:grpSp>
          <p:nvGrpSpPr>
            <p:cNvPr id="43" name="Group 42"/>
            <p:cNvGrpSpPr>
              <a:grpSpLocks/>
            </p:cNvGrpSpPr>
            <p:nvPr/>
          </p:nvGrpSpPr>
          <p:grpSpPr bwMode="auto">
            <a:xfrm>
              <a:off x="5289" y="3504"/>
              <a:ext cx="471" cy="624"/>
              <a:chOff x="4896" y="3504"/>
              <a:chExt cx="471" cy="624"/>
            </a:xfrm>
          </p:grpSpPr>
          <p:grpSp>
            <p:nvGrpSpPr>
              <p:cNvPr id="45" name="Group 43"/>
              <p:cNvGrpSpPr>
                <a:grpSpLocks noChangeAspect="1"/>
              </p:cNvGrpSpPr>
              <p:nvPr/>
            </p:nvGrpSpPr>
            <p:grpSpPr bwMode="auto">
              <a:xfrm>
                <a:off x="4896" y="3536"/>
                <a:ext cx="160" cy="592"/>
                <a:chOff x="-1728" y="2544"/>
                <a:chExt cx="480" cy="1968"/>
              </a:xfrm>
            </p:grpSpPr>
            <p:sp>
              <p:nvSpPr>
                <p:cNvPr id="53" name="Oval 44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grpSp>
              <p:nvGrpSpPr>
                <p:cNvPr id="54" name="Group 45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55" name="Group 4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57" name="AutoShape 47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0 w 21600"/>
                        <a:gd name="T1" fmla="*/ 2 h 21600"/>
                        <a:gd name="T2" fmla="*/ 0 w 21600"/>
                        <a:gd name="T3" fmla="*/ 5 h 21600"/>
                        <a:gd name="T4" fmla="*/ 0 w 21600"/>
                        <a:gd name="T5" fmla="*/ 2 h 21600"/>
                        <a:gd name="T6" fmla="*/ 0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8" name="Rectangle 4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endParaRPr lang="en-US" altLang="en-US"/>
                    </a:p>
                  </p:txBody>
                </p:sp>
              </p:grpSp>
              <p:sp>
                <p:nvSpPr>
                  <p:cNvPr id="56" name="Line 4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6" name="Group 50"/>
              <p:cNvGrpSpPr>
                <a:grpSpLocks/>
              </p:cNvGrpSpPr>
              <p:nvPr/>
            </p:nvGrpSpPr>
            <p:grpSpPr bwMode="auto">
              <a:xfrm>
                <a:off x="5008" y="3504"/>
                <a:ext cx="359" cy="96"/>
                <a:chOff x="5008" y="3504"/>
                <a:chExt cx="359" cy="96"/>
              </a:xfrm>
            </p:grpSpPr>
            <p:grpSp>
              <p:nvGrpSpPr>
                <p:cNvPr id="47" name="Group 51"/>
                <p:cNvGrpSpPr>
                  <a:grpSpLocks noChangeAspect="1"/>
                </p:cNvGrpSpPr>
                <p:nvPr/>
              </p:nvGrpSpPr>
              <p:grpSpPr bwMode="auto">
                <a:xfrm>
                  <a:off x="5136" y="3504"/>
                  <a:ext cx="231" cy="92"/>
                  <a:chOff x="6346" y="912"/>
                  <a:chExt cx="694" cy="276"/>
                </a:xfrm>
              </p:grpSpPr>
              <p:sp>
                <p:nvSpPr>
                  <p:cNvPr id="49" name="AutoShape 52"/>
                  <p:cNvSpPr>
                    <a:spLocks noChangeAspect="1" noChangeArrowheads="1"/>
                  </p:cNvSpPr>
                  <p:nvPr/>
                </p:nvSpPr>
                <p:spPr bwMode="auto">
                  <a:xfrm rot="6869353" flipV="1">
                    <a:off x="6656" y="804"/>
                    <a:ext cx="96" cy="672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1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0 w 21600"/>
                      <a:gd name="T13" fmla="*/ 4500 h 21600"/>
                      <a:gd name="T14" fmla="*/ 17100 w 21600"/>
                      <a:gd name="T15" fmla="*/ 171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0" name="AutoShape 5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436" y="958"/>
                    <a:ext cx="48" cy="48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bg1"/>
                  </a:solidFill>
                  <a:ln w="12700" cap="sq">
                    <a:solidFill>
                      <a:schemeClr val="bg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  <p:sp>
                <p:nvSpPr>
                  <p:cNvPr id="51" name="AutoShape 5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418" y="1024"/>
                    <a:ext cx="48" cy="48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bg1"/>
                  </a:solidFill>
                  <a:ln w="12700" cap="sq">
                    <a:solidFill>
                      <a:schemeClr val="bg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  <p:sp>
                <p:nvSpPr>
                  <p:cNvPr id="52" name="Oval 5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346" y="912"/>
                    <a:ext cx="96" cy="19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ap="sq">
                    <a:solidFill>
                      <a:schemeClr val="bg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</p:grpSp>
            <p:sp>
              <p:nvSpPr>
                <p:cNvPr id="48" name="Oval 56"/>
                <p:cNvSpPr>
                  <a:spLocks noChangeAspect="1" noChangeArrowheads="1"/>
                </p:cNvSpPr>
                <p:nvPr/>
              </p:nvSpPr>
              <p:spPr bwMode="auto">
                <a:xfrm>
                  <a:off x="5008" y="3536"/>
                  <a:ext cx="32" cy="64"/>
                </a:xfrm>
                <a:prstGeom prst="ellipse">
                  <a:avLst/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</p:grpSp>
        <p:sp>
          <p:nvSpPr>
            <p:cNvPr id="44" name="Text Box 57"/>
            <p:cNvSpPr txBox="1">
              <a:spLocks noChangeArrowheads="1"/>
            </p:cNvSpPr>
            <p:nvPr/>
          </p:nvSpPr>
          <p:spPr bwMode="auto">
            <a:xfrm>
              <a:off x="5316" y="3842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dirty="0">
                  <a:solidFill>
                    <a:schemeClr val="bg1"/>
                  </a:solidFill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398699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Materials for Lab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42035" y="796498"/>
            <a:ext cx="7413625" cy="5009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spcBef>
                <a:spcPct val="60000"/>
              </a:spcBef>
              <a:buFont typeface="Arial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Arial"/>
                <a:cs typeface="Arial"/>
              </a:rPr>
              <a:t>2 thin dowels (0.8 cm dia. x 122 cm)</a:t>
            </a:r>
          </a:p>
          <a:p>
            <a:pPr marL="342900" indent="-342900" eaLnBrk="1" hangingPunct="1">
              <a:lnSpc>
                <a:spcPct val="150000"/>
              </a:lnSpc>
              <a:spcBef>
                <a:spcPct val="60000"/>
              </a:spcBef>
              <a:buFont typeface="Arial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Arial"/>
                <a:cs typeface="Arial"/>
              </a:rPr>
              <a:t>2 thick dowels (1.1 cm dia. x 122 cm)</a:t>
            </a:r>
          </a:p>
          <a:p>
            <a:pPr marL="342900" indent="-342900">
              <a:lnSpc>
                <a:spcPct val="150000"/>
              </a:lnSpc>
              <a:spcBef>
                <a:spcPct val="60000"/>
              </a:spcBef>
              <a:buFont typeface="Arial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Arial"/>
                <a:cs typeface="Arial"/>
              </a:rPr>
              <a:t>6 </a:t>
            </a:r>
            <a:r>
              <a:rPr lang="en-US" altLang="en-US" sz="2800" dirty="0">
                <a:solidFill>
                  <a:srgbClr val="000000"/>
                </a:solidFill>
                <a:latin typeface="Arial"/>
                <a:cs typeface="Arial"/>
              </a:rPr>
              <a:t>bamboo </a:t>
            </a:r>
            <a:r>
              <a:rPr lang="en-US" altLang="en-US" sz="2800" dirty="0" smtClean="0">
                <a:solidFill>
                  <a:srgbClr val="000000"/>
                </a:solidFill>
                <a:latin typeface="Arial"/>
                <a:cs typeface="Arial"/>
              </a:rPr>
              <a:t>skewers ( </a:t>
            </a:r>
            <a:r>
              <a:rPr lang="en-US" altLang="en-US" sz="2800" dirty="0">
                <a:solidFill>
                  <a:srgbClr val="000000"/>
                </a:solidFill>
                <a:latin typeface="Arial"/>
                <a:cs typeface="Arial"/>
              </a:rPr>
              <a:t>30.5 cm </a:t>
            </a:r>
            <a:r>
              <a:rPr lang="en-US" altLang="en-US" sz="2800" dirty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endParaRPr lang="en-US" altLang="en-US" sz="2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>
              <a:lnSpc>
                <a:spcPct val="150000"/>
              </a:lnSpc>
              <a:spcBef>
                <a:spcPct val="60000"/>
              </a:spcBef>
              <a:buFont typeface="Arial"/>
              <a:buChar char="•"/>
            </a:pPr>
            <a:r>
              <a:rPr lang="en-US" altLang="en-US" sz="2800" dirty="0" smtClean="0">
                <a:solidFill>
                  <a:srgbClr val="000000"/>
                </a:solidFill>
                <a:latin typeface="Arial"/>
                <a:cs typeface="Arial"/>
              </a:rPr>
              <a:t>3D-printed </a:t>
            </a:r>
            <a:r>
              <a:rPr lang="en-US" altLang="en-US" sz="2800" dirty="0">
                <a:solidFill>
                  <a:srgbClr val="000000"/>
                </a:solidFill>
                <a:latin typeface="Arial"/>
                <a:cs typeface="Arial"/>
              </a:rPr>
              <a:t>dowel connectors</a:t>
            </a:r>
          </a:p>
          <a:p>
            <a:pPr marL="342900" indent="-342900" eaLnBrk="1" hangingPunct="1">
              <a:lnSpc>
                <a:spcPct val="150000"/>
              </a:lnSpc>
              <a:spcBef>
                <a:spcPct val="60000"/>
              </a:spcBef>
              <a:buFont typeface="Arial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Arial"/>
                <a:cs typeface="Arial"/>
              </a:rPr>
              <a:t>Cellophane tape</a:t>
            </a:r>
          </a:p>
          <a:p>
            <a:pPr marL="342900" indent="-342900" eaLnBrk="1" hangingPunct="1">
              <a:lnSpc>
                <a:spcPct val="150000"/>
              </a:lnSpc>
              <a:spcBef>
                <a:spcPct val="60000"/>
              </a:spcBef>
              <a:buFont typeface="Arial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Arial"/>
                <a:cs typeface="Arial"/>
              </a:rPr>
              <a:t>Kevlar string</a:t>
            </a:r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 rot="20476333">
            <a:off x="8848584" y="1968409"/>
            <a:ext cx="1252537" cy="1933575"/>
          </a:xfrm>
          <a:prstGeom prst="cube">
            <a:avLst>
              <a:gd name="adj" fmla="val 4574"/>
            </a:avLst>
          </a:prstGeom>
          <a:solidFill>
            <a:srgbClr val="F8F8F8"/>
          </a:solidFill>
          <a:ln w="28575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8902227" y="2476811"/>
            <a:ext cx="1981200" cy="1393825"/>
            <a:chOff x="4320" y="1392"/>
            <a:chExt cx="1248" cy="878"/>
          </a:xfrm>
        </p:grpSpPr>
        <p:sp>
          <p:nvSpPr>
            <p:cNvPr id="7" name="AutoShape 20"/>
            <p:cNvSpPr>
              <a:spLocks noChangeArrowheads="1"/>
            </p:cNvSpPr>
            <p:nvPr/>
          </p:nvSpPr>
          <p:spPr bwMode="auto">
            <a:xfrm rot="-9413325">
              <a:off x="4924" y="2171"/>
              <a:ext cx="458" cy="99"/>
            </a:xfrm>
            <a:prstGeom prst="flowChartManualOperation">
              <a:avLst/>
            </a:prstGeom>
            <a:solidFill>
              <a:schemeClr val="tx1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rot="10800000"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" name="AutoShape 21"/>
            <p:cNvSpPr>
              <a:spLocks noChangeArrowheads="1"/>
            </p:cNvSpPr>
            <p:nvPr/>
          </p:nvSpPr>
          <p:spPr bwMode="auto">
            <a:xfrm rot="-9174097">
              <a:off x="5296" y="1492"/>
              <a:ext cx="272" cy="69"/>
            </a:xfrm>
            <a:prstGeom prst="flowChartManualOperation">
              <a:avLst/>
            </a:prstGeom>
            <a:solidFill>
              <a:srgbClr val="FFFF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rot="10800000"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" name="Rectangle 22"/>
            <p:cNvSpPr>
              <a:spLocks noChangeArrowheads="1"/>
            </p:cNvSpPr>
            <p:nvPr/>
          </p:nvSpPr>
          <p:spPr bwMode="auto">
            <a:xfrm rot="1323762">
              <a:off x="5157" y="1536"/>
              <a:ext cx="273" cy="691"/>
            </a:xfrm>
            <a:prstGeom prst="rect">
              <a:avLst/>
            </a:prstGeom>
            <a:solidFill>
              <a:srgbClr val="FFFF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" name="Rectangle 23"/>
            <p:cNvSpPr>
              <a:spLocks noChangeArrowheads="1"/>
            </p:cNvSpPr>
            <p:nvPr/>
          </p:nvSpPr>
          <p:spPr bwMode="auto">
            <a:xfrm rot="1753466">
              <a:off x="5376" y="1440"/>
              <a:ext cx="182" cy="57"/>
            </a:xfrm>
            <a:prstGeom prst="rect">
              <a:avLst/>
            </a:prstGeom>
            <a:solidFill>
              <a:schemeClr val="tx1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cxnSp>
          <p:nvCxnSpPr>
            <p:cNvPr id="11" name="AutoShape 24"/>
            <p:cNvCxnSpPr>
              <a:cxnSpLocks noChangeShapeType="1"/>
            </p:cNvCxnSpPr>
            <p:nvPr/>
          </p:nvCxnSpPr>
          <p:spPr bwMode="auto">
            <a:xfrm rot="16200000" flipH="1">
              <a:off x="4705" y="1545"/>
              <a:ext cx="167" cy="311"/>
            </a:xfrm>
            <a:prstGeom prst="curvedConnector3">
              <a:avLst>
                <a:gd name="adj1" fmla="val -115282"/>
              </a:avLst>
            </a:prstGeom>
            <a:noFill/>
            <a:ln w="38100" cap="sq">
              <a:solidFill>
                <a:srgbClr val="FFFF66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2" name="AutoShape 25"/>
            <p:cNvCxnSpPr>
              <a:cxnSpLocks noChangeShapeType="1"/>
            </p:cNvCxnSpPr>
            <p:nvPr/>
          </p:nvCxnSpPr>
          <p:spPr bwMode="auto">
            <a:xfrm rot="16200000" flipH="1">
              <a:off x="4393" y="1319"/>
              <a:ext cx="168" cy="313"/>
            </a:xfrm>
            <a:prstGeom prst="curvedConnector3">
              <a:avLst>
                <a:gd name="adj1" fmla="val 194444"/>
              </a:avLst>
            </a:prstGeom>
            <a:noFill/>
            <a:ln w="38100" cap="sq">
              <a:solidFill>
                <a:srgbClr val="FFFF66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3" name="AutoShape 26"/>
            <p:cNvCxnSpPr>
              <a:cxnSpLocks noChangeShapeType="1"/>
            </p:cNvCxnSpPr>
            <p:nvPr/>
          </p:nvCxnSpPr>
          <p:spPr bwMode="auto">
            <a:xfrm rot="16200000" flipH="1">
              <a:off x="4992" y="1583"/>
              <a:ext cx="168" cy="313"/>
            </a:xfrm>
            <a:prstGeom prst="curvedConnector3">
              <a:avLst>
                <a:gd name="adj1" fmla="val 194444"/>
              </a:avLst>
            </a:prstGeom>
            <a:noFill/>
            <a:ln w="38100" cap="sq">
              <a:solidFill>
                <a:srgbClr val="FFFF66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14" name="Group 13"/>
          <p:cNvGrpSpPr>
            <a:grpSpLocks/>
          </p:cNvGrpSpPr>
          <p:nvPr/>
        </p:nvGrpSpPr>
        <p:grpSpPr bwMode="auto">
          <a:xfrm rot="17969594" flipV="1">
            <a:off x="7435263" y="3073745"/>
            <a:ext cx="5006975" cy="74613"/>
            <a:chOff x="1008" y="3504"/>
            <a:chExt cx="4560" cy="49"/>
          </a:xfrm>
        </p:grpSpPr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 rot="-12392">
              <a:off x="1008" y="3504"/>
              <a:ext cx="4560" cy="49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 rot="-173651">
              <a:off x="1008" y="3504"/>
              <a:ext cx="4560" cy="49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7" name="Oval 16"/>
            <p:cNvSpPr>
              <a:spLocks noChangeArrowheads="1"/>
            </p:cNvSpPr>
            <p:nvPr/>
          </p:nvSpPr>
          <p:spPr bwMode="auto">
            <a:xfrm rot="-5350747">
              <a:off x="1008" y="3504"/>
              <a:ext cx="48" cy="48"/>
            </a:xfrm>
            <a:prstGeom prst="ellipse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20" name="Group 9"/>
          <p:cNvGrpSpPr>
            <a:grpSpLocks/>
          </p:cNvGrpSpPr>
          <p:nvPr/>
        </p:nvGrpSpPr>
        <p:grpSpPr bwMode="auto">
          <a:xfrm rot="1812581">
            <a:off x="7350832" y="3734968"/>
            <a:ext cx="4068763" cy="609600"/>
            <a:chOff x="1008" y="3168"/>
            <a:chExt cx="4603" cy="527"/>
          </a:xfrm>
        </p:grpSpPr>
        <p:sp>
          <p:nvSpPr>
            <p:cNvPr id="21" name="Rectangle 10"/>
            <p:cNvSpPr>
              <a:spLocks noChangeArrowheads="1"/>
            </p:cNvSpPr>
            <p:nvPr/>
          </p:nvSpPr>
          <p:spPr bwMode="auto">
            <a:xfrm rot="659732">
              <a:off x="1051" y="3599"/>
              <a:ext cx="4560" cy="96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2" name="Rectangle 11"/>
            <p:cNvSpPr>
              <a:spLocks noChangeArrowheads="1"/>
            </p:cNvSpPr>
            <p:nvPr/>
          </p:nvSpPr>
          <p:spPr bwMode="auto">
            <a:xfrm rot="326081">
              <a:off x="1008" y="3552"/>
              <a:ext cx="4560" cy="96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" name="Oval 12"/>
            <p:cNvSpPr>
              <a:spLocks noChangeArrowheads="1"/>
            </p:cNvSpPr>
            <p:nvPr/>
          </p:nvSpPr>
          <p:spPr bwMode="auto">
            <a:xfrm rot="-4543847">
              <a:off x="1032" y="3192"/>
              <a:ext cx="96" cy="48"/>
            </a:xfrm>
            <a:prstGeom prst="ellipse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vert="eaVert"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</p:grpSp>
      <p:graphicFrame>
        <p:nvGraphicFramePr>
          <p:cNvPr id="19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4240887"/>
              </p:ext>
            </p:extLst>
          </p:nvPr>
        </p:nvGraphicFramePr>
        <p:xfrm>
          <a:off x="7807686" y="3146040"/>
          <a:ext cx="1279525" cy="108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9" name="Bitmap Image" r:id="rId3" imgW="1590897" imgH="1352381" progId="PBrush">
                  <p:embed/>
                </p:oleObj>
              </mc:Choice>
              <mc:Fallback>
                <p:oleObj name="Bitmap Image" r:id="rId3" imgW="1590897" imgH="1352381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07686" y="3146040"/>
                        <a:ext cx="1279525" cy="1087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7277538"/>
              </p:ext>
            </p:extLst>
          </p:nvPr>
        </p:nvGraphicFramePr>
        <p:xfrm>
          <a:off x="9137063" y="3434659"/>
          <a:ext cx="1852612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" name="Bitmap Image" r:id="rId5" imgW="2038095" imgH="1295238" progId="PBrush">
                  <p:embed/>
                </p:oleObj>
              </mc:Choice>
              <mc:Fallback>
                <p:oleObj name="Bitmap Image" r:id="rId5" imgW="2038095" imgH="1295238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37063" y="3434659"/>
                        <a:ext cx="1852612" cy="1177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101559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Setup for Testing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7527181" cy="3841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1143784" y="1079501"/>
            <a:ext cx="9903394" cy="4748087"/>
            <a:chOff x="669" y="1087"/>
            <a:chExt cx="5280" cy="2400"/>
          </a:xfrm>
        </p:grpSpPr>
        <p:graphicFrame>
          <p:nvGraphicFramePr>
            <p:cNvPr id="6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42719712"/>
                </p:ext>
              </p:extLst>
            </p:nvPr>
          </p:nvGraphicFramePr>
          <p:xfrm>
            <a:off x="669" y="1087"/>
            <a:ext cx="5280" cy="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2" name="Bitmap Image" r:id="rId3" imgW="3104623" imgH="1628690" progId="PBrush">
                    <p:embed/>
                  </p:oleObj>
                </mc:Choice>
                <mc:Fallback>
                  <p:oleObj name="Bitmap Image" r:id="rId3" imgW="3104623" imgH="162869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69" y="1087"/>
                          <a:ext cx="5280" cy="2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2015" y="2554"/>
              <a:ext cx="192" cy="864"/>
            </a:xfrm>
            <a:prstGeom prst="rect">
              <a:avLst/>
            </a:prstGeom>
            <a:solidFill>
              <a:schemeClr val="accent2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834" y="2342"/>
              <a:ext cx="1536" cy="192"/>
            </a:xfrm>
            <a:prstGeom prst="rect">
              <a:avLst/>
            </a:prstGeom>
            <a:solidFill>
              <a:schemeClr val="accent2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auto">
            <a:xfrm>
              <a:off x="3289" y="2134"/>
              <a:ext cx="96" cy="96"/>
            </a:xfrm>
            <a:prstGeom prst="ellipse">
              <a:avLst/>
            </a:prstGeom>
            <a:solidFill>
              <a:schemeClr val="accent1"/>
            </a:solidFill>
            <a:ln w="38100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856282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-104503" y="915665"/>
            <a:ext cx="11494781" cy="533975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/>
              <a:t>Objectives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Background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Materials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Procedure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Rules of the Competition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Report/Presentation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Closing</a:t>
            </a:r>
          </a:p>
        </p:txBody>
      </p:sp>
      <p:pic>
        <p:nvPicPr>
          <p:cNvPr id="4" name="Picture 4" descr="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4"/>
          <a:stretch>
            <a:fillRect/>
          </a:stretch>
        </p:blipFill>
        <p:spPr bwMode="auto">
          <a:xfrm>
            <a:off x="6763914" y="2513993"/>
            <a:ext cx="3978119" cy="2143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Competition Ratio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283937" y="1328543"/>
            <a:ext cx="7413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24172" y="1177288"/>
            <a:ext cx="615696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Arial"/>
              <a:buChar char="•"/>
            </a:pPr>
            <a:r>
              <a:rPr lang="en-US" altLang="en-US" sz="2800" b="1" dirty="0">
                <a:solidFill>
                  <a:srgbClr val="000000"/>
                </a:solidFill>
              </a:rPr>
              <a:t>Unadjusted Ratio</a:t>
            </a:r>
            <a:r>
              <a:rPr lang="en-US" altLang="en-US" b="1" dirty="0">
                <a:solidFill>
                  <a:srgbClr val="000000"/>
                </a:solidFill>
              </a:rPr>
              <a:t>:</a:t>
            </a:r>
            <a:endParaRPr lang="en-US" altLang="en-US" b="1" dirty="0">
              <a:solidFill>
                <a:srgbClr val="000000"/>
              </a:solidFill>
              <a:sym typeface="Symbol" panose="05050102010706020507" pitchFamily="18" charset="2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24172" y="3069987"/>
            <a:ext cx="553223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Arial"/>
              <a:buChar char="•"/>
            </a:pPr>
            <a:r>
              <a:rPr lang="en-US" altLang="en-US" sz="2800" b="1" dirty="0" smtClean="0">
                <a:solidFill>
                  <a:srgbClr val="000000"/>
                </a:solidFill>
                <a:latin typeface="Arial"/>
                <a:cs typeface="Arial"/>
              </a:rPr>
              <a:t>Adjusted Ratio:</a:t>
            </a:r>
            <a:endParaRPr lang="en-US" altLang="en-US" sz="2800" b="1" dirty="0">
              <a:solidFill>
                <a:srgbClr val="000000"/>
              </a:solidFill>
              <a:latin typeface="Arial"/>
              <a:cs typeface="Arial"/>
              <a:sym typeface="Symbol" panose="05050102010706020507" pitchFamily="18" charset="2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5662" y="2091688"/>
            <a:ext cx="5400675" cy="8286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172" y="3990759"/>
            <a:ext cx="11877675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5955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Competition Rules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363267" y="731520"/>
            <a:ext cx="9631679" cy="4806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>
              <a:lnSpc>
                <a:spcPct val="150000"/>
              </a:lnSpc>
            </a:pPr>
            <a:r>
              <a:rPr lang="en-US" altLang="en-US" b="1" dirty="0">
                <a:solidFill>
                  <a:srgbClr val="000000"/>
                </a:solidFill>
                <a:latin typeface="Arial"/>
                <a:cs typeface="Arial"/>
              </a:rPr>
              <a:t>Design Specifications</a:t>
            </a:r>
          </a:p>
          <a:p>
            <a:pPr marL="800100" lvl="1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Arial"/>
                <a:cs typeface="Arial"/>
              </a:rPr>
              <a:t>TA </a:t>
            </a:r>
            <a:r>
              <a:rPr lang="en-US" altLang="en-US" sz="2800" u="sng" dirty="0">
                <a:solidFill>
                  <a:srgbClr val="000000"/>
                </a:solidFill>
                <a:latin typeface="Arial"/>
                <a:cs typeface="Arial"/>
              </a:rPr>
              <a:t>initials and dates</a:t>
            </a:r>
            <a:r>
              <a:rPr lang="en-US" altLang="en-US" sz="2800" dirty="0">
                <a:solidFill>
                  <a:srgbClr val="000000"/>
                </a:solidFill>
                <a:latin typeface="Arial"/>
                <a:cs typeface="Arial"/>
              </a:rPr>
              <a:t> sketches of design before materials are distributed </a:t>
            </a:r>
          </a:p>
          <a:p>
            <a:pPr marL="800100" lvl="1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Arial"/>
                <a:cs typeface="Arial"/>
              </a:rPr>
              <a:t>Materials may be cut and arranged in any way</a:t>
            </a:r>
          </a:p>
          <a:p>
            <a:pPr marL="800100" lvl="1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Arial"/>
                <a:cs typeface="Arial"/>
              </a:rPr>
              <a:t>Boom must extend a horizontal distance of at least </a:t>
            </a:r>
            <a:br>
              <a:rPr lang="en-US" altLang="en-US" sz="2800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en-US" altLang="en-US" sz="2800" dirty="0">
                <a:solidFill>
                  <a:srgbClr val="000000"/>
                </a:solidFill>
                <a:latin typeface="Arial"/>
                <a:cs typeface="Arial"/>
              </a:rPr>
              <a:t>1.5 m after mounting</a:t>
            </a:r>
          </a:p>
          <a:p>
            <a:pPr marL="800100" lvl="1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Arial"/>
                <a:cs typeface="Arial"/>
              </a:rPr>
              <a:t>Construction must be completed in time allotted</a:t>
            </a:r>
          </a:p>
          <a:p>
            <a:pPr marL="800100" lvl="1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Arial"/>
                <a:cs typeface="Arial"/>
              </a:rPr>
              <a:t>No more than 2 minutes to anchor boom</a:t>
            </a:r>
          </a:p>
          <a:p>
            <a:pPr marL="800100" lvl="1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Arial"/>
                <a:cs typeface="Arial"/>
              </a:rPr>
              <a:t>Weight will be added until boom deflects 0.2 m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15485" y="1747904"/>
            <a:ext cx="2275166" cy="3531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solidFill>
                  <a:srgbClr val="FF0000"/>
                </a:solidFill>
                <a:latin typeface="Arial"/>
                <a:cs typeface="Arial"/>
              </a:rPr>
              <a:t>Design Specifications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latin typeface="Arial"/>
                <a:cs typeface="Arial"/>
              </a:rPr>
              <a:t>Disqualifications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latin typeface="Arial"/>
                <a:cs typeface="Arial"/>
              </a:rPr>
              <a:t>Declaration of winners</a:t>
            </a: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2129153" y="1174604"/>
            <a:ext cx="33817" cy="4869924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9347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Competition Rules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319724" y="731520"/>
            <a:ext cx="9733441" cy="4515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13716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8288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>
              <a:lnSpc>
                <a:spcPct val="150000"/>
              </a:lnSpc>
              <a:spcBef>
                <a:spcPct val="40000"/>
              </a:spcBef>
            </a:pPr>
            <a:r>
              <a:rPr lang="en-US" altLang="en-US" sz="2800" b="1" dirty="0" smtClean="0">
                <a:latin typeface="Arial"/>
                <a:cs typeface="Arial"/>
              </a:rPr>
              <a:t>Disqualifications</a:t>
            </a:r>
          </a:p>
          <a:p>
            <a:pPr lvl="1">
              <a:lnSpc>
                <a:spcPct val="150000"/>
              </a:lnSpc>
              <a:spcBef>
                <a:spcPct val="40000"/>
              </a:spcBef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latin typeface="Arial"/>
                <a:cs typeface="Arial"/>
              </a:rPr>
              <a:t>Design is less than 1.5 m horizontally when mounted</a:t>
            </a:r>
          </a:p>
          <a:p>
            <a:pPr lvl="1">
              <a:lnSpc>
                <a:spcPct val="150000"/>
              </a:lnSpc>
              <a:spcBef>
                <a:spcPct val="40000"/>
              </a:spcBef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latin typeface="Arial"/>
                <a:cs typeface="Arial"/>
              </a:rPr>
              <a:t>Exceeds 2 minute max time for anchoring boom </a:t>
            </a:r>
          </a:p>
          <a:p>
            <a:pPr lvl="1">
              <a:lnSpc>
                <a:spcPct val="150000"/>
              </a:lnSpc>
              <a:spcBef>
                <a:spcPct val="40000"/>
              </a:spcBef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latin typeface="Arial"/>
                <a:cs typeface="Arial"/>
              </a:rPr>
              <a:t>Boom must only touch anchor </a:t>
            </a:r>
          </a:p>
          <a:p>
            <a:pPr lvl="2">
              <a:lnSpc>
                <a:spcPct val="150000"/>
              </a:lnSpc>
              <a:spcBef>
                <a:spcPct val="40000"/>
              </a:spcBef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latin typeface="Arial"/>
                <a:cs typeface="Arial"/>
              </a:rPr>
              <a:t>(10.2 cm dia. pipe)</a:t>
            </a:r>
            <a:endParaRPr lang="en-US" altLang="en-US" sz="2800" dirty="0">
              <a:latin typeface="Arial"/>
              <a:cs typeface="Arial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48645" y="1747904"/>
            <a:ext cx="2275166" cy="3531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solidFill>
                  <a:srgbClr val="000000"/>
                </a:solidFill>
                <a:latin typeface="Arial"/>
                <a:cs typeface="Arial"/>
              </a:rPr>
              <a:t>Design Specifications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solidFill>
                  <a:srgbClr val="FF0000"/>
                </a:solidFill>
                <a:latin typeface="Arial"/>
                <a:cs typeface="Arial"/>
              </a:rPr>
              <a:t>Disqualifications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latin typeface="Arial"/>
                <a:cs typeface="Arial"/>
              </a:rPr>
              <a:t>Declaration of winners</a:t>
            </a:r>
          </a:p>
        </p:txBody>
      </p:sp>
      <p:sp>
        <p:nvSpPr>
          <p:cNvPr id="8" name="Line 4"/>
          <p:cNvSpPr>
            <a:spLocks noChangeShapeType="1"/>
          </p:cNvSpPr>
          <p:nvPr/>
        </p:nvSpPr>
        <p:spPr bwMode="auto">
          <a:xfrm>
            <a:off x="2163987" y="1148479"/>
            <a:ext cx="33817" cy="4869924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4871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96393" y="1747904"/>
            <a:ext cx="2275166" cy="3531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solidFill>
                  <a:srgbClr val="000000"/>
                </a:solidFill>
                <a:latin typeface="Arial"/>
                <a:cs typeface="Arial"/>
              </a:rPr>
              <a:t>Design Specifications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latin typeface="Arial"/>
                <a:cs typeface="Arial"/>
              </a:rPr>
              <a:t>Disqualifications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solidFill>
                  <a:srgbClr val="FF0000"/>
                </a:solidFill>
                <a:latin typeface="Arial"/>
                <a:cs typeface="Arial"/>
              </a:rPr>
              <a:t>Declaration of winners</a:t>
            </a: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2207529" y="1078810"/>
            <a:ext cx="33817" cy="4869924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520"/>
          </a:xfrm>
        </p:spPr>
        <p:txBody>
          <a:bodyPr>
            <a:normAutofit lnSpcReduction="10000"/>
          </a:bodyPr>
          <a:lstStyle/>
          <a:p>
            <a:r>
              <a:rPr kumimoji="1" lang="en-US" altLang="zh-CN" dirty="0"/>
              <a:t>Competition Rules</a:t>
            </a:r>
            <a:endParaRPr kumimoji="1" lang="zh-CN" alt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371975" y="609599"/>
            <a:ext cx="8560526" cy="4822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>
              <a:lnSpc>
                <a:spcPct val="150000"/>
              </a:lnSpc>
              <a:spcBef>
                <a:spcPct val="40000"/>
              </a:spcBef>
            </a:pPr>
            <a:r>
              <a:rPr lang="en-US" altLang="en-US" sz="2800" b="1" dirty="0">
                <a:solidFill>
                  <a:srgbClr val="000000"/>
                </a:solidFill>
                <a:latin typeface="Arial"/>
                <a:cs typeface="Arial"/>
              </a:rPr>
              <a:t>Declaration of Winners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Arial"/>
                <a:cs typeface="Arial"/>
              </a:rPr>
              <a:t>Design with highest </a:t>
            </a:r>
            <a:r>
              <a:rPr lang="en-US" altLang="en-US" sz="2800" u="sng" dirty="0">
                <a:solidFill>
                  <a:srgbClr val="FF0000"/>
                </a:solidFill>
                <a:latin typeface="Arial"/>
                <a:cs typeface="Arial"/>
              </a:rPr>
              <a:t>adjusted ratio</a:t>
            </a:r>
            <a:r>
              <a:rPr lang="en-US" altLang="en-US" sz="28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altLang="en-US" sz="2800" dirty="0">
                <a:solidFill>
                  <a:srgbClr val="000000"/>
                </a:solidFill>
                <a:latin typeface="Arial"/>
                <a:cs typeface="Arial"/>
              </a:rPr>
              <a:t>wins competition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Arial"/>
                <a:cs typeface="Arial"/>
              </a:rPr>
              <a:t>Decision of TAs are </a:t>
            </a:r>
            <a:r>
              <a:rPr lang="en-US" altLang="en-US" sz="2800" b="1" u="sng" dirty="0">
                <a:solidFill>
                  <a:srgbClr val="FF0000"/>
                </a:solidFill>
                <a:latin typeface="Arial"/>
                <a:cs typeface="Arial"/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7411100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Competition</a:t>
            </a:r>
            <a:endParaRPr kumimoji="1" lang="zh-CN" altLang="en-US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81635" y="1831283"/>
            <a:ext cx="2275166" cy="2700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solidFill>
                  <a:srgbClr val="FF0000"/>
                </a:solidFill>
                <a:latin typeface="Arial"/>
                <a:cs typeface="Arial"/>
              </a:rPr>
              <a:t>Boom Design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latin typeface="Arial"/>
                <a:cs typeface="Arial"/>
              </a:rPr>
              <a:t>Test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latin typeface="Arial"/>
                <a:cs typeface="Arial"/>
              </a:rPr>
              <a:t>Post-Test</a:t>
            </a:r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1981107" y="1061393"/>
            <a:ext cx="33817" cy="4869924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125875" y="619091"/>
            <a:ext cx="9822284" cy="5125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>
              <a:lnSpc>
                <a:spcPct val="150000"/>
              </a:lnSpc>
              <a:spcBef>
                <a:spcPct val="40000"/>
              </a:spcBef>
            </a:pPr>
            <a:r>
              <a:rPr lang="en-US" altLang="en-US" sz="2800" b="1" dirty="0">
                <a:solidFill>
                  <a:srgbClr val="000000"/>
                </a:solidFill>
                <a:latin typeface="Arial"/>
                <a:cs typeface="Arial"/>
              </a:rPr>
              <a:t>Boom Design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Arial"/>
                <a:cs typeface="Arial"/>
              </a:rPr>
              <a:t>Observe provided materials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Arial"/>
                <a:cs typeface="Arial"/>
              </a:rPr>
              <a:t>Brainstorm design strategy with team members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Arial"/>
                <a:cs typeface="Arial"/>
              </a:rPr>
              <a:t>Note design decisions and necessary design changes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Arial"/>
                <a:cs typeface="Arial"/>
              </a:rPr>
              <a:t>Sketch proposed design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Arial"/>
                <a:cs typeface="Arial"/>
              </a:rPr>
              <a:t>Have TA initial sketch and notes 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Arial"/>
                <a:cs typeface="Arial"/>
              </a:rPr>
              <a:t>Build boom according to sketch</a:t>
            </a:r>
          </a:p>
        </p:txBody>
      </p:sp>
    </p:spTree>
    <p:extLst>
      <p:ext uri="{BB962C8B-B14F-4D97-AF65-F5344CB8AC3E}">
        <p14:creationId xmlns:p14="http://schemas.microsoft.com/office/powerpoint/2010/main" val="24739189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Competition</a:t>
            </a:r>
            <a:endParaRPr kumimoji="1" lang="zh-CN" altLang="en-US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96393" y="2163402"/>
            <a:ext cx="2275166" cy="2700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latin typeface="Arial"/>
                <a:cs typeface="Arial"/>
              </a:rPr>
              <a:t>Boom Design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solidFill>
                  <a:srgbClr val="FF0000"/>
                </a:solidFill>
                <a:latin typeface="Arial"/>
                <a:cs typeface="Arial"/>
              </a:rPr>
              <a:t>Test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latin typeface="Arial"/>
                <a:cs typeface="Arial"/>
              </a:rPr>
              <a:t>Post-Test</a:t>
            </a: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1902730" y="1078809"/>
            <a:ext cx="33817" cy="4869924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014924" y="557349"/>
            <a:ext cx="10177076" cy="456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>
              <a:lnSpc>
                <a:spcPct val="150000"/>
              </a:lnSpc>
              <a:spcBef>
                <a:spcPct val="40000"/>
              </a:spcBef>
            </a:pPr>
            <a:r>
              <a:rPr lang="en-US" altLang="en-US" sz="2500" b="1" dirty="0">
                <a:latin typeface="Arial"/>
                <a:cs typeface="Arial"/>
              </a:rPr>
              <a:t>Test</a:t>
            </a:r>
          </a:p>
          <a:p>
            <a:pPr marL="800100" lvl="1" indent="-342900" eaLnBrk="1" hangingPunct="1">
              <a:spcBef>
                <a:spcPct val="40000"/>
              </a:spcBef>
              <a:buFont typeface="Arial"/>
              <a:buChar char="•"/>
            </a:pPr>
            <a:r>
              <a:rPr lang="en-US" altLang="en-US" sz="2500" dirty="0">
                <a:latin typeface="Arial"/>
                <a:cs typeface="Arial"/>
              </a:rPr>
              <a:t>TA will create a spreadsheet to record competition results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sz="2500" dirty="0">
                <a:latin typeface="Arial"/>
                <a:cs typeface="Arial"/>
              </a:rPr>
              <a:t>Weigh boom and announce value to TA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sz="2500" dirty="0">
                <a:latin typeface="Arial"/>
                <a:cs typeface="Arial"/>
              </a:rPr>
              <a:t>When instructed, fasten boom to anchor</a:t>
            </a:r>
          </a:p>
          <a:p>
            <a:pPr marL="1257300" lvl="2" indent="-342900" eaLnBrk="1" hangingPunct="1">
              <a:spcBef>
                <a:spcPct val="40000"/>
              </a:spcBef>
              <a:buFont typeface="Arial"/>
              <a:buChar char="•"/>
            </a:pPr>
            <a:r>
              <a:rPr lang="en-US" altLang="en-US" sz="2500" dirty="0">
                <a:latin typeface="Arial"/>
                <a:cs typeface="Arial"/>
              </a:rPr>
              <a:t>Announce when “DONE!”, to record time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sz="2500" dirty="0">
                <a:latin typeface="Arial"/>
                <a:cs typeface="Arial"/>
              </a:rPr>
              <a:t>TA measures length from tip of anchor to weight mounting point on boom </a:t>
            </a:r>
          </a:p>
          <a:p>
            <a:pPr marL="1257300" lvl="2" indent="-342900" eaLnBrk="1" hangingPunct="1">
              <a:spcBef>
                <a:spcPct val="40000"/>
              </a:spcBef>
              <a:buFont typeface="Arial"/>
              <a:buChar char="•"/>
            </a:pPr>
            <a:r>
              <a:rPr lang="en-US" altLang="en-US" sz="2500" dirty="0">
                <a:latin typeface="Arial"/>
                <a:cs typeface="Arial"/>
              </a:rPr>
              <a:t>Must meet 1.5 m requirement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sz="2500" dirty="0" smtClean="0">
                <a:latin typeface="Arial"/>
                <a:cs typeface="Arial"/>
              </a:rPr>
              <a:t>TA will add weights </a:t>
            </a:r>
            <a:r>
              <a:rPr lang="en-US" altLang="en-US" sz="2500" dirty="0">
                <a:latin typeface="Arial"/>
                <a:cs typeface="Arial"/>
              </a:rPr>
              <a:t>until boom deflects 0.2 m vertically, or fails</a:t>
            </a:r>
          </a:p>
        </p:txBody>
      </p:sp>
    </p:spTree>
    <p:extLst>
      <p:ext uri="{BB962C8B-B14F-4D97-AF65-F5344CB8AC3E}">
        <p14:creationId xmlns:p14="http://schemas.microsoft.com/office/powerpoint/2010/main" val="38072478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Competition</a:t>
            </a:r>
            <a:endParaRPr kumimoji="1" lang="zh-CN" altLang="en-US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60448" y="2163402"/>
            <a:ext cx="2275166" cy="2700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solidFill>
                  <a:srgbClr val="000000"/>
                </a:solidFill>
                <a:latin typeface="Arial"/>
                <a:cs typeface="Arial"/>
              </a:rPr>
              <a:t>Boom Design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latin typeface="Arial"/>
                <a:cs typeface="Arial"/>
              </a:rPr>
              <a:t>Test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solidFill>
                  <a:srgbClr val="FF0000"/>
                </a:solidFill>
                <a:latin typeface="Arial"/>
                <a:cs typeface="Arial"/>
              </a:rPr>
              <a:t>Post-Test</a:t>
            </a: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1863526" y="1078809"/>
            <a:ext cx="33817" cy="4869924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098657" y="660593"/>
            <a:ext cx="9057022" cy="454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>
              <a:lnSpc>
                <a:spcPct val="150000"/>
              </a:lnSpc>
              <a:spcBef>
                <a:spcPct val="40000"/>
              </a:spcBef>
            </a:pPr>
            <a:r>
              <a:rPr lang="en-US" altLang="en-US" b="1" dirty="0">
                <a:latin typeface="Arial"/>
                <a:cs typeface="Arial"/>
              </a:rPr>
              <a:t>Post-Test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sz="2800" dirty="0">
                <a:latin typeface="Arial"/>
                <a:cs typeface="Arial"/>
              </a:rPr>
              <a:t>TA announces winner of competition </a:t>
            </a:r>
          </a:p>
          <a:p>
            <a:pPr marL="1257300" lvl="2" indent="-342900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sz="2800" dirty="0">
                <a:latin typeface="Arial"/>
                <a:cs typeface="Arial"/>
              </a:rPr>
              <a:t>Team with largest adjusted ratio wins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sz="2800" dirty="0">
                <a:latin typeface="Arial"/>
                <a:cs typeface="Arial"/>
              </a:rPr>
              <a:t>Copies of spreadsheet available to all teams on </a:t>
            </a:r>
            <a:r>
              <a:rPr lang="en-US" altLang="en-US" sz="2800" dirty="0" err="1">
                <a:solidFill>
                  <a:srgbClr val="FF0000"/>
                </a:solidFill>
                <a:latin typeface="Arial"/>
                <a:cs typeface="Arial"/>
              </a:rPr>
              <a:t>eg.poly.edu</a:t>
            </a:r>
            <a:endParaRPr lang="en-US" altLang="en-US" sz="28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sz="2800" dirty="0">
                <a:latin typeface="Arial"/>
                <a:cs typeface="Arial"/>
              </a:rPr>
              <a:t>TA initials and scans original data</a:t>
            </a:r>
          </a:p>
        </p:txBody>
      </p:sp>
    </p:spTree>
    <p:extLst>
      <p:ext uri="{BB962C8B-B14F-4D97-AF65-F5344CB8AC3E}">
        <p14:creationId xmlns:p14="http://schemas.microsoft.com/office/powerpoint/2010/main" val="29306930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Assignment: Report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81634" y="883026"/>
            <a:ext cx="9403511" cy="4548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 smtClean="0">
                <a:latin typeface="Arial"/>
                <a:cs typeface="Arial"/>
              </a:rPr>
              <a:t>Optional </a:t>
            </a:r>
            <a:r>
              <a:rPr lang="en-US" altLang="en-US" sz="2800" b="1" dirty="0" smtClean="0">
                <a:solidFill>
                  <a:srgbClr val="FF0000"/>
                </a:solidFill>
                <a:latin typeface="Arial"/>
                <a:cs typeface="Arial"/>
              </a:rPr>
              <a:t>BONUS</a:t>
            </a:r>
            <a:r>
              <a:rPr lang="en-US" altLang="en-US" sz="2800" dirty="0" smtClean="0">
                <a:latin typeface="Arial"/>
                <a:cs typeface="Arial"/>
              </a:rPr>
              <a:t> Individual </a:t>
            </a:r>
            <a:r>
              <a:rPr lang="en-US" altLang="en-US" sz="2800" dirty="0">
                <a:latin typeface="Arial"/>
                <a:cs typeface="Arial"/>
              </a:rPr>
              <a:t>lab report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latin typeface="Arial"/>
                <a:cs typeface="Arial"/>
              </a:rPr>
              <a:t>Title page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latin typeface="Arial"/>
                <a:cs typeface="Arial"/>
              </a:rPr>
              <a:t>Discussion topics in the manual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latin typeface="Arial"/>
                <a:cs typeface="Arial"/>
              </a:rPr>
              <a:t>Include class results and photo of boom</a:t>
            </a:r>
          </a:p>
        </p:txBody>
      </p:sp>
    </p:spTree>
    <p:extLst>
      <p:ext uri="{BB962C8B-B14F-4D97-AF65-F5344CB8AC3E}">
        <p14:creationId xmlns:p14="http://schemas.microsoft.com/office/powerpoint/2010/main" val="39703691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Assignment: Presentation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86137" y="844369"/>
            <a:ext cx="10548943" cy="507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latin typeface="Arial"/>
                <a:cs typeface="Arial"/>
              </a:rPr>
              <a:t>Team presentation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latin typeface="Arial"/>
                <a:cs typeface="Arial"/>
              </a:rPr>
              <a:t>State rules of competition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latin typeface="Arial"/>
                <a:cs typeface="Arial"/>
              </a:rPr>
              <a:t>Describe your design and its concepts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latin typeface="Arial"/>
                <a:cs typeface="Arial"/>
              </a:rPr>
              <a:t>Include table of class results, sketches, photo of boom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latin typeface="Arial"/>
                <a:cs typeface="Arial"/>
              </a:rPr>
              <a:t>How could your current design be improved?</a:t>
            </a:r>
          </a:p>
        </p:txBody>
      </p:sp>
    </p:spTree>
    <p:extLst>
      <p:ext uri="{BB962C8B-B14F-4D97-AF65-F5344CB8AC3E}">
        <p14:creationId xmlns:p14="http://schemas.microsoft.com/office/powerpoint/2010/main" val="41365412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Closing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93959" y="887912"/>
            <a:ext cx="11404082" cy="5121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latin typeface="Arial"/>
                <a:cs typeface="Arial"/>
              </a:rPr>
              <a:t>Think safety!  Be careful not to poke classmates with the dowels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latin typeface="Arial"/>
                <a:cs typeface="Arial"/>
              </a:rPr>
              <a:t>Have all original data signed by TA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latin typeface="Arial"/>
                <a:cs typeface="Arial"/>
              </a:rPr>
              <a:t>Submit all work electronically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latin typeface="Arial"/>
                <a:cs typeface="Arial"/>
              </a:rPr>
              <a:t>Clean up workstations 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latin typeface="Arial"/>
                <a:cs typeface="Arial"/>
              </a:rPr>
              <a:t>Return all unused materials </a:t>
            </a:r>
            <a:r>
              <a:rPr lang="en-US" altLang="en-US" sz="2800" dirty="0" smtClean="0">
                <a:latin typeface="Arial"/>
                <a:cs typeface="Arial"/>
              </a:rPr>
              <a:t>to the TA</a:t>
            </a:r>
            <a:endParaRPr lang="en-US" altLang="en-US"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29508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-113212" y="853439"/>
            <a:ext cx="12192000" cy="533975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800" dirty="0"/>
              <a:t>What is a boom?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How and why do materials fail?</a:t>
            </a:r>
          </a:p>
          <a:p>
            <a:pPr lvl="1">
              <a:lnSpc>
                <a:spcPct val="150000"/>
              </a:lnSpc>
            </a:pPr>
            <a:r>
              <a:rPr lang="en-US" sz="2800" dirty="0"/>
              <a:t>Stress and strain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Design light-weight boom to hold significant load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Understand factors engineers consider when designing a boom 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Construct and test boom</a:t>
            </a:r>
          </a:p>
        </p:txBody>
      </p:sp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Boom Construction Competition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sz="4000" dirty="0"/>
          </a:p>
          <a:p>
            <a:pPr marL="457200" indent="0" algn="ctr">
              <a:buNone/>
            </a:pPr>
            <a:r>
              <a:rPr lang="en-US" sz="4000" dirty="0"/>
              <a:t>QUESTIONS?</a:t>
            </a:r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1682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7767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9364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Boom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1"/>
          </p:nvPr>
        </p:nvSpPr>
        <p:spPr>
          <a:xfrm>
            <a:off x="-95795" y="731520"/>
            <a:ext cx="12192000" cy="533975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kumimoji="1" lang="en-US" altLang="zh-CN" sz="2800" dirty="0"/>
              <a:t>Lifts and moves heavy objects</a:t>
            </a:r>
          </a:p>
          <a:p>
            <a:pPr lvl="1">
              <a:lnSpc>
                <a:spcPct val="150000"/>
              </a:lnSpc>
            </a:pPr>
            <a:r>
              <a:rPr kumimoji="1" lang="en-US" altLang="zh-CN" sz="2800" dirty="0" smtClean="0"/>
              <a:t>Objects </a:t>
            </a:r>
            <a:r>
              <a:rPr kumimoji="1" lang="en-US" altLang="zh-CN" sz="2800" dirty="0"/>
              <a:t>much heavier than the boom</a:t>
            </a:r>
          </a:p>
          <a:p>
            <a:pPr>
              <a:lnSpc>
                <a:spcPct val="150000"/>
              </a:lnSpc>
            </a:pPr>
            <a:r>
              <a:rPr kumimoji="1" lang="en-US" altLang="zh-CN" sz="2800" dirty="0" smtClean="0"/>
              <a:t>Examples</a:t>
            </a:r>
            <a:r>
              <a:rPr kumimoji="1" lang="en-US" altLang="zh-CN" sz="2800" dirty="0"/>
              <a:t>:</a:t>
            </a:r>
          </a:p>
          <a:p>
            <a:pPr lvl="1">
              <a:lnSpc>
                <a:spcPct val="150000"/>
              </a:lnSpc>
            </a:pPr>
            <a:r>
              <a:rPr kumimoji="1" lang="en-US" altLang="zh-CN" sz="2800" dirty="0"/>
              <a:t>Construction cranes</a:t>
            </a:r>
          </a:p>
          <a:p>
            <a:pPr lvl="1">
              <a:lnSpc>
                <a:spcPct val="150000"/>
              </a:lnSpc>
            </a:pPr>
            <a:r>
              <a:rPr kumimoji="1" lang="en-US" altLang="zh-CN" sz="2800" dirty="0"/>
              <a:t>Computer monitor arms</a:t>
            </a:r>
          </a:p>
          <a:p>
            <a:pPr lvl="1">
              <a:lnSpc>
                <a:spcPct val="150000"/>
              </a:lnSpc>
            </a:pPr>
            <a:r>
              <a:rPr kumimoji="1" lang="en-US" altLang="zh-CN" sz="2800" dirty="0"/>
              <a:t>Cantilever bridges</a:t>
            </a:r>
          </a:p>
          <a:p>
            <a:pPr lvl="1">
              <a:lnSpc>
                <a:spcPct val="150000"/>
              </a:lnSpc>
            </a:pPr>
            <a:r>
              <a:rPr kumimoji="1" lang="en-US" altLang="zh-CN" sz="2800" dirty="0"/>
              <a:t>Rotating bridges</a:t>
            </a:r>
            <a:endParaRPr kumimoji="1" lang="zh-CN" altLang="en-US" sz="2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1040" y="2644487"/>
            <a:ext cx="6481075" cy="2754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469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Common Structural Modes of Failure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1"/>
          </p:nvPr>
        </p:nvSpPr>
        <p:spPr>
          <a:xfrm>
            <a:off x="-76751" y="923108"/>
            <a:ext cx="11693986" cy="516223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en-US" altLang="zh-CN" sz="2800" dirty="0"/>
              <a:t>Corrosion</a:t>
            </a:r>
          </a:p>
          <a:p>
            <a:pPr>
              <a:lnSpc>
                <a:spcPct val="150000"/>
              </a:lnSpc>
            </a:pPr>
            <a:r>
              <a:rPr kumimoji="1" lang="en-US" altLang="zh-CN" sz="2800" dirty="0"/>
              <a:t>Thermal cycling</a:t>
            </a:r>
          </a:p>
          <a:p>
            <a:pPr>
              <a:lnSpc>
                <a:spcPct val="150000"/>
              </a:lnSpc>
            </a:pPr>
            <a:r>
              <a:rPr kumimoji="1" lang="en-US" altLang="zh-CN" sz="2800" dirty="0"/>
              <a:t>Thermal shock</a:t>
            </a:r>
          </a:p>
          <a:p>
            <a:pPr>
              <a:lnSpc>
                <a:spcPct val="150000"/>
              </a:lnSpc>
            </a:pPr>
            <a:r>
              <a:rPr kumimoji="1" lang="en-US" altLang="zh-CN" sz="2800" dirty="0"/>
              <a:t>Breakage under load</a:t>
            </a:r>
          </a:p>
          <a:p>
            <a:pPr>
              <a:lnSpc>
                <a:spcPct val="150000"/>
              </a:lnSpc>
            </a:pPr>
            <a:r>
              <a:rPr kumimoji="1" lang="en-US" altLang="zh-CN" sz="2800" dirty="0"/>
              <a:t>Instant fracture</a:t>
            </a:r>
          </a:p>
          <a:p>
            <a:pPr>
              <a:lnSpc>
                <a:spcPct val="150000"/>
              </a:lnSpc>
            </a:pPr>
            <a:r>
              <a:rPr kumimoji="1" lang="en-US" altLang="zh-CN" sz="2800" dirty="0"/>
              <a:t>Delayed response (fatigue)</a:t>
            </a:r>
            <a:endParaRPr kumimoji="1"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713752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Corrosion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</a:pPr>
            <a:r>
              <a:rPr kumimoji="1" lang="en-US" altLang="zh-CN" dirty="0"/>
              <a:t>Exposure to caustic chemical for extended periods</a:t>
            </a:r>
          </a:p>
          <a:p>
            <a:pPr lvl="1">
              <a:lnSpc>
                <a:spcPct val="160000"/>
              </a:lnSpc>
            </a:pPr>
            <a:r>
              <a:rPr kumimoji="1" lang="en-US" altLang="zh-CN" dirty="0"/>
              <a:t>Acids</a:t>
            </a:r>
          </a:p>
          <a:p>
            <a:pPr lvl="1">
              <a:lnSpc>
                <a:spcPct val="160000"/>
              </a:lnSpc>
            </a:pPr>
            <a:r>
              <a:rPr kumimoji="1" lang="en-US" altLang="zh-CN" dirty="0"/>
              <a:t>Water (rust)</a:t>
            </a:r>
          </a:p>
          <a:p>
            <a:pPr>
              <a:lnSpc>
                <a:spcPct val="160000"/>
              </a:lnSpc>
            </a:pPr>
            <a:r>
              <a:rPr kumimoji="1" lang="en-US" altLang="zh-CN" dirty="0"/>
              <a:t>Substances and material react</a:t>
            </a:r>
          </a:p>
          <a:p>
            <a:pPr lvl="1">
              <a:lnSpc>
                <a:spcPct val="160000"/>
              </a:lnSpc>
            </a:pPr>
            <a:r>
              <a:rPr kumimoji="1" lang="en-US" altLang="zh-CN" dirty="0"/>
              <a:t>Material weakened by being “eaten away”</a:t>
            </a:r>
          </a:p>
          <a:p>
            <a:pPr>
              <a:lnSpc>
                <a:spcPct val="160000"/>
              </a:lnSpc>
            </a:pPr>
            <a:r>
              <a:rPr kumimoji="1" lang="en-US" altLang="zh-CN" dirty="0"/>
              <a:t>Examples:</a:t>
            </a:r>
          </a:p>
          <a:p>
            <a:pPr lvl="1">
              <a:lnSpc>
                <a:spcPct val="160000"/>
              </a:lnSpc>
            </a:pPr>
            <a:r>
              <a:rPr kumimoji="1" lang="en-US" altLang="zh-CN" dirty="0"/>
              <a:t>Iron rusting (exposing iron to water)</a:t>
            </a:r>
          </a:p>
          <a:p>
            <a:pPr lvl="1">
              <a:lnSpc>
                <a:spcPct val="160000"/>
              </a:lnSpc>
            </a:pPr>
            <a:r>
              <a:rPr kumimoji="1" lang="en-US" altLang="zh-CN" dirty="0"/>
              <a:t>Wind blowing sand on rocks, bridges, etc.</a:t>
            </a:r>
            <a:endParaRPr kumimoji="1"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4316328" y="1593870"/>
            <a:ext cx="3502488" cy="1214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kumimoji="1" lang="en-US" altLang="zh-CN" sz="2500" dirty="0"/>
              <a:t>Salt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kumimoji="1" lang="en-US" altLang="zh-CN" sz="2500" dirty="0"/>
              <a:t>Air (oxidation)</a:t>
            </a:r>
            <a:endParaRPr kumimoji="1" lang="zh-CN" altLang="en-US" sz="25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6893" y="2201087"/>
            <a:ext cx="4087391" cy="2192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358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Thermal Cycling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en-US" altLang="zh-CN" sz="2800" dirty="0"/>
              <a:t>Material’s temperature changes continuously over time</a:t>
            </a:r>
          </a:p>
          <a:p>
            <a:pPr>
              <a:lnSpc>
                <a:spcPct val="150000"/>
              </a:lnSpc>
            </a:pPr>
            <a:r>
              <a:rPr kumimoji="1" lang="en-US" altLang="zh-CN" sz="2800" dirty="0"/>
              <a:t>Material cracks or shatters due to stresses created by expansion/contraction</a:t>
            </a:r>
          </a:p>
          <a:p>
            <a:pPr>
              <a:lnSpc>
                <a:spcPct val="150000"/>
              </a:lnSpc>
            </a:pPr>
            <a:r>
              <a:rPr kumimoji="1" lang="en-US" altLang="zh-CN" sz="2800" dirty="0" smtClean="0"/>
              <a:t>Example</a:t>
            </a:r>
            <a:r>
              <a:rPr kumimoji="1" lang="en-US" altLang="zh-CN" sz="2800" dirty="0"/>
              <a:t>:</a:t>
            </a:r>
          </a:p>
          <a:p>
            <a:pPr lvl="1">
              <a:lnSpc>
                <a:spcPct val="150000"/>
              </a:lnSpc>
            </a:pPr>
            <a:r>
              <a:rPr kumimoji="1" lang="en-US" altLang="zh-CN" sz="2800" dirty="0"/>
              <a:t>Elastic in clothes cracks once removed from clothes dryer</a:t>
            </a:r>
            <a:endParaRPr kumimoji="1"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736624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Thermal Shock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en-US" altLang="zh-CN" sz="2800" dirty="0"/>
              <a:t>Material undergoes extreme temperature changes in a short time period</a:t>
            </a:r>
          </a:p>
          <a:p>
            <a:pPr>
              <a:lnSpc>
                <a:spcPct val="150000"/>
              </a:lnSpc>
            </a:pPr>
            <a:r>
              <a:rPr kumimoji="1" lang="en-US" altLang="zh-CN" sz="2800" dirty="0"/>
              <a:t>Mixed temperatures throughout material cause compression and expansion, resulting in cracks</a:t>
            </a:r>
          </a:p>
          <a:p>
            <a:pPr>
              <a:lnSpc>
                <a:spcPct val="150000"/>
              </a:lnSpc>
            </a:pPr>
            <a:r>
              <a:rPr kumimoji="1" lang="en-US" altLang="zh-CN" sz="2800" dirty="0"/>
              <a:t>Example:</a:t>
            </a:r>
          </a:p>
          <a:p>
            <a:pPr lvl="1">
              <a:lnSpc>
                <a:spcPct val="150000"/>
              </a:lnSpc>
            </a:pPr>
            <a:r>
              <a:rPr kumimoji="1" lang="en-US" altLang="zh-CN" sz="2800" dirty="0"/>
              <a:t>Hot glass bottle placed into ice cold water, bottle would explode and shatter</a:t>
            </a:r>
            <a:endParaRPr kumimoji="1"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7324591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Breakage Under Load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en-US" altLang="zh-CN" sz="2800" dirty="0"/>
              <a:t>Maximum load supported by material is exceeded</a:t>
            </a:r>
          </a:p>
          <a:p>
            <a:pPr>
              <a:lnSpc>
                <a:spcPct val="150000"/>
              </a:lnSpc>
            </a:pPr>
            <a:r>
              <a:rPr kumimoji="1" lang="en-US" altLang="zh-CN" sz="2800" dirty="0"/>
              <a:t>Material cracks/crumbles (i.e. thermal shock)</a:t>
            </a:r>
          </a:p>
          <a:p>
            <a:pPr>
              <a:lnSpc>
                <a:spcPct val="150000"/>
              </a:lnSpc>
            </a:pPr>
            <a:r>
              <a:rPr kumimoji="1" lang="en-US" altLang="zh-CN" sz="2800" dirty="0"/>
              <a:t>Over usage</a:t>
            </a:r>
          </a:p>
          <a:p>
            <a:pPr lvl="1">
              <a:lnSpc>
                <a:spcPct val="150000"/>
              </a:lnSpc>
            </a:pPr>
            <a:r>
              <a:rPr kumimoji="1" lang="en-US" altLang="zh-CN" sz="2800" dirty="0"/>
              <a:t>Too many load cycles</a:t>
            </a:r>
            <a:endParaRPr kumimoji="1"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956629922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 ppt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ppt.potx</Template>
  <TotalTime>529</TotalTime>
  <Words>1048</Words>
  <Application>Microsoft Office PowerPoint</Application>
  <PresentationFormat>Widescreen</PresentationFormat>
  <Paragraphs>249</Paragraphs>
  <Slides>30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41" baseType="lpstr">
      <vt:lpstr>MS PGothic</vt:lpstr>
      <vt:lpstr>Arial</vt:lpstr>
      <vt:lpstr>Cambria Math</vt:lpstr>
      <vt:lpstr>Monotype Sorts</vt:lpstr>
      <vt:lpstr>黑体</vt:lpstr>
      <vt:lpstr>Symbol</vt:lpstr>
      <vt:lpstr>Tahoma</vt:lpstr>
      <vt:lpstr>Wingdings</vt:lpstr>
      <vt:lpstr>Master ppt</vt:lpstr>
      <vt:lpstr>Equation</vt:lpstr>
      <vt:lpstr>Bitmap Image</vt:lpstr>
      <vt:lpstr>Boom Construction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Engineering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Mousetrap Car Competition</dc:title>
  <dc:creator>Recitation</dc:creator>
  <cp:lastModifiedBy>EG</cp:lastModifiedBy>
  <cp:revision>82</cp:revision>
  <dcterms:created xsi:type="dcterms:W3CDTF">2015-09-15T21:20:55Z</dcterms:created>
  <dcterms:modified xsi:type="dcterms:W3CDTF">2019-07-09T18:42:35Z</dcterms:modified>
</cp:coreProperties>
</file>