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 Medium" panose="020B0604020202020204" charset="0"/>
      <p:regular r:id="rId25"/>
      <p:bold r:id="rId26"/>
      <p:italic r:id="rId27"/>
      <p:boldItalic r:id="rId28"/>
    </p:embeddedFont>
    <p:embeddedFont>
      <p:font typeface="Proxima Nova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ZWlNuM/zec9j4+bCPCnBbTefs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3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idworks.com/product/solidworks-edrawing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manual.eg.poly.edu/images/4/4a/Virtual_Product_Dissection_Handout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VIRTUAL PRODUCT DISSECTION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4A</a:t>
            </a:r>
            <a:endParaRPr/>
          </a:p>
        </p:txBody>
      </p:sp>
      <p:cxnSp>
        <p:nvCxnSpPr>
          <p:cNvPr id="86" name="Google Shape;86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28" name="Google Shape;228;p10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2: First Idea Generation Session (5 minutes)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Work individually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List down all ideas for a water toy for use by children ages 4 – 6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Focus on a fun toy rather than a safe toy</a:t>
            </a:r>
            <a:endParaRPr/>
          </a:p>
        </p:txBody>
      </p:sp>
      <p:sp>
        <p:nvSpPr>
          <p:cNvPr id="229" name="Google Shape;229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sp>
        <p:nvSpPr>
          <p:cNvPr id="233" name="Google Shape;233;p10"/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Child at Water Park Courtesy of BabyCouture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4" name="Google Shape;23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3954" y="2499377"/>
            <a:ext cx="4352666" cy="256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>
            <a:spLocks noGrp="1"/>
          </p:cNvSpPr>
          <p:nvPr>
            <p:ph type="ctrTitle"/>
          </p:nvPr>
        </p:nvSpPr>
        <p:spPr>
          <a:xfrm>
            <a:off x="564107" y="69536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41" name="Google Shape;241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sp>
        <p:nvSpPr>
          <p:cNvPr id="245" name="Google Shape;245;p11"/>
          <p:cNvSpPr/>
          <p:nvPr/>
        </p:nvSpPr>
        <p:spPr>
          <a:xfrm>
            <a:off x="2251165" y="5760175"/>
            <a:ext cx="7689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SolidWorks eDrawings Tutorial Courtesy of Elizabeth Starkey</a:t>
            </a:r>
            <a:endParaRPr/>
          </a:p>
        </p:txBody>
      </p:sp>
      <p:pic>
        <p:nvPicPr>
          <p:cNvPr id="246" name="Google Shape;246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1042825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3: Product Dissection Overview (2 minutes)</a:t>
            </a:r>
            <a:endParaRPr/>
          </a:p>
        </p:txBody>
      </p:sp>
      <p:pic>
        <p:nvPicPr>
          <p:cNvPr id="248" name="Google Shape;24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1872" y="2473913"/>
            <a:ext cx="5842244" cy="328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"/>
          <p:cNvSpPr txBox="1">
            <a:spLocks noGrp="1"/>
          </p:cNvSpPr>
          <p:nvPr>
            <p:ph type="ctrTitle"/>
          </p:nvPr>
        </p:nvSpPr>
        <p:spPr>
          <a:xfrm>
            <a:off x="564107" y="68235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54" name="Google Shape;254;p12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1042825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4: Product Dissection Activity (20 minutes)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Go to Lab 4A – Virtual Product Dissection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Download products to dissect – different for each team member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Fill out the virtual product dissection handout individually</a:t>
            </a:r>
            <a:endParaRPr/>
          </a:p>
        </p:txBody>
      </p:sp>
      <p:sp>
        <p:nvSpPr>
          <p:cNvPr id="255" name="Google Shape;255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grpSp>
        <p:nvGrpSpPr>
          <p:cNvPr id="259" name="Google Shape;259;p12"/>
          <p:cNvGrpSpPr/>
          <p:nvPr/>
        </p:nvGrpSpPr>
        <p:grpSpPr>
          <a:xfrm>
            <a:off x="1213586" y="2858311"/>
            <a:ext cx="9574043" cy="3569129"/>
            <a:chOff x="1405116" y="2810255"/>
            <a:chExt cx="9574043" cy="3569129"/>
          </a:xfrm>
        </p:grpSpPr>
        <p:pic>
          <p:nvPicPr>
            <p:cNvPr id="260" name="Google Shape;260;p12" descr="Electric Mixer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721009">
              <a:off x="8732182" y="3547873"/>
              <a:ext cx="2055520" cy="205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05116" y="3949131"/>
              <a:ext cx="2523226" cy="1682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2" descr="IMG_0166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530417">
              <a:off x="3830114" y="3641864"/>
              <a:ext cx="2947499" cy="2210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2" descr="IMG_0165.JP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2724915">
              <a:off x="6015680" y="3506731"/>
              <a:ext cx="2850407" cy="2137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Google Shape;264;p12"/>
          <p:cNvSpPr/>
          <p:nvPr/>
        </p:nvSpPr>
        <p:spPr>
          <a:xfrm>
            <a:off x="2188159" y="5807402"/>
            <a:ext cx="7689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Products Available for Dissection</a:t>
            </a:r>
            <a:endParaRPr/>
          </a:p>
        </p:txBody>
      </p:sp>
      <p:pic>
        <p:nvPicPr>
          <p:cNvPr id="265" name="Google Shape;265;p12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5: Second Idea Generation Session (5 minutes)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Work individually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List down all ideas for a water toy for use by children ages 4 – 6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Focus on a fun and safe toy</a:t>
            </a:r>
            <a:endParaRPr/>
          </a:p>
        </p:txBody>
      </p:sp>
      <p:sp>
        <p:nvSpPr>
          <p:cNvPr id="272" name="Google Shape;272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Child at Water Park Courtesy of BabyCouture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7" name="Google Shape;27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3954" y="2499377"/>
            <a:ext cx="4352666" cy="256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subTitle" idx="1"/>
          </p:nvPr>
        </p:nvSpPr>
        <p:spPr>
          <a:xfrm>
            <a:off x="557608" y="1923350"/>
            <a:ext cx="1133462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6: Reflection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Share your ideas with your teammates and think about the following questions: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12573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7068C"/>
                </a:solidFill>
                <a:latin typeface="Proxima Nova"/>
                <a:ea typeface="Proxima Nova"/>
                <a:cs typeface="Proxima Nova"/>
                <a:sym typeface="Proxima Nova"/>
              </a:rPr>
              <a:t>In what way did the product dissection activity help you develop ideas?</a:t>
            </a:r>
            <a:endParaRPr/>
          </a:p>
          <a:p>
            <a:pPr marL="80010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12573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7068C"/>
                </a:solidFill>
                <a:latin typeface="Proxima Nova"/>
                <a:ea typeface="Proxima Nova"/>
                <a:cs typeface="Proxima Nova"/>
                <a:sym typeface="Proxima Nova"/>
              </a:rPr>
              <a:t>Did the product you dissected impact the ideas you developed?</a:t>
            </a:r>
            <a:endParaRPr/>
          </a:p>
          <a:p>
            <a:pPr marL="80010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57068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573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7068C"/>
                </a:solidFill>
                <a:latin typeface="Proxima Nova"/>
                <a:ea typeface="Proxima Nova"/>
                <a:cs typeface="Proxima Nova"/>
                <a:sym typeface="Proxima Nova"/>
              </a:rPr>
              <a:t>Do you think it is useful to dissect different products when working in a group?</a:t>
            </a:r>
            <a:endParaRPr/>
          </a:p>
        </p:txBody>
      </p:sp>
      <p:sp>
        <p:nvSpPr>
          <p:cNvPr id="285" name="Google Shape;285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/>
          </a:p>
        </p:txBody>
      </p:sp>
      <p:pic>
        <p:nvPicPr>
          <p:cNvPr id="289" name="Google Shape;289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 txBox="1">
            <a:spLocks noGrp="1"/>
          </p:cNvSpPr>
          <p:nvPr>
            <p:ph type="ctrTitle"/>
          </p:nvPr>
        </p:nvSpPr>
        <p:spPr>
          <a:xfrm>
            <a:off x="564107" y="68121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/>
          </a:p>
        </p:txBody>
      </p:sp>
      <p:sp>
        <p:nvSpPr>
          <p:cNvPr id="295" name="Google Shape;295;p1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Individual lab report: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 lab report for Lab 4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 presentation for Lab 4A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Milestone 1 Presentation next week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/>
          </a:p>
        </p:txBody>
      </p:sp>
      <p:pic>
        <p:nvPicPr>
          <p:cNvPr id="300" name="Google Shape;300;p15"/>
          <p:cNvPicPr preferRelativeResize="0"/>
          <p:nvPr/>
        </p:nvPicPr>
        <p:blipFill rotWithShape="1">
          <a:blip r:embed="rId4">
            <a:alphaModFix/>
          </a:blip>
          <a:srcRect l="7566" t="52222" r="80106" b="11031"/>
          <a:stretch/>
        </p:blipFill>
        <p:spPr>
          <a:xfrm>
            <a:off x="9912470" y="2293115"/>
            <a:ext cx="1538355" cy="305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/>
          </a:p>
        </p:txBody>
      </p:sp>
      <p:sp>
        <p:nvSpPr>
          <p:cNvPr id="307" name="Google Shape;307;p16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Each team member should dissect their own product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Take screenshots</a:t>
            </a:r>
            <a:endParaRPr dirty="0"/>
          </a:p>
        </p:txBody>
      </p:sp>
      <p:sp>
        <p:nvSpPr>
          <p:cNvPr id="308" name="Google Shape;308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/>
          </a:p>
        </p:txBody>
      </p:sp>
      <p:pic>
        <p:nvPicPr>
          <p:cNvPr id="312" name="Google Shape;312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"/>
          <p:cNvSpPr txBox="1"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/>
          </a:p>
        </p:txBody>
      </p:sp>
      <p:sp>
        <p:nvSpPr>
          <p:cNvPr id="318" name="Google Shape;318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/>
          </a:p>
        </p:txBody>
      </p:sp>
      <p:pic>
        <p:nvPicPr>
          <p:cNvPr id="322" name="Google Shape;322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7"/>
          <p:cNvSpPr txBox="1"/>
          <p:nvPr/>
        </p:nvSpPr>
        <p:spPr>
          <a:xfrm>
            <a:off x="828441" y="2061293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Required Pre-Lab Activity for Lab 6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Complete the online NYU Tandon MakerSpace Safety Orientation training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Requires watching three videos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Covid-19 Policies and Updates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Safety Orientation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Ultimaker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Refer to the Lab 6A manual page for more information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/>
          </a:p>
        </p:txBody>
      </p:sp>
      <p:cxnSp>
        <p:nvCxnSpPr>
          <p:cNvPr id="329" name="Google Shape;329;p18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0" name="Google Shape;33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97" name="Google Shape;97;p2"/>
          <p:cNvCxnSpPr/>
          <p:nvPr/>
        </p:nvCxnSpPr>
        <p:spPr>
          <a:xfrm>
            <a:off x="931362" y="2821577"/>
            <a:ext cx="0" cy="228600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2" name="Google Shape;102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evaluate the functional design of an existing product to apply to the ideation of a new product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develop and design an idea for a water toy to be used by children ages 4 – 6 </a:t>
            </a: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3" name="Google Shape;113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/>
          <p:nvPr/>
        </p:nvSpPr>
        <p:spPr>
          <a:xfrm>
            <a:off x="5888716" y="561958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Product Dissection of Cordless Drill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3406" y="2455899"/>
            <a:ext cx="3645831" cy="3098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ctrTitle"/>
          </p:nvPr>
        </p:nvSpPr>
        <p:spPr>
          <a:xfrm>
            <a:off x="564107" y="68141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564107" y="1867855"/>
            <a:ext cx="6280886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Engineering design process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Systematic approach to designing a new product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Idea generation occurs during the “Imagine” phase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fixation – having preconceived notions of an initial idea and the inability to think of alternatives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Reverse engineering – process of reproducing a product by examination of the product’s components and functions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6737010" y="5469518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Engineering Design Process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Teach Engineering</a:t>
            </a:r>
            <a:endParaRPr/>
          </a:p>
        </p:txBody>
      </p:sp>
      <p:pic>
        <p:nvPicPr>
          <p:cNvPr id="127" name="Google Shape;127;p4" descr="Image result for engineering design proc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2206" y="1774254"/>
            <a:ext cx="4024823" cy="369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/>
          <p:nvPr/>
        </p:nvSpPr>
        <p:spPr>
          <a:xfrm>
            <a:off x="10439400" y="3601909"/>
            <a:ext cx="756557" cy="756557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ctrTitle"/>
          </p:nvPr>
        </p:nvSpPr>
        <p:spPr>
          <a:xfrm>
            <a:off x="564107" y="679052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2139" y="2615931"/>
            <a:ext cx="1919001" cy="21886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8712462" y="2495938"/>
            <a:ext cx="2278428" cy="239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ubstitute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ombine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1D60F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dapt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92D050"/>
                </a:solidFill>
                <a:latin typeface="Proxima Nova"/>
                <a:ea typeface="Proxima Nova"/>
                <a:cs typeface="Proxima Nova"/>
                <a:sym typeface="Proxima Nova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odify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ut to another use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Proxima Nova"/>
                <a:ea typeface="Proxima Nova"/>
                <a:cs typeface="Proxima Nova"/>
                <a:sym typeface="Proxima Nova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liminate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everse </a:t>
            </a:r>
            <a:endParaRPr/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2416" y="2495937"/>
            <a:ext cx="1864746" cy="245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8484" y="2582768"/>
            <a:ext cx="1758462" cy="222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1867439" y="4853961"/>
            <a:ext cx="2028137" cy="57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Heuristics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4331807" y="4853961"/>
            <a:ext cx="1699664" cy="57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Brainstorming</a:t>
            </a: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6326517" y="4853961"/>
            <a:ext cx="2202396" cy="57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 Dissection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8462010" y="4853961"/>
            <a:ext cx="2028137" cy="57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Scamper</a:t>
            </a:r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1"/>
          </p:nvPr>
        </p:nvSpPr>
        <p:spPr>
          <a:xfrm>
            <a:off x="691488" y="1870183"/>
            <a:ext cx="10542570" cy="519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fixation can be overcome with these idea generation methods:</a:t>
            </a: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584894" y="5512693"/>
            <a:ext cx="107557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Idea Generation Methods</a:t>
            </a:r>
            <a:endParaRPr/>
          </a:p>
        </p:txBody>
      </p:sp>
      <p:pic>
        <p:nvPicPr>
          <p:cNvPr id="149" name="Google Shape;149;p5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ctrTitle"/>
          </p:nvPr>
        </p:nvSpPr>
        <p:spPr>
          <a:xfrm>
            <a:off x="564107" y="54155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554788" y="5893381"/>
            <a:ext cx="107557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Rules for Brainstorming</a:t>
            </a:r>
            <a:endParaRPr/>
          </a:p>
        </p:txBody>
      </p:sp>
      <p:grpSp>
        <p:nvGrpSpPr>
          <p:cNvPr id="160" name="Google Shape;160;p6"/>
          <p:cNvGrpSpPr/>
          <p:nvPr/>
        </p:nvGrpSpPr>
        <p:grpSpPr>
          <a:xfrm>
            <a:off x="2027431" y="1216449"/>
            <a:ext cx="7681240" cy="4742427"/>
            <a:chOff x="1962815" y="1235077"/>
            <a:chExt cx="7681240" cy="4742427"/>
          </a:xfrm>
        </p:grpSpPr>
        <p:grpSp>
          <p:nvGrpSpPr>
            <p:cNvPr id="161" name="Google Shape;161;p6"/>
            <p:cNvGrpSpPr/>
            <p:nvPr/>
          </p:nvGrpSpPr>
          <p:grpSpPr>
            <a:xfrm>
              <a:off x="4658132" y="1400249"/>
              <a:ext cx="2487693" cy="1794531"/>
              <a:chOff x="2895359" y="1123604"/>
              <a:chExt cx="2487693" cy="1794531"/>
            </a:xfrm>
          </p:grpSpPr>
          <p:pic>
            <p:nvPicPr>
              <p:cNvPr id="162" name="Google Shape;162;p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895359" y="1172128"/>
                <a:ext cx="1303858" cy="13038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3" name="Google Shape;163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982143" y="1123604"/>
                <a:ext cx="1400909" cy="14009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621896" y="1951371"/>
                <a:ext cx="966764" cy="9667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5" name="Google Shape;165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7517675" y="1235077"/>
              <a:ext cx="2064489" cy="20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56022" y="3758836"/>
              <a:ext cx="1187793" cy="1386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189154" y="3763875"/>
              <a:ext cx="1545269" cy="144188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8" name="Google Shape;168;p6"/>
            <p:cNvGrpSpPr/>
            <p:nvPr/>
          </p:nvGrpSpPr>
          <p:grpSpPr>
            <a:xfrm>
              <a:off x="2227424" y="3736680"/>
              <a:ext cx="1963872" cy="1819897"/>
              <a:chOff x="509249" y="3627099"/>
              <a:chExt cx="1963872" cy="1819897"/>
            </a:xfrm>
          </p:grpSpPr>
          <p:pic>
            <p:nvPicPr>
              <p:cNvPr id="169" name="Google Shape;169;p6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 flipH="1">
                <a:off x="1606374" y="4467726"/>
                <a:ext cx="812399" cy="733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70;p6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 flipH="1">
                <a:off x="1695648" y="3657110"/>
                <a:ext cx="777473" cy="7019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6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 flipH="1">
                <a:off x="525697" y="4453439"/>
                <a:ext cx="1100409" cy="9935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2" name="Google Shape;172;p6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 rot="1669537">
                <a:off x="630170" y="3770381"/>
                <a:ext cx="790777" cy="71399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" name="Google Shape;173;p6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1015920" y="4046799"/>
                <a:ext cx="1036817" cy="9361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4" name="Google Shape;174;p6"/>
            <p:cNvSpPr txBox="1"/>
            <p:nvPr/>
          </p:nvSpPr>
          <p:spPr>
            <a:xfrm>
              <a:off x="1962815" y="2843589"/>
              <a:ext cx="2438538" cy="81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No (self) judgement</a:t>
              </a:r>
              <a:endParaRPr/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4699484" y="2851020"/>
              <a:ext cx="2515010" cy="81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Encourage wild ideas</a:t>
              </a: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7512625" y="2906806"/>
              <a:ext cx="2131430" cy="81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Stay focused on the topic</a:t>
              </a:r>
              <a:endParaRPr/>
            </a:p>
          </p:txBody>
        </p:sp>
        <p:sp>
          <p:nvSpPr>
            <p:cNvPr id="177" name="Google Shape;177;p6"/>
            <p:cNvSpPr txBox="1"/>
            <p:nvPr/>
          </p:nvSpPr>
          <p:spPr>
            <a:xfrm>
              <a:off x="2508036" y="5161692"/>
              <a:ext cx="1516631" cy="81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Be visual</a:t>
              </a: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4541492" y="5149575"/>
              <a:ext cx="2830994" cy="81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Go for quantity </a:t>
              </a:r>
              <a:b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</a:b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(9 or more)</a:t>
              </a:r>
              <a:endParaRPr/>
            </a:p>
          </p:txBody>
        </p:sp>
        <p:sp>
          <p:nvSpPr>
            <p:cNvPr id="179" name="Google Shape;179;p6"/>
            <p:cNvSpPr txBox="1"/>
            <p:nvPr/>
          </p:nvSpPr>
          <p:spPr>
            <a:xfrm>
              <a:off x="7786629" y="5144935"/>
              <a:ext cx="1692371" cy="81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Combine and improve ideas</a:t>
              </a:r>
              <a:endParaRPr/>
            </a:p>
          </p:txBody>
        </p:sp>
        <p:grpSp>
          <p:nvGrpSpPr>
            <p:cNvPr id="180" name="Google Shape;180;p6"/>
            <p:cNvGrpSpPr/>
            <p:nvPr/>
          </p:nvGrpSpPr>
          <p:grpSpPr>
            <a:xfrm>
              <a:off x="2429874" y="1558513"/>
              <a:ext cx="1510584" cy="1552594"/>
              <a:chOff x="676332" y="1229014"/>
              <a:chExt cx="1575156" cy="1618962"/>
            </a:xfrm>
          </p:grpSpPr>
          <p:pic>
            <p:nvPicPr>
              <p:cNvPr id="181" name="Google Shape;181;p6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 flipH="1">
                <a:off x="1341800" y="1905607"/>
                <a:ext cx="828642" cy="8286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Google Shape;182;p6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747354" y="1377560"/>
                <a:ext cx="828644" cy="8286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" name="Google Shape;183;p6"/>
              <p:cNvSpPr/>
              <p:nvPr/>
            </p:nvSpPr>
            <p:spPr>
              <a:xfrm flipH="1">
                <a:off x="676332" y="1229014"/>
                <a:ext cx="1575156" cy="1618962"/>
              </a:xfrm>
              <a:prstGeom prst="noSmoking">
                <a:avLst>
                  <a:gd name="adj" fmla="val 5316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84" name="Google Shape;184;p6" descr="A picture containing drawing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>
            <a:spLocks noGrp="1"/>
          </p:cNvSpPr>
          <p:nvPr>
            <p:ph type="ctrTitle"/>
          </p:nvPr>
        </p:nvSpPr>
        <p:spPr>
          <a:xfrm>
            <a:off x="564107" y="66499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67644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Product dissection – systematic disassembly of products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supply/energy source – how is power supplied?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Primary motion – how is mechanical motion achieved?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Energy flow – how is power transferred to create motion?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Form and outer body – how do users interact with outer components?</a:t>
            </a: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95" name="Google Shape;195;p7" descr="A clock in the middle of a watch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2807" y="3983437"/>
            <a:ext cx="2803968" cy="187101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/>
          <p:nvPr/>
        </p:nvSpPr>
        <p:spPr>
          <a:xfrm>
            <a:off x="5116284" y="4140083"/>
            <a:ext cx="636270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Example: Pocket watch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Power supply – battery and compressed spring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Primary motion – gear train drives clock hands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Energy flow – spring gets wound and mechanical energy powers watch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Form – winding crown, cover, case body</a:t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1229550" y="5854449"/>
            <a:ext cx="46104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Pocket Watch Courtesy of Retro Thing</a:t>
            </a:r>
            <a:endParaRPr/>
          </a:p>
        </p:txBody>
      </p:sp>
      <p:pic>
        <p:nvPicPr>
          <p:cNvPr id="198" name="Google Shape;198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/>
          </a:p>
        </p:txBody>
      </p:sp>
      <p:sp>
        <p:nvSpPr>
          <p:cNvPr id="204" name="Google Shape;204;p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80902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SolidWorks eDrawings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Product dissection files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Virtual product dissection handout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Any materials needed for hypothetical design of a water toy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209" name="Google Shape;209;p8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15" name="Google Shape;215;p9"/>
          <p:cNvSpPr txBox="1">
            <a:spLocks noGrp="1"/>
          </p:cNvSpPr>
          <p:nvPr>
            <p:ph type="subTitle" idx="1"/>
          </p:nvPr>
        </p:nvSpPr>
        <p:spPr>
          <a:xfrm>
            <a:off x="3174274" y="1923350"/>
            <a:ext cx="811203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1: Creativity (10 minutes)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Get in groups and take out paper and a pencil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Write down as many alternative ways as possible to use a paperclip (2 minutes)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Count the number of ideas generated as a group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Identify the greatest number of ideas generated – winner gets a prize!</a:t>
            </a:r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220" name="Google Shape;22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801189" y="2721285"/>
            <a:ext cx="2094548" cy="209454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/>
          <p:nvPr/>
        </p:nvSpPr>
        <p:spPr>
          <a:xfrm>
            <a:off x="801189" y="4815833"/>
            <a:ext cx="209454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Paperclip</a:t>
            </a:r>
            <a:endParaRPr/>
          </a:p>
        </p:txBody>
      </p:sp>
      <p:pic>
        <p:nvPicPr>
          <p:cNvPr id="222" name="Google Shape;222;p9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694</Words>
  <Application>Microsoft Office PowerPoint</Application>
  <PresentationFormat>Widescreen</PresentationFormat>
  <Paragraphs>131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Arial</vt:lpstr>
      <vt:lpstr>Proxima Nova</vt:lpstr>
      <vt:lpstr>Montserrat Medium</vt:lpstr>
      <vt:lpstr>Office Theme</vt:lpstr>
      <vt:lpstr>VIRTUAL PRODUCT DISSECTION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PROCEDURE</vt:lpstr>
      <vt:lpstr>PROCEDURE</vt:lpstr>
      <vt:lpstr>PROCEDURE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PRODUCT DISSECTION</dc:title>
  <dc:creator>Diya</dc:creator>
  <cp:lastModifiedBy>Maithili Manessis</cp:lastModifiedBy>
  <cp:revision>2</cp:revision>
  <dcterms:created xsi:type="dcterms:W3CDTF">2019-06-25T23:10:16Z</dcterms:created>
  <dcterms:modified xsi:type="dcterms:W3CDTF">2021-02-17T03:33:09Z</dcterms:modified>
</cp:coreProperties>
</file>