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4" r:id="rId6"/>
    <p:sldId id="273" r:id="rId7"/>
    <p:sldId id="272" r:id="rId8"/>
    <p:sldId id="274" r:id="rId9"/>
    <p:sldId id="275" r:id="rId10"/>
    <p:sldId id="276" r:id="rId11"/>
    <p:sldId id="280" r:id="rId12"/>
    <p:sldId id="278" r:id="rId13"/>
    <p:sldId id="281" r:id="rId14"/>
    <p:sldId id="282" r:id="rId15"/>
    <p:sldId id="283" r:id="rId16"/>
    <p:sldId id="284" r:id="rId17"/>
    <p:sldId id="285" r:id="rId18"/>
    <p:sldId id="288" r:id="rId19"/>
    <p:sldId id="287" r:id="rId20"/>
    <p:sldId id="286" r:id="rId21"/>
    <p:sldId id="289" r:id="rId22"/>
    <p:sldId id="290" r:id="rId23"/>
    <p:sldId id="291" r:id="rId24"/>
    <p:sldId id="292" r:id="rId25"/>
    <p:sldId id="293" r:id="rId26"/>
    <p:sldId id="29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0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 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Student’s Guide to</a:t>
            </a:r>
            <a:endParaRPr lang="en-US" b="1" dirty="0"/>
          </a:p>
        </p:txBody>
      </p:sp>
      <p:pic>
        <p:nvPicPr>
          <p:cNvPr id="1026" name="Picture 2" descr="http://www.eoi.es/blogs/mintecon/files/2015/01/Logo_Project_2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600" y="2926080"/>
            <a:ext cx="8058799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reate/Change Resources</a:t>
            </a:r>
            <a:endParaRPr lang="en-US" dirty="0"/>
          </a:p>
        </p:txBody>
      </p:sp>
      <p:pic>
        <p:nvPicPr>
          <p:cNvPr id="7" name="Shape 184"/>
          <p:cNvPicPr preferRelativeResize="0"/>
          <p:nvPr/>
        </p:nvPicPr>
        <p:blipFill rotWithShape="1">
          <a:blip r:embed="rId2">
            <a:alphaModFix/>
          </a:blip>
          <a:srcRect b="22901"/>
          <a:stretch/>
        </p:blipFill>
        <p:spPr>
          <a:xfrm>
            <a:off x="1227220" y="956983"/>
            <a:ext cx="9689431" cy="327813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85"/>
          <p:cNvSpPr txBox="1"/>
          <p:nvPr/>
        </p:nvSpPr>
        <p:spPr>
          <a:xfrm>
            <a:off x="1367589" y="4460579"/>
            <a:ext cx="9456822" cy="1900989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It’ll open this page to see the individual resources and hourly rates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&lt;Std. Rate&gt;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*the red means they are “</a:t>
            </a:r>
            <a:r>
              <a:rPr lang="en-US" sz="2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overallocated</a:t>
            </a:r>
            <a:r>
              <a:rPr lang="en-US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” meaning they’re doing too much at once, but they’re hard workers, so it’s okay—they’ll power through it.</a:t>
            </a:r>
          </a:p>
        </p:txBody>
      </p:sp>
    </p:spTree>
    <p:extLst>
      <p:ext uri="{BB962C8B-B14F-4D97-AF65-F5344CB8AC3E}">
        <p14:creationId xmlns:p14="http://schemas.microsoft.com/office/powerpoint/2010/main" val="33817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reate/Change Resources</a:t>
            </a:r>
            <a:endParaRPr lang="en-US" dirty="0"/>
          </a:p>
        </p:txBody>
      </p:sp>
      <p:pic>
        <p:nvPicPr>
          <p:cNvPr id="4" name="Shape 177"/>
          <p:cNvPicPr preferRelativeResize="0"/>
          <p:nvPr/>
        </p:nvPicPr>
        <p:blipFill rotWithShape="1">
          <a:blip r:embed="rId2">
            <a:alphaModFix/>
          </a:blip>
          <a:srcRect l="56045" t="73292" b="5909"/>
          <a:stretch/>
        </p:blipFill>
        <p:spPr>
          <a:xfrm>
            <a:off x="2181726" y="2981954"/>
            <a:ext cx="7828545" cy="29971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78"/>
          <p:cNvSpPr txBox="1"/>
          <p:nvPr/>
        </p:nvSpPr>
        <p:spPr>
          <a:xfrm>
            <a:off x="3046035" y="995872"/>
            <a:ext cx="6099929" cy="1203383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 this 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little button </a:t>
            </a:r>
            <a: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 return to chart view</a:t>
            </a:r>
            <a:endParaRPr lang="en-US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cxnSp>
        <p:nvCxnSpPr>
          <p:cNvPr id="6" name="Shape 179"/>
          <p:cNvCxnSpPr/>
          <p:nvPr/>
        </p:nvCxnSpPr>
        <p:spPr>
          <a:xfrm>
            <a:off x="6095998" y="2478505"/>
            <a:ext cx="1031812" cy="3043526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645013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Copy Picture Into Your Presentation</a:t>
            </a:r>
            <a:endParaRPr lang="en-US" dirty="0"/>
          </a:p>
        </p:txBody>
      </p:sp>
      <p:pic>
        <p:nvPicPr>
          <p:cNvPr id="4" name="Shape 20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8758" y="762000"/>
            <a:ext cx="7524749" cy="53816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03"/>
          <p:cNvSpPr txBox="1"/>
          <p:nvPr/>
        </p:nvSpPr>
        <p:spPr>
          <a:xfrm>
            <a:off x="8149389" y="2746575"/>
            <a:ext cx="3823098" cy="1079468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Highlight every row</a:t>
            </a:r>
          </a:p>
        </p:txBody>
      </p:sp>
      <p:cxnSp>
        <p:nvCxnSpPr>
          <p:cNvPr id="6" name="Shape 204"/>
          <p:cNvCxnSpPr/>
          <p:nvPr/>
        </p:nvCxnSpPr>
        <p:spPr>
          <a:xfrm flipH="1" flipV="1">
            <a:off x="3128211" y="1804739"/>
            <a:ext cx="6593305" cy="770019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514878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Copy Picture Into Your </a:t>
            </a:r>
            <a:r>
              <a:rPr lang="en-US" dirty="0" smtClean="0"/>
              <a:t>Presentation</a:t>
            </a:r>
            <a:endParaRPr lang="en-US" dirty="0"/>
          </a:p>
        </p:txBody>
      </p:sp>
      <p:pic>
        <p:nvPicPr>
          <p:cNvPr id="4" name="Shape 209"/>
          <p:cNvPicPr preferRelativeResize="0"/>
          <p:nvPr/>
        </p:nvPicPr>
        <p:blipFill rotWithShape="1">
          <a:blip r:embed="rId2">
            <a:alphaModFix/>
          </a:blip>
          <a:srcRect r="13357" b="10601"/>
          <a:stretch/>
        </p:blipFill>
        <p:spPr>
          <a:xfrm>
            <a:off x="5550568" y="1128873"/>
            <a:ext cx="6456947" cy="50312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0"/>
          <p:cNvSpPr txBox="1"/>
          <p:nvPr/>
        </p:nvSpPr>
        <p:spPr>
          <a:xfrm>
            <a:off x="625643" y="2494575"/>
            <a:ext cx="3248526" cy="250257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 the drop down menu next to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“Copy”</a:t>
            </a:r>
          </a:p>
        </p:txBody>
      </p:sp>
      <p:cxnSp>
        <p:nvCxnSpPr>
          <p:cNvPr id="6" name="Shape 211"/>
          <p:cNvCxnSpPr/>
          <p:nvPr/>
        </p:nvCxnSpPr>
        <p:spPr>
          <a:xfrm flipV="1">
            <a:off x="4531894" y="2422385"/>
            <a:ext cx="3128211" cy="1732549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913596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Copy Picture Into Your </a:t>
            </a:r>
            <a:r>
              <a:rPr lang="en-US" dirty="0" smtClean="0"/>
              <a:t>Presentation</a:t>
            </a:r>
            <a:endParaRPr lang="en-US" dirty="0"/>
          </a:p>
        </p:txBody>
      </p:sp>
      <p:pic>
        <p:nvPicPr>
          <p:cNvPr id="4" name="Shape 2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9336" y="940467"/>
            <a:ext cx="6974306" cy="50091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7"/>
          <p:cNvSpPr txBox="1"/>
          <p:nvPr/>
        </p:nvSpPr>
        <p:spPr>
          <a:xfrm>
            <a:off x="7828546" y="3152273"/>
            <a:ext cx="4088619" cy="1199147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Select </a:t>
            </a:r>
            <a:b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sz="3600" b="1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“Copy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Picture”</a:t>
            </a:r>
          </a:p>
        </p:txBody>
      </p:sp>
      <p:cxnSp>
        <p:nvCxnSpPr>
          <p:cNvPr id="6" name="Shape 218"/>
          <p:cNvCxnSpPr/>
          <p:nvPr/>
        </p:nvCxnSpPr>
        <p:spPr>
          <a:xfrm flipH="1" flipV="1">
            <a:off x="2994123" y="2462263"/>
            <a:ext cx="6414572" cy="497505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479777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Copy Picture Into Your </a:t>
            </a:r>
            <a:r>
              <a:rPr lang="en-US" dirty="0" smtClean="0"/>
              <a:t>Presentation</a:t>
            </a:r>
            <a:endParaRPr lang="en-US" dirty="0"/>
          </a:p>
        </p:txBody>
      </p:sp>
      <p:pic>
        <p:nvPicPr>
          <p:cNvPr id="4" name="Shape 223"/>
          <p:cNvPicPr preferRelativeResize="0"/>
          <p:nvPr/>
        </p:nvPicPr>
        <p:blipFill rotWithShape="1">
          <a:blip r:embed="rId2">
            <a:alphaModFix/>
          </a:blip>
          <a:srcRect b="17374"/>
          <a:stretch/>
        </p:blipFill>
        <p:spPr>
          <a:xfrm>
            <a:off x="260684" y="914399"/>
            <a:ext cx="8670664" cy="53420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24"/>
          <p:cNvSpPr txBox="1"/>
          <p:nvPr/>
        </p:nvSpPr>
        <p:spPr>
          <a:xfrm>
            <a:off x="8460016" y="2658977"/>
            <a:ext cx="3509211" cy="1852863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“Selected Rows”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then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OK</a:t>
            </a:r>
          </a:p>
        </p:txBody>
      </p:sp>
      <p:cxnSp>
        <p:nvCxnSpPr>
          <p:cNvPr id="6" name="Shape 225"/>
          <p:cNvCxnSpPr/>
          <p:nvPr/>
        </p:nvCxnSpPr>
        <p:spPr>
          <a:xfrm flipH="1">
            <a:off x="3298564" y="3585408"/>
            <a:ext cx="4792484" cy="146451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601776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Copy Picture Into Your </a:t>
            </a:r>
            <a:r>
              <a:rPr lang="en-US" dirty="0" smtClean="0"/>
              <a:t>Presentation</a:t>
            </a:r>
            <a:endParaRPr lang="en-US" dirty="0"/>
          </a:p>
        </p:txBody>
      </p:sp>
      <p:pic>
        <p:nvPicPr>
          <p:cNvPr id="4" name="Shape 2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1954" y="817155"/>
            <a:ext cx="7416453" cy="552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31"/>
          <p:cNvSpPr txBox="1"/>
          <p:nvPr/>
        </p:nvSpPr>
        <p:spPr>
          <a:xfrm>
            <a:off x="5775158" y="2658492"/>
            <a:ext cx="6220325" cy="1817255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Then you can copy and paste it into anything you </a:t>
            </a:r>
            <a: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want </a:t>
            </a:r>
            <a:b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</a:br>
            <a: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(like Paint or PowerPoint)</a:t>
            </a:r>
            <a:endParaRPr lang="en-US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061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Status Date</a:t>
            </a:r>
            <a:endParaRPr lang="en-US" dirty="0"/>
          </a:p>
        </p:txBody>
      </p:sp>
      <p:pic>
        <p:nvPicPr>
          <p:cNvPr id="4" name="Shape 241"/>
          <p:cNvPicPr preferRelativeResize="0"/>
          <p:nvPr/>
        </p:nvPicPr>
        <p:blipFill rotWithShape="1">
          <a:blip r:embed="rId2">
            <a:alphaModFix/>
          </a:blip>
          <a:srcRect b="72923"/>
          <a:stretch/>
        </p:blipFill>
        <p:spPr>
          <a:xfrm>
            <a:off x="349033" y="3035490"/>
            <a:ext cx="10976733" cy="28169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42"/>
          <p:cNvSpPr txBox="1"/>
          <p:nvPr/>
        </p:nvSpPr>
        <p:spPr>
          <a:xfrm>
            <a:off x="8225669" y="1240302"/>
            <a:ext cx="2506500" cy="1280636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It’s right here</a:t>
            </a:r>
          </a:p>
        </p:txBody>
      </p:sp>
      <p:cxnSp>
        <p:nvCxnSpPr>
          <p:cNvPr id="6" name="Shape 243"/>
          <p:cNvCxnSpPr/>
          <p:nvPr/>
        </p:nvCxnSpPr>
        <p:spPr>
          <a:xfrm flipH="1">
            <a:off x="5837399" y="2195440"/>
            <a:ext cx="2175632" cy="1623340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7" name="Shape 244"/>
          <p:cNvSpPr/>
          <p:nvPr/>
        </p:nvSpPr>
        <p:spPr>
          <a:xfrm>
            <a:off x="5103357" y="3818780"/>
            <a:ext cx="952538" cy="810451"/>
          </a:xfrm>
          <a:prstGeom prst="ellipse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242"/>
          <p:cNvSpPr txBox="1"/>
          <p:nvPr/>
        </p:nvSpPr>
        <p:spPr>
          <a:xfrm>
            <a:off x="576630" y="1240303"/>
            <a:ext cx="6348585" cy="1280635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 the Status Date to control where the Progress Line is</a:t>
            </a:r>
            <a:endParaRPr lang="en-US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4291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Status Date</a:t>
            </a:r>
            <a:endParaRPr lang="en-US" dirty="0"/>
          </a:p>
        </p:txBody>
      </p:sp>
      <p:pic>
        <p:nvPicPr>
          <p:cNvPr id="4" name="Shape 254"/>
          <p:cNvPicPr preferRelativeResize="0"/>
          <p:nvPr/>
        </p:nvPicPr>
        <p:blipFill rotWithShape="1">
          <a:blip r:embed="rId2">
            <a:alphaModFix/>
          </a:blip>
          <a:srcRect r="43859" b="86743"/>
          <a:stretch/>
        </p:blipFill>
        <p:spPr>
          <a:xfrm>
            <a:off x="545431" y="1259306"/>
            <a:ext cx="6384757" cy="21576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55"/>
          <p:cNvSpPr txBox="1"/>
          <p:nvPr/>
        </p:nvSpPr>
        <p:spPr>
          <a:xfrm>
            <a:off x="6096001" y="3372123"/>
            <a:ext cx="5693230" cy="2862322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You can also use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“Update Project”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to set the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Status Date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and update any completion percentages before that date</a:t>
            </a:r>
          </a:p>
        </p:txBody>
      </p:sp>
      <p:cxnSp>
        <p:nvCxnSpPr>
          <p:cNvPr id="6" name="Shape 256"/>
          <p:cNvCxnSpPr/>
          <p:nvPr/>
        </p:nvCxnSpPr>
        <p:spPr>
          <a:xfrm flipH="1" flipV="1">
            <a:off x="2950026" y="2621606"/>
            <a:ext cx="2849195" cy="2118836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210329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Status Date</a:t>
            </a:r>
            <a:endParaRPr lang="en-US" dirty="0"/>
          </a:p>
        </p:txBody>
      </p:sp>
      <p:pic>
        <p:nvPicPr>
          <p:cNvPr id="4" name="Shape 261"/>
          <p:cNvPicPr preferRelativeResize="0"/>
          <p:nvPr/>
        </p:nvPicPr>
        <p:blipFill rotWithShape="1">
          <a:blip r:embed="rId2">
            <a:alphaModFix/>
          </a:blip>
          <a:srcRect t="8105" r="13264" b="14160"/>
          <a:stretch/>
        </p:blipFill>
        <p:spPr>
          <a:xfrm>
            <a:off x="465039" y="1830682"/>
            <a:ext cx="6887531" cy="3923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62"/>
          <p:cNvSpPr txBox="1"/>
          <p:nvPr/>
        </p:nvSpPr>
        <p:spPr>
          <a:xfrm>
            <a:off x="8013760" y="3733592"/>
            <a:ext cx="3470563" cy="2308323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 this dropdown menu to change the date</a:t>
            </a:r>
          </a:p>
        </p:txBody>
      </p:sp>
      <p:cxnSp>
        <p:nvCxnSpPr>
          <p:cNvPr id="6" name="Shape 263"/>
          <p:cNvCxnSpPr/>
          <p:nvPr/>
        </p:nvCxnSpPr>
        <p:spPr>
          <a:xfrm flipH="1" flipV="1">
            <a:off x="5462338" y="3135816"/>
            <a:ext cx="2382251" cy="1436184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7" name="Shape 264"/>
          <p:cNvSpPr txBox="1"/>
          <p:nvPr/>
        </p:nvSpPr>
        <p:spPr>
          <a:xfrm>
            <a:off x="7653541" y="953519"/>
            <a:ext cx="4190999" cy="1754325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Use this menu to change completion percentage</a:t>
            </a:r>
          </a:p>
        </p:txBody>
      </p:sp>
      <p:cxnSp>
        <p:nvCxnSpPr>
          <p:cNvPr id="8" name="Shape 265"/>
          <p:cNvCxnSpPr/>
          <p:nvPr/>
        </p:nvCxnSpPr>
        <p:spPr>
          <a:xfrm flipH="1">
            <a:off x="3601453" y="1682920"/>
            <a:ext cx="3751117" cy="1158100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56661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99"/>
          <p:cNvPicPr preferRelativeResize="0"/>
          <p:nvPr/>
        </p:nvPicPr>
        <p:blipFill rotWithShape="1">
          <a:blip r:embed="rId2">
            <a:alphaModFix/>
          </a:blip>
          <a:srcRect b="22097"/>
          <a:stretch/>
        </p:blipFill>
        <p:spPr>
          <a:xfrm>
            <a:off x="1440180" y="2036230"/>
            <a:ext cx="9160207" cy="43417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100"/>
          <p:cNvSpPr txBox="1"/>
          <p:nvPr/>
        </p:nvSpPr>
        <p:spPr>
          <a:xfrm>
            <a:off x="6568440" y="228600"/>
            <a:ext cx="3307080" cy="646331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 </a:t>
            </a:r>
            <a:r>
              <a:rPr lang="en-US" sz="3600" b="1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“FILE”</a:t>
            </a:r>
          </a:p>
        </p:txBody>
      </p:sp>
      <p:cxnSp>
        <p:nvCxnSpPr>
          <p:cNvPr id="8" name="Shape 101"/>
          <p:cNvCxnSpPr/>
          <p:nvPr/>
        </p:nvCxnSpPr>
        <p:spPr>
          <a:xfrm flipH="1">
            <a:off x="1981200" y="874931"/>
            <a:ext cx="4396740" cy="1188073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52369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Change Timescale</a:t>
            </a:r>
            <a:endParaRPr lang="en-US" dirty="0"/>
          </a:p>
        </p:txBody>
      </p:sp>
      <p:pic>
        <p:nvPicPr>
          <p:cNvPr id="4" name="Shape 177"/>
          <p:cNvPicPr preferRelativeResize="0"/>
          <p:nvPr/>
        </p:nvPicPr>
        <p:blipFill rotWithShape="1">
          <a:blip r:embed="rId2">
            <a:alphaModFix/>
          </a:blip>
          <a:srcRect l="56045" t="73292" b="5909"/>
          <a:stretch/>
        </p:blipFill>
        <p:spPr>
          <a:xfrm>
            <a:off x="617621" y="3098910"/>
            <a:ext cx="7828545" cy="29971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87"/>
          <p:cNvSpPr txBox="1"/>
          <p:nvPr/>
        </p:nvSpPr>
        <p:spPr>
          <a:xfrm>
            <a:off x="617621" y="1050757"/>
            <a:ext cx="5810250" cy="1200329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 this little button at the bottom right</a:t>
            </a:r>
          </a:p>
        </p:txBody>
      </p:sp>
      <p:cxnSp>
        <p:nvCxnSpPr>
          <p:cNvPr id="6" name="Shape 288"/>
          <p:cNvCxnSpPr/>
          <p:nvPr/>
        </p:nvCxnSpPr>
        <p:spPr>
          <a:xfrm>
            <a:off x="3338259" y="2570323"/>
            <a:ext cx="1017173" cy="2867951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9" name="Shape 287"/>
          <p:cNvSpPr txBox="1"/>
          <p:nvPr/>
        </p:nvSpPr>
        <p:spPr>
          <a:xfrm>
            <a:off x="8085219" y="2616558"/>
            <a:ext cx="3725778" cy="1806628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</a:t>
            </a:r>
            <a: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Timescale is set automatically to 1 Day = 8 Hours)</a:t>
            </a:r>
            <a:endParaRPr lang="en-US" sz="36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1108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Change </a:t>
            </a:r>
            <a:r>
              <a:rPr lang="en-US" dirty="0" smtClean="0"/>
              <a:t>Timescale</a:t>
            </a:r>
            <a:endParaRPr lang="en-US" dirty="0"/>
          </a:p>
        </p:txBody>
      </p:sp>
      <p:pic>
        <p:nvPicPr>
          <p:cNvPr id="4" name="Shape 2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0" y="731520"/>
            <a:ext cx="5791200" cy="55254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94"/>
          <p:cNvSpPr txBox="1"/>
          <p:nvPr/>
        </p:nvSpPr>
        <p:spPr>
          <a:xfrm>
            <a:off x="280738" y="1463040"/>
            <a:ext cx="4892842" cy="3975234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Select the box, and change the time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Anything under 8 hours will remain 1 day, it will not let you set more than 8 hours/day</a:t>
            </a:r>
          </a:p>
        </p:txBody>
      </p:sp>
      <p:cxnSp>
        <p:nvCxnSpPr>
          <p:cNvPr id="6" name="Shape 295"/>
          <p:cNvCxnSpPr/>
          <p:nvPr/>
        </p:nvCxnSpPr>
        <p:spPr>
          <a:xfrm>
            <a:off x="5438274" y="3154218"/>
            <a:ext cx="4162926" cy="984645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150131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Calculating Labor Times</a:t>
            </a:r>
            <a:endParaRPr lang="en-US" dirty="0"/>
          </a:p>
        </p:txBody>
      </p:sp>
      <p:pic>
        <p:nvPicPr>
          <p:cNvPr id="4" name="Shape 305"/>
          <p:cNvPicPr preferRelativeResize="0"/>
          <p:nvPr/>
        </p:nvPicPr>
        <p:blipFill rotWithShape="1">
          <a:blip r:embed="rId2">
            <a:alphaModFix/>
          </a:blip>
          <a:srcRect r="47744" b="6959"/>
          <a:stretch/>
        </p:blipFill>
        <p:spPr>
          <a:xfrm>
            <a:off x="6015789" y="962527"/>
            <a:ext cx="5727033" cy="51621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306"/>
          <p:cNvSpPr txBox="1"/>
          <p:nvPr/>
        </p:nvSpPr>
        <p:spPr>
          <a:xfrm>
            <a:off x="793351" y="3367555"/>
            <a:ext cx="3562079" cy="64633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“Project”</a:t>
            </a:r>
          </a:p>
        </p:txBody>
      </p:sp>
      <p:cxnSp>
        <p:nvCxnSpPr>
          <p:cNvPr id="6" name="Shape 307"/>
          <p:cNvCxnSpPr/>
          <p:nvPr/>
        </p:nvCxnSpPr>
        <p:spPr>
          <a:xfrm flipV="1">
            <a:off x="4547826" y="1577401"/>
            <a:ext cx="4114764" cy="2113320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446977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Calculating Labor </a:t>
            </a:r>
            <a:r>
              <a:rPr lang="en-US" dirty="0" smtClean="0"/>
              <a:t>Times</a:t>
            </a:r>
            <a:endParaRPr lang="en-US" dirty="0"/>
          </a:p>
        </p:txBody>
      </p:sp>
      <p:pic>
        <p:nvPicPr>
          <p:cNvPr id="4" name="Shape 312"/>
          <p:cNvPicPr preferRelativeResize="0"/>
          <p:nvPr/>
        </p:nvPicPr>
        <p:blipFill rotWithShape="1">
          <a:blip r:embed="rId2">
            <a:alphaModFix/>
          </a:blip>
          <a:srcRect r="25101"/>
          <a:stretch/>
        </p:blipFill>
        <p:spPr>
          <a:xfrm>
            <a:off x="465220" y="1099887"/>
            <a:ext cx="5935579" cy="47624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313"/>
          <p:cNvSpPr txBox="1"/>
          <p:nvPr/>
        </p:nvSpPr>
        <p:spPr>
          <a:xfrm>
            <a:off x="6585284" y="3528660"/>
            <a:ext cx="5426614" cy="646331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 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“Project Information”</a:t>
            </a:r>
          </a:p>
        </p:txBody>
      </p:sp>
      <p:cxnSp>
        <p:nvCxnSpPr>
          <p:cNvPr id="6" name="Shape 314"/>
          <p:cNvCxnSpPr/>
          <p:nvPr/>
        </p:nvCxnSpPr>
        <p:spPr>
          <a:xfrm flipH="1" flipV="1">
            <a:off x="1776771" y="2037948"/>
            <a:ext cx="7295040" cy="1258705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751504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Calculating Labor Times</a:t>
            </a:r>
            <a:endParaRPr lang="en-US" dirty="0"/>
          </a:p>
        </p:txBody>
      </p:sp>
      <p:pic>
        <p:nvPicPr>
          <p:cNvPr id="4" name="Shape 3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57850" y="883920"/>
            <a:ext cx="6534150" cy="55340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320"/>
          <p:cNvSpPr txBox="1"/>
          <p:nvPr/>
        </p:nvSpPr>
        <p:spPr>
          <a:xfrm>
            <a:off x="969545" y="2752825"/>
            <a:ext cx="3378617" cy="1145407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“Statistics”</a:t>
            </a:r>
          </a:p>
        </p:txBody>
      </p:sp>
      <p:cxnSp>
        <p:nvCxnSpPr>
          <p:cNvPr id="6" name="Shape 321"/>
          <p:cNvCxnSpPr/>
          <p:nvPr/>
        </p:nvCxnSpPr>
        <p:spPr>
          <a:xfrm>
            <a:off x="4668253" y="3650932"/>
            <a:ext cx="2646947" cy="1257952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407905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Calculating Labor Times</a:t>
            </a:r>
            <a:endParaRPr lang="en-US" dirty="0"/>
          </a:p>
        </p:txBody>
      </p:sp>
      <p:pic>
        <p:nvPicPr>
          <p:cNvPr id="4" name="Shape 3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7095" y="2133600"/>
            <a:ext cx="6210300" cy="36480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327"/>
          <p:cNvSpPr txBox="1"/>
          <p:nvPr/>
        </p:nvSpPr>
        <p:spPr>
          <a:xfrm>
            <a:off x="7517545" y="1877036"/>
            <a:ext cx="4261371" cy="3408728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Here is the cost, as well as the Actual Payment (to the current date) and the remaining cost (until the end)</a:t>
            </a:r>
          </a:p>
        </p:txBody>
      </p:sp>
      <p:cxnSp>
        <p:nvCxnSpPr>
          <p:cNvPr id="6" name="Shape 328"/>
          <p:cNvCxnSpPr/>
          <p:nvPr/>
        </p:nvCxnSpPr>
        <p:spPr>
          <a:xfrm flipH="1">
            <a:off x="6257519" y="3581400"/>
            <a:ext cx="1009555" cy="435642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7" name="Shape 329"/>
          <p:cNvSpPr/>
          <p:nvPr/>
        </p:nvSpPr>
        <p:spPr>
          <a:xfrm>
            <a:off x="4996020" y="3581400"/>
            <a:ext cx="1212273" cy="11430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5587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Make sure you have: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/>
              <a:t>Minimum of 20 tasks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/>
              <a:t>Milestones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/>
              <a:t>Responsible person for tasks shown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/>
              <a:t>Progress line shown</a:t>
            </a:r>
          </a:p>
          <a:p>
            <a:pPr lvl="1">
              <a:lnSpc>
                <a:spcPct val="150000"/>
              </a:lnSpc>
            </a:pPr>
            <a:r>
              <a:rPr lang="en-US" sz="3600" dirty="0" smtClean="0"/>
              <a:t>“Copy Picture” is used instead </a:t>
            </a:r>
            <a:r>
              <a:rPr lang="en-US" sz="3600" smtClean="0"/>
              <a:t>of screenshotting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6588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0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1544" y="287557"/>
            <a:ext cx="10012680" cy="51663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07"/>
          <p:cNvSpPr txBox="1"/>
          <p:nvPr/>
        </p:nvSpPr>
        <p:spPr>
          <a:xfrm>
            <a:off x="7012304" y="4770986"/>
            <a:ext cx="3334932" cy="1365862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“OPTIONS”</a:t>
            </a:r>
          </a:p>
        </p:txBody>
      </p:sp>
      <p:cxnSp>
        <p:nvCxnSpPr>
          <p:cNvPr id="10" name="Shape 108"/>
          <p:cNvCxnSpPr/>
          <p:nvPr/>
        </p:nvCxnSpPr>
        <p:spPr>
          <a:xfrm flipH="1" flipV="1">
            <a:off x="1920240" y="4770987"/>
            <a:ext cx="4869180" cy="682930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2329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86000" y="304800"/>
            <a:ext cx="7671434" cy="60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114"/>
          <p:cNvSpPr txBox="1"/>
          <p:nvPr/>
        </p:nvSpPr>
        <p:spPr>
          <a:xfrm>
            <a:off x="7747634" y="3543298"/>
            <a:ext cx="3293746" cy="1200329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“ADVANCED”</a:t>
            </a:r>
          </a:p>
        </p:txBody>
      </p:sp>
      <p:cxnSp>
        <p:nvCxnSpPr>
          <p:cNvPr id="4" name="Shape 115"/>
          <p:cNvCxnSpPr/>
          <p:nvPr/>
        </p:nvCxnSpPr>
        <p:spPr>
          <a:xfrm flipH="1" flipV="1">
            <a:off x="3251836" y="2171563"/>
            <a:ext cx="4200524" cy="1874657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645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3060" y="276730"/>
            <a:ext cx="7627318" cy="598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121"/>
          <p:cNvSpPr txBox="1"/>
          <p:nvPr/>
        </p:nvSpPr>
        <p:spPr>
          <a:xfrm>
            <a:off x="7353300" y="1836420"/>
            <a:ext cx="3581399" cy="2862322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Scroll to the bottom and check the box before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“Edits to total %...”</a:t>
            </a:r>
          </a:p>
        </p:txBody>
      </p:sp>
      <p:cxnSp>
        <p:nvCxnSpPr>
          <p:cNvPr id="4" name="Shape 122"/>
          <p:cNvCxnSpPr/>
          <p:nvPr/>
        </p:nvCxnSpPr>
        <p:spPr>
          <a:xfrm flipH="1">
            <a:off x="3775709" y="3246120"/>
            <a:ext cx="3379471" cy="1678305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5" name="Shape 123"/>
          <p:cNvSpPr/>
          <p:nvPr/>
        </p:nvSpPr>
        <p:spPr>
          <a:xfrm>
            <a:off x="3432810" y="4924425"/>
            <a:ext cx="342899" cy="285750"/>
          </a:xfrm>
          <a:prstGeom prst="ellipse">
            <a:avLst/>
          </a:prstGeom>
          <a:noFill/>
          <a:ln w="254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61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Auto Scheduling Mode</a:t>
            </a:r>
            <a:endParaRPr lang="en-US" dirty="0"/>
          </a:p>
        </p:txBody>
      </p:sp>
      <p:pic>
        <p:nvPicPr>
          <p:cNvPr id="4" name="Shape 133"/>
          <p:cNvPicPr preferRelativeResize="0"/>
          <p:nvPr/>
        </p:nvPicPr>
        <p:blipFill rotWithShape="1">
          <a:blip r:embed="rId2">
            <a:alphaModFix/>
          </a:blip>
          <a:srcRect t="20333"/>
          <a:stretch/>
        </p:blipFill>
        <p:spPr>
          <a:xfrm>
            <a:off x="1928406" y="3657600"/>
            <a:ext cx="7920990" cy="27302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34"/>
          <p:cNvSpPr txBox="1"/>
          <p:nvPr/>
        </p:nvSpPr>
        <p:spPr>
          <a:xfrm>
            <a:off x="2263658" y="906394"/>
            <a:ext cx="7250486" cy="1794926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 this button to open a small menu and select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“Auto Scheduled”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from it</a:t>
            </a:r>
          </a:p>
        </p:txBody>
      </p:sp>
      <p:cxnSp>
        <p:nvCxnSpPr>
          <p:cNvPr id="6" name="Shape 135"/>
          <p:cNvCxnSpPr/>
          <p:nvPr/>
        </p:nvCxnSpPr>
        <p:spPr>
          <a:xfrm flipH="1">
            <a:off x="4111480" y="2732186"/>
            <a:ext cx="1524112" cy="3405246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2264437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pic>
        <p:nvPicPr>
          <p:cNvPr id="4" name="Shape 156"/>
          <p:cNvPicPr preferRelativeResize="0"/>
          <p:nvPr/>
        </p:nvPicPr>
        <p:blipFill rotWithShape="1">
          <a:blip r:embed="rId2">
            <a:alphaModFix/>
          </a:blip>
          <a:srcRect b="16127"/>
          <a:stretch/>
        </p:blipFill>
        <p:spPr>
          <a:xfrm>
            <a:off x="426721" y="2508063"/>
            <a:ext cx="8785859" cy="37002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57"/>
          <p:cNvSpPr txBox="1"/>
          <p:nvPr/>
        </p:nvSpPr>
        <p:spPr>
          <a:xfrm>
            <a:off x="4819650" y="793369"/>
            <a:ext cx="6858000" cy="1754325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Press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“Milestone”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to add a milestone, it’ll appear below as a &lt;New Milestone&gt;</a:t>
            </a:r>
          </a:p>
        </p:txBody>
      </p:sp>
      <p:cxnSp>
        <p:nvCxnSpPr>
          <p:cNvPr id="6" name="Shape 158"/>
          <p:cNvCxnSpPr/>
          <p:nvPr/>
        </p:nvCxnSpPr>
        <p:spPr>
          <a:xfrm flipH="1">
            <a:off x="9212580" y="2690820"/>
            <a:ext cx="1303020" cy="347668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7" name="Shape 159"/>
          <p:cNvCxnSpPr/>
          <p:nvPr/>
        </p:nvCxnSpPr>
        <p:spPr>
          <a:xfrm rot="10800000" flipV="1">
            <a:off x="4130041" y="3047084"/>
            <a:ext cx="4419599" cy="3161211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707249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Progress Line</a:t>
            </a:r>
            <a:endParaRPr lang="en-US" dirty="0"/>
          </a:p>
        </p:txBody>
      </p:sp>
      <p:pic>
        <p:nvPicPr>
          <p:cNvPr id="4" name="Shape 164"/>
          <p:cNvPicPr preferRelativeResize="0"/>
          <p:nvPr/>
        </p:nvPicPr>
        <p:blipFill rotWithShape="1">
          <a:blip r:embed="rId2">
            <a:alphaModFix/>
          </a:blip>
          <a:srcRect b="11190"/>
          <a:stretch/>
        </p:blipFill>
        <p:spPr>
          <a:xfrm>
            <a:off x="531395" y="1173902"/>
            <a:ext cx="7728286" cy="51639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65"/>
          <p:cNvSpPr txBox="1"/>
          <p:nvPr/>
        </p:nvSpPr>
        <p:spPr>
          <a:xfrm>
            <a:off x="4395538" y="957334"/>
            <a:ext cx="7543800" cy="1815006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To add a Progress Line, right click on the timeline and select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“Progress Line”</a:t>
            </a:r>
          </a:p>
        </p:txBody>
      </p:sp>
      <p:sp>
        <p:nvSpPr>
          <p:cNvPr id="6" name="Shape 166"/>
          <p:cNvSpPr txBox="1"/>
          <p:nvPr/>
        </p:nvSpPr>
        <p:spPr>
          <a:xfrm>
            <a:off x="8386014" y="4053170"/>
            <a:ext cx="3429000" cy="2284686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Then press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“Display” 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then </a:t>
            </a:r>
            <a:r>
              <a:rPr lang="en-US" sz="36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“At Project Date”</a:t>
            </a:r>
          </a:p>
        </p:txBody>
      </p:sp>
      <p:cxnSp>
        <p:nvCxnSpPr>
          <p:cNvPr id="7" name="Shape 167"/>
          <p:cNvCxnSpPr/>
          <p:nvPr/>
        </p:nvCxnSpPr>
        <p:spPr>
          <a:xfrm flipH="1" flipV="1">
            <a:off x="1247274" y="2772340"/>
            <a:ext cx="6920164" cy="2157992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672965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US" dirty="0" smtClean="0"/>
              <a:t>reate/Change Resources</a:t>
            </a:r>
            <a:endParaRPr lang="en-US" dirty="0"/>
          </a:p>
        </p:txBody>
      </p:sp>
      <p:pic>
        <p:nvPicPr>
          <p:cNvPr id="4" name="Shape 177"/>
          <p:cNvPicPr preferRelativeResize="0"/>
          <p:nvPr/>
        </p:nvPicPr>
        <p:blipFill rotWithShape="1">
          <a:blip r:embed="rId2">
            <a:alphaModFix/>
          </a:blip>
          <a:srcRect l="56045" t="73292" b="5909"/>
          <a:stretch/>
        </p:blipFill>
        <p:spPr>
          <a:xfrm>
            <a:off x="2181726" y="2981954"/>
            <a:ext cx="7828545" cy="29971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178"/>
          <p:cNvSpPr txBox="1"/>
          <p:nvPr/>
        </p:nvSpPr>
        <p:spPr>
          <a:xfrm>
            <a:off x="3046035" y="995872"/>
            <a:ext cx="6099929" cy="1203383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First press 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this little button in the lower right hand corner</a:t>
            </a:r>
          </a:p>
        </p:txBody>
      </p:sp>
      <p:cxnSp>
        <p:nvCxnSpPr>
          <p:cNvPr id="6" name="Shape 179"/>
          <p:cNvCxnSpPr/>
          <p:nvPr/>
        </p:nvCxnSpPr>
        <p:spPr>
          <a:xfrm>
            <a:off x="6095998" y="2478505"/>
            <a:ext cx="1031812" cy="3043526"/>
          </a:xfrm>
          <a:prstGeom prst="straightConnector1">
            <a:avLst/>
          </a:pr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88991670"/>
      </p:ext>
    </p:extLst>
  </p:cSld>
  <p:clrMapOvr>
    <a:masterClrMapping/>
  </p:clrMapOvr>
</p:sld>
</file>

<file path=ppt/theme/theme1.xml><?xml version="1.0" encoding="utf-8"?>
<a:theme xmlns:a="http://schemas.openxmlformats.org/drawingml/2006/main" name="EG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 (7)</Template>
  <TotalTime>76</TotalTime>
  <Words>417</Words>
  <Application>Microsoft Office PowerPoint</Application>
  <PresentationFormat>Custom</PresentationFormat>
  <Paragraphs>58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EG template</vt:lpstr>
      <vt:lpstr>Student’s Guide 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Student’s Guide to</dc:title>
  <dc:creator>Eve Fishinevich</dc:creator>
  <cp:lastModifiedBy>Rondell</cp:lastModifiedBy>
  <cp:revision>49</cp:revision>
  <dcterms:created xsi:type="dcterms:W3CDTF">2016-02-08T01:29:36Z</dcterms:created>
  <dcterms:modified xsi:type="dcterms:W3CDTF">2016-02-18T17:27:04Z</dcterms:modified>
</cp:coreProperties>
</file>