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20"/>
  </p:notesMasterIdLst>
  <p:sldIdLst>
    <p:sldId id="256" r:id="rId2"/>
    <p:sldId id="258" r:id="rId3"/>
    <p:sldId id="271" r:id="rId4"/>
    <p:sldId id="272" r:id="rId5"/>
    <p:sldId id="273" r:id="rId6"/>
    <p:sldId id="274" r:id="rId7"/>
    <p:sldId id="275" r:id="rId8"/>
    <p:sldId id="285" r:id="rId9"/>
    <p:sldId id="286" r:id="rId10"/>
    <p:sldId id="287" r:id="rId11"/>
    <p:sldId id="288" r:id="rId12"/>
    <p:sldId id="269" r:id="rId13"/>
    <p:sldId id="279" r:id="rId14"/>
    <p:sldId id="280" r:id="rId15"/>
    <p:sldId id="278" r:id="rId16"/>
    <p:sldId id="281" r:id="rId17"/>
    <p:sldId id="283" r:id="rId18"/>
    <p:sldId id="284" r:id="rId19"/>
  </p:sldIdLst>
  <p:sldSz cx="12192000" cy="6858000"/>
  <p:notesSz cx="6858000" cy="9144000"/>
  <p:embeddedFontLs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Calibri Light" panose="020F0302020204030204" pitchFamily="34" charset="0"/>
      <p:regular r:id="rId25"/>
      <p:italic r:id="rId26"/>
    </p:embeddedFont>
    <p:embeddedFont>
      <p:font typeface="Cambria Math" panose="02040503050406030204" pitchFamily="18" charset="0"/>
      <p:regular r:id="rId27"/>
    </p:embeddedFont>
    <p:embeddedFont>
      <p:font typeface="Gotham Medium" panose="02000604030000020004" pitchFamily="50" charset="0"/>
      <p:regular r:id="rId28"/>
      <p:italic r:id="rId29"/>
    </p:embeddedFont>
    <p:embeddedFont>
      <p:font typeface="Proxima Nova Lt" panose="02000506030000020004" pitchFamily="50" charset="0"/>
      <p:bold r:id="rId30"/>
    </p:embeddedFont>
    <p:embeddedFont>
      <p:font typeface="Proxima Nova Rg" panose="02000506030000020004" pitchFamily="2" charset="0"/>
      <p:regular r:id="rId31"/>
      <p:bold r:id="rId32"/>
      <p:italic r:id="rId33"/>
      <p:boldItalic r:id="rId3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068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88" d="100"/>
          <a:sy n="88" d="100"/>
        </p:scale>
        <p:origin x="69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font" Target="fonts/font1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33037D-9E37-41F3-B7AD-5B984EB0C617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5B7558-3FF9-4121-98D7-1F58541F36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874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>
                <a:latin typeface="Proxima Nova Rg" panose="02000506030000020004" pitchFamily="2" charset="0"/>
              </a:rPr>
              <a:t>Rotating blades turn a low-speed shaft to a gearbox, which outputs power to an electrical generator through a high-speed shaft.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5B7558-3FF9-4121-98D7-1F58541F363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01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9902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870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022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9863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89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688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6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301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440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090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86687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EC1CAE-C4A8-46E9-8AD6-D26A1A7737BA}" type="datetimeFigureOut">
              <a:rPr lang="en-US" smtClean="0"/>
              <a:t>8/2/2020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A1212D-38B2-4DEE-B25F-5C96C2761F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103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1776602"/>
            <a:ext cx="10406742" cy="2387600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SUSTAINABLE ENERGY VEHICLE COMPETITION (VIRTUAL)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674292"/>
            <a:ext cx="9144000" cy="473561"/>
          </a:xfrm>
        </p:spPr>
        <p:txBody>
          <a:bodyPr/>
          <a:lstStyle/>
          <a:p>
            <a:r>
              <a:rPr lang="en-US" dirty="0">
                <a:latin typeface="Proxima Nova Rg" panose="02000506030000020004" pitchFamily="2" charset="0"/>
              </a:rPr>
              <a:t>EG1003  |  LAB 10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193177" y="4356204"/>
            <a:ext cx="3762104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>
            <a:extLst>
              <a:ext uri="{FF2B5EF4-FFF2-40B4-BE49-F238E27FC236}">
                <a16:creationId xmlns:a16="http://schemas.microsoft.com/office/drawing/2014/main" id="{CDA7024F-D248-4EF6-9CD3-DD357A9199C4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C0A1CAF8-DB5A-4A6D-BBB2-4D89C575D2C4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8109B66-0296-4DA0-97B5-15803D47E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9" name="Picture 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51DF5CB-7BA6-4858-AE1E-5F31154C13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723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5B656591-2E97-4243-A4AD-BBCF72F87E1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731" y="3076940"/>
            <a:ext cx="4035917" cy="259770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11063786" cy="3917892"/>
          </a:xfrm>
        </p:spPr>
        <p:txBody>
          <a:bodyPr anchor="t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Digital multimeter </a:t>
            </a:r>
            <a:r>
              <a:rPr lang="en-US" dirty="0">
                <a:latin typeface="Proxima Nova Rg" panose="02000506030000020004" pitchFamily="2" charset="0"/>
              </a:rPr>
              <a:t>– reads current and voltage across circuits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current in series, called ammeter 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Measure voltage in parallel, called voltmeter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9</a:t>
            </a:r>
          </a:p>
        </p:txBody>
      </p:sp>
      <p:pic>
        <p:nvPicPr>
          <p:cNvPr id="6" name="Picture 5" descr="A picture containing clock, table&#10;&#10;Description automatically generated">
            <a:extLst>
              <a:ext uri="{FF2B5EF4-FFF2-40B4-BE49-F238E27FC236}">
                <a16:creationId xmlns:a16="http://schemas.microsoft.com/office/drawing/2014/main" id="{6374ABD4-8A25-4007-B800-FB40C71FC0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2471" y="3817775"/>
            <a:ext cx="4585500" cy="191152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3740460" y="5541877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8: Circuits for Using a Multimeter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212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5466579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VEX Robotics </a:t>
            </a:r>
            <a:r>
              <a:rPr lang="en-US" dirty="0">
                <a:latin typeface="Proxima Nova Rg" panose="02000506030000020004" pitchFamily="2" charset="0"/>
              </a:rPr>
              <a:t>– educational robotics kit used to design interactive robots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</a:t>
            </a:r>
            <a:r>
              <a:rPr lang="en-US" dirty="0">
                <a:latin typeface="Proxima Nova Rg" panose="02000506030000020004" pitchFamily="2" charset="0"/>
              </a:rPr>
              <a:t>ommonly used to model capabilities of vehicles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Will be used to model sustainable energy vehicle design in Fusion 360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5E39D98-3A92-4898-935C-5E3F00B27EBF}"/>
              </a:ext>
            </a:extLst>
          </p:cNvPr>
          <p:cNvSpPr/>
          <p:nvPr/>
        </p:nvSpPr>
        <p:spPr>
          <a:xfrm>
            <a:off x="6283634" y="5206627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9: VEX </a:t>
            </a:r>
            <a:r>
              <a:rPr lang="en-US" sz="1600" dirty="0" err="1">
                <a:latin typeface="Proxima Nova Rg" panose="02000506030000020004" pitchFamily="2" charset="0"/>
              </a:rPr>
              <a:t>Clawbot</a:t>
            </a:r>
            <a:r>
              <a:rPr lang="en-US" sz="1600" dirty="0">
                <a:latin typeface="Proxima Nova Rg" panose="02000506030000020004" pitchFamily="2" charset="0"/>
              </a:rPr>
              <a:t> (Left) and VEX Motor (Right)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Robot Mesh</a:t>
            </a:r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E3A5D74E-B0CE-45DC-A9A2-47BEC06CA5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  <p:pic>
        <p:nvPicPr>
          <p:cNvPr id="12" name="Picture 2">
            <a:extLst>
              <a:ext uri="{FF2B5EF4-FFF2-40B4-BE49-F238E27FC236}">
                <a16:creationId xmlns:a16="http://schemas.microsoft.com/office/drawing/2014/main" id="{4B7B8B1F-701D-4987-AA75-6BE9183ADA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18814" y="2840252"/>
            <a:ext cx="2507100" cy="2307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close up of a toy&#10;&#10;Description automatically generated">
            <a:extLst>
              <a:ext uri="{FF2B5EF4-FFF2-40B4-BE49-F238E27FC236}">
                <a16:creationId xmlns:a16="http://schemas.microsoft.com/office/drawing/2014/main" id="{F135942E-246A-4203-B683-F26ACAFD52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308" y="1912649"/>
            <a:ext cx="2564263" cy="2564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56393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MATERIALS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2" y="1774254"/>
            <a:ext cx="10709139" cy="4137794"/>
          </a:xfrm>
        </p:spPr>
        <p:txBody>
          <a:bodyPr numCol="2" anchor="ctr">
            <a:normAutofit/>
          </a:bodyPr>
          <a:lstStyle/>
          <a:p>
            <a:pPr algn="l">
              <a:lnSpc>
                <a:spcPct val="100000"/>
              </a:lnSpc>
              <a:spcBef>
                <a:spcPct val="20000"/>
              </a:spcBef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Materials for in-person lab: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Horizon wind-turbine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 err="1">
                <a:latin typeface="Proxima Nova Rg" panose="02000506030000020004" pitchFamily="2" charset="0"/>
              </a:rPr>
              <a:t>Sunforce</a:t>
            </a:r>
            <a:r>
              <a:rPr lang="en-US" altLang="en-US" dirty="0">
                <a:latin typeface="Proxima Nova Rg" panose="02000506030000020004" pitchFamily="2" charset="0"/>
              </a:rPr>
              <a:t> 50013 1 W solar battery charger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Adjustable table fan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Heat lamp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3V power supply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Digital multimeter</a:t>
            </a:r>
          </a:p>
          <a:p>
            <a:pPr marL="342900" indent="-342900" algn="l">
              <a:lnSpc>
                <a:spcPct val="100000"/>
              </a:lnSpc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Music voltmeter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9V DC motor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1 F 5.5V capacitor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3 alligator clip sets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Standard LEGO kit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LEGO to alligator clip connector</a:t>
            </a:r>
          </a:p>
          <a:p>
            <a:pPr marL="685800" indent="-228600" algn="l">
              <a:lnSpc>
                <a:spcPct val="100000"/>
              </a:lnSpc>
              <a:spcBef>
                <a:spcPct val="20000"/>
              </a:spcBef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Rg" panose="02000506030000020004" pitchFamily="2" charset="0"/>
              </a:rPr>
              <a:t>Scissors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11</a:t>
            </a: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0706" y="4455587"/>
            <a:ext cx="1519822" cy="16850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827" y="4670838"/>
            <a:ext cx="2085780" cy="1368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3166" y="4774755"/>
            <a:ext cx="2057540" cy="12646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F38E4260-4721-4A68-AFBC-E6067D27B16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1216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PROCEDURE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12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843990" y="1813502"/>
            <a:ext cx="10504020" cy="42792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1</a:t>
            </a:r>
            <a:r>
              <a:rPr lang="en-US" alt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Observe various circuits in TinkerCAD</a:t>
            </a:r>
            <a:endParaRPr lang="en-US" altLang="en-US" dirty="0">
              <a:latin typeface="Proxima Nova Lt" panose="02000506030000020004" pitchFamily="50" charset="0"/>
            </a:endParaRP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dirty="0">
                <a:latin typeface="Proxima Nova Lt" panose="02000506030000020004" pitchFamily="50" charset="0"/>
              </a:rPr>
              <a:t>Part 2:</a:t>
            </a:r>
            <a:r>
              <a:rPr lang="en-US" altLang="en-US" dirty="0">
                <a:latin typeface="Proxima Nova Rg" panose="02000506030000020004" pitchFamily="2" charset="0"/>
              </a:rPr>
              <a:t> Test the power storage device in TinkerCAD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Charge a capacitor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b="1" dirty="0">
                <a:latin typeface="Proxima Nova Lt" panose="02000506030000020004" pitchFamily="50" charset="0"/>
              </a:rPr>
              <a:t>Part 3</a:t>
            </a:r>
            <a:r>
              <a:rPr lang="en-US" dirty="0">
                <a:latin typeface="Proxima Nova Lt" panose="02000506030000020004" pitchFamily="50" charset="0"/>
              </a:rPr>
              <a:t>: </a:t>
            </a:r>
            <a:r>
              <a:rPr lang="en-US" altLang="en-US" dirty="0">
                <a:latin typeface="Proxima Nova Rg" panose="02000506030000020004" pitchFamily="2" charset="0"/>
              </a:rPr>
              <a:t>Test the assigned power source in TinkerCAD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Solar panel (potato)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Wind turbine (lemon)</a:t>
            </a:r>
          </a:p>
          <a:p>
            <a:pPr marL="342900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b="1" dirty="0">
                <a:latin typeface="Proxima Nova Lt" panose="02000506030000020004" pitchFamily="50" charset="0"/>
              </a:rPr>
              <a:t>Part 4</a:t>
            </a:r>
            <a:r>
              <a:rPr lang="en-US" altLang="en-US" dirty="0">
                <a:latin typeface="Proxima Nova Lt" panose="02000506030000020004" pitchFamily="50" charset="0"/>
              </a:rPr>
              <a:t>:</a:t>
            </a:r>
            <a:r>
              <a:rPr lang="en-US" altLang="en-US" dirty="0">
                <a:latin typeface="Proxima Nova Rg" panose="02000506030000020004" pitchFamily="2" charset="0"/>
              </a:rPr>
              <a:t> Design a sustainable energy vehicle using the power source of choice in Fusion 360 and enter in competition</a:t>
            </a:r>
          </a:p>
          <a:p>
            <a:pPr marL="800100" lvl="1" indent="-342900" algn="l">
              <a:spcBef>
                <a:spcPts val="576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Proxima Nova Rg" panose="02000506030000020004" pitchFamily="2" charset="0"/>
              </a:rPr>
              <a:t>Extra credit will be awarded for the best vehicle design as determined by the Professor (not based on competition data)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F31D5A1-B1D5-4B1C-B144-F7D72990A3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05967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</p:spPr>
            <p:txBody>
              <a:bodyPr anchor="ctr">
                <a:normAutofit/>
              </a:bodyPr>
              <a:lstStyle/>
              <a:p>
                <a:pPr marL="457200" indent="-457200" algn="l">
                  <a:lnSpc>
                    <a:spcPct val="120000"/>
                  </a:lnSpc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Rg" panose="02000506030000020004" pitchFamily="2" charset="0"/>
                  </a:rPr>
                  <a:t>Competition is judged by the competition ratio (CR):</a:t>
                </a:r>
              </a:p>
              <a:p>
                <a:pPr algn="l">
                  <a:lnSpc>
                    <a:spcPct val="120000"/>
                  </a:lnSpc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𝐶𝑅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𝑖𝑠𝑡𝑎𝑛𝑐𝑒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 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𝑓𝑡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1 </m:t>
                          </m:r>
                          <m:d>
                            <m:dPr>
                              <m:begChr m:val="["/>
                              <m:endChr m:val="]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𝑖𝑚𝑒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100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𝐶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𝑜𝑠𝑡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[$]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𝐷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𝑖𝑠𝑡𝑎𝑛𝑐𝑒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𝑓𝑡</m:t>
                          </m:r>
                        </m:e>
                      </m:d>
                    </m:oMath>
                  </m:oMathPara>
                </a14:m>
                <a:endParaRPr lang="en-US" altLang="en-US" dirty="0">
                  <a:latin typeface="Proxima Nova Rg" panose="02000506030000020004" pitchFamily="2" charset="0"/>
                </a:endParaRPr>
              </a:p>
              <a:p>
                <a:pPr marL="457200" indent="-457200" algn="l">
                  <a:lnSpc>
                    <a:spcPct val="120000"/>
                  </a:lnSpc>
                  <a:spcBef>
                    <a:spcPct val="20000"/>
                  </a:spcBef>
                  <a:buFont typeface="Arial" panose="020B0604020202020204" pitchFamily="34" charset="0"/>
                  <a:buChar char="•"/>
                </a:pPr>
                <a:r>
                  <a:rPr lang="en-US" altLang="en-US" dirty="0">
                    <a:latin typeface="Proxima Nova Rg" panose="02000506030000020004" pitchFamily="2" charset="0"/>
                  </a:rPr>
                  <a:t>The sustainable energy vehicle must be designed to carry the power source (i.e. capacitors)</a:t>
                </a:r>
              </a:p>
            </p:txBody>
          </p:sp>
        </mc:Choice>
        <mc:Fallback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564107" y="1933649"/>
                <a:ext cx="11063786" cy="3917892"/>
              </a:xfrm>
              <a:blipFill>
                <a:blip r:embed="rId2"/>
                <a:stretch>
                  <a:fillRect l="-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13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B39F110E-215C-4B9C-8224-AF5A5CE1A1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2343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COMPETITION RULES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14</a:t>
            </a:r>
          </a:p>
        </p:txBody>
      </p:sp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5D9B185D-348B-4834-B403-B847CF3DFB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2195016"/>
              </p:ext>
            </p:extLst>
          </p:nvPr>
        </p:nvGraphicFramePr>
        <p:xfrm>
          <a:off x="2151017" y="2779890"/>
          <a:ext cx="7889966" cy="2377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58491">
                  <a:extLst>
                    <a:ext uri="{9D8B030D-6E8A-4147-A177-3AD203B41FA5}">
                      <a16:colId xmlns:a16="http://schemas.microsoft.com/office/drawing/2014/main" val="1276653309"/>
                    </a:ext>
                  </a:extLst>
                </a:gridCol>
                <a:gridCol w="1750423">
                  <a:extLst>
                    <a:ext uri="{9D8B030D-6E8A-4147-A177-3AD203B41FA5}">
                      <a16:colId xmlns:a16="http://schemas.microsoft.com/office/drawing/2014/main" val="1982894277"/>
                    </a:ext>
                  </a:extLst>
                </a:gridCol>
                <a:gridCol w="1881052">
                  <a:extLst>
                    <a:ext uri="{9D8B030D-6E8A-4147-A177-3AD203B41FA5}">
                      <a16:colId xmlns:a16="http://schemas.microsoft.com/office/drawing/2014/main" val="3253040713"/>
                    </a:ext>
                  </a:extLst>
                </a:gridCol>
              </a:tblGrid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Material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b="0" dirty="0">
                          <a:solidFill>
                            <a:schemeClr val="tx1"/>
                          </a:solidFill>
                          <a:latin typeface="Proxima Nova Lt" panose="02000506030000020004" pitchFamily="50" charset="0"/>
                        </a:rPr>
                        <a:t>Cost Per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445293397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Horizon Wind Turbine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$7.50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8285993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Solar Panel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$10.00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4585964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F 5.5V Capacitor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$3.00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4981329"/>
                  </a:ext>
                </a:extLst>
              </a:tr>
              <a:tr h="394642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VEX Kit (Limit One Per Design)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$0.00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68781692"/>
                  </a:ext>
                </a:extLst>
              </a:tr>
              <a:tr h="317031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Electrical Leads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1 pair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effectLst/>
                          <a:latin typeface="Proxima Nova Rg" panose="02000506030000020004" pitchFamily="2" charset="0"/>
                        </a:rPr>
                        <a:t>$0.10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767459"/>
                  </a:ext>
                </a:extLst>
              </a:tr>
            </a:tbl>
          </a:graphicData>
        </a:graphic>
      </p:graphicFrame>
      <p:sp>
        <p:nvSpPr>
          <p:cNvPr id="16" name="Rectangle 15">
            <a:extLst>
              <a:ext uri="{FF2B5EF4-FFF2-40B4-BE49-F238E27FC236}">
                <a16:creationId xmlns:a16="http://schemas.microsoft.com/office/drawing/2014/main" id="{031BE959-2394-45C5-8E82-40822113FB78}"/>
              </a:ext>
            </a:extLst>
          </p:cNvPr>
          <p:cNvSpPr/>
          <p:nvPr/>
        </p:nvSpPr>
        <p:spPr>
          <a:xfrm>
            <a:off x="2151017" y="2427688"/>
            <a:ext cx="788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Table 1: Cost List for Competition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78C6D646-4329-456C-8CB9-813709886A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7091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ASSIGNMENT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15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774254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lab report: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Answer discussion questions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picture and explanation of vehicle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spreadsheet with power source data and competition results</a:t>
            </a:r>
          </a:p>
          <a:p>
            <a:pPr marL="1257300" lvl="2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how measurements from power sources impacted the design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Due at 11:59 PM the night before Lab 11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Team presentation: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Address discussion points in manual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Include cost of vehicle design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7DF1FBF-CEF2-4828-A7AE-F6212DC8E7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79902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CLOSING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16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 txBox="1">
            <a:spLocks/>
          </p:cNvSpPr>
          <p:nvPr/>
        </p:nvSpPr>
        <p:spPr>
          <a:xfrm>
            <a:off x="564107" y="1431089"/>
            <a:ext cx="11063786" cy="43480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0000"/>
              </a:lnSpc>
            </a:pPr>
            <a:endParaRPr lang="en-US" dirty="0">
              <a:latin typeface="Proxima Nova Lt" panose="02000506030000020004" charset="0"/>
            </a:endParaRP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Measure current in series and voltage in parallel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Submit all work electronically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Take pictures of the vehicle design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Explain the choice of the power source (solar panel or wind turbine) in the vehicle design in the team lab report</a:t>
            </a:r>
          </a:p>
        </p:txBody>
      </p:sp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DAE2526D-C840-49AB-A9EF-7B79DAF52D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8229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2629" y="2834643"/>
            <a:ext cx="10406742" cy="923519"/>
          </a:xfrm>
        </p:spPr>
        <p:txBody>
          <a:bodyPr>
            <a:normAutofit/>
          </a:bodyPr>
          <a:lstStyle/>
          <a:p>
            <a:r>
              <a:rPr lang="en-US" dirty="0">
                <a:latin typeface="Gotham Medium" panose="02000603030000020004" pitchFamily="2" charset="0"/>
              </a:rPr>
              <a:t>QUESTIONS?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4669971" y="3989354"/>
            <a:ext cx="2852058" cy="0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765F5777-3E09-4ECD-970A-CC927A146B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7092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7731" y="1109303"/>
            <a:ext cx="8889242" cy="965147"/>
          </a:xfrm>
        </p:spPr>
        <p:txBody>
          <a:bodyPr>
            <a:normAutofit/>
          </a:bodyPr>
          <a:lstStyle/>
          <a:p>
            <a:pPr algn="l"/>
            <a:r>
              <a:rPr lang="en-US" sz="5400" dirty="0">
                <a:latin typeface="Gotham Medium" panose="02000603030000020004" pitchFamily="2" charset="0"/>
              </a:rPr>
              <a:t>OVERVIEW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92073" y="2192373"/>
            <a:ext cx="9435151" cy="3556324"/>
          </a:xfrm>
        </p:spPr>
        <p:txBody>
          <a:bodyPr anchor="ctr"/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Objective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Background Information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Materials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Procedure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Assignment 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</a:rPr>
              <a:t>Closing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83FF81A-ABFC-4B49-B288-68646E07F2FD}"/>
              </a:ext>
            </a:extLst>
          </p:cNvPr>
          <p:cNvCxnSpPr>
            <a:cxnSpLocks/>
          </p:cNvCxnSpPr>
          <p:nvPr/>
        </p:nvCxnSpPr>
        <p:spPr>
          <a:xfrm>
            <a:off x="931362" y="2808514"/>
            <a:ext cx="0" cy="2291443"/>
          </a:xfrm>
          <a:prstGeom prst="line">
            <a:avLst/>
          </a:prstGeom>
          <a:ln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345B15D-E77C-4394-A1CC-D56B8E5EDE47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1</a:t>
            </a:r>
          </a:p>
        </p:txBody>
      </p:sp>
      <p:pic>
        <p:nvPicPr>
          <p:cNvPr id="6" name="Picture 5" descr="A view of a city&#10;&#10;Description automatically generated">
            <a:extLst>
              <a:ext uri="{FF2B5EF4-FFF2-40B4-BE49-F238E27FC236}">
                <a16:creationId xmlns:a16="http://schemas.microsoft.com/office/drawing/2014/main" id="{6762FE1A-52F3-4E31-B5D2-57362A0016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517" y="2369223"/>
            <a:ext cx="4302707" cy="2861301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3185F0B-E503-4F99-930A-E8B523AE9D60}"/>
              </a:ext>
            </a:extLst>
          </p:cNvPr>
          <p:cNvSpPr/>
          <p:nvPr/>
        </p:nvSpPr>
        <p:spPr>
          <a:xfrm>
            <a:off x="6524517" y="5230341"/>
            <a:ext cx="43027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1: Renewable Energy Sources 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Physics World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3FE4C9B7-9288-4AAF-9272-117115D4C2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47452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OBJECTIVE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994" y="2035042"/>
            <a:ext cx="10581564" cy="3917892"/>
          </a:xfrm>
        </p:spPr>
        <p:txBody>
          <a:bodyPr anchor="ctr"/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energy storage devices</a:t>
            </a:r>
          </a:p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evaluate different sources of renewable energy</a:t>
            </a:r>
          </a:p>
          <a:p>
            <a:pPr marL="342900" indent="-342900" algn="l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en-US" dirty="0">
                <a:latin typeface="Proxima Nova Rg" panose="02000506030000020004" pitchFamily="2" charset="0"/>
              </a:rPr>
              <a:t>To design a sustainable energy vehicle to enter in a competition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D6595A49-CD63-4CB4-8F01-FA8768E96924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2</a:t>
            </a: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D6B6E463-F84E-4160-931E-9B611F9BC8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3784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774254"/>
            <a:ext cx="11063786" cy="3917892"/>
          </a:xfrm>
        </p:spPr>
        <p:txBody>
          <a:bodyPr anchor="t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Renewable energy</a:t>
            </a:r>
            <a:r>
              <a:rPr lang="en-US" dirty="0">
                <a:latin typeface="Proxima Nova Rg" panose="02000506030000020004" pitchFamily="2" charset="0"/>
              </a:rPr>
              <a:t> – energy harnessed from naturally replenished resources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3518393" y="5503580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2: Renewable vs. Non-Renewable Energy Sources Courtesy of Solar Schools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3</a:t>
            </a:r>
          </a:p>
        </p:txBody>
      </p:sp>
      <p:pic>
        <p:nvPicPr>
          <p:cNvPr id="5" name="Picture 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2BB9F6C1-192B-4F33-BDA9-D201D3C7E9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040" y="2461905"/>
            <a:ext cx="5455920" cy="3041675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918A13-8F38-44A8-B4D6-47CB3DEE84C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41692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1969228"/>
            <a:ext cx="5878024" cy="3917892"/>
          </a:xfrm>
        </p:spPr>
        <p:txBody>
          <a:bodyPr anchor="ctr">
            <a:norm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Solar panels </a:t>
            </a:r>
            <a:r>
              <a:rPr lang="en-US" dirty="0">
                <a:latin typeface="Proxima Nova Rg" panose="02000506030000020004" pitchFamily="2" charset="0"/>
              </a:rPr>
              <a:t>– convert sunlight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Incident sunlight excites electrons to </a:t>
            </a:r>
            <a:br>
              <a:rPr lang="en-US" sz="2400" dirty="0">
                <a:latin typeface="Proxima Nova Rg" panose="02000506030000020004" pitchFamily="2" charset="0"/>
              </a:rPr>
            </a:br>
            <a:r>
              <a:rPr lang="en-US" sz="2400" dirty="0">
                <a:latin typeface="Proxima Nova Rg" panose="02000506030000020004" pitchFamily="2" charset="0"/>
              </a:rPr>
              <a:t>next energy level, emitting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Usually made of silicon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Represented by a potato on TinkerCAD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260951" y="5346643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3: How Solar Panels Work</a:t>
            </a:r>
            <a:br>
              <a:rPr lang="en-US" sz="1600" dirty="0">
                <a:latin typeface="Proxima Nova Rg" panose="02000506030000020004" pitchFamily="2" charset="0"/>
              </a:rPr>
            </a:br>
            <a:r>
              <a:rPr lang="en-US" sz="1600" dirty="0">
                <a:latin typeface="Proxima Nova Rg" panose="02000506030000020004" pitchFamily="2" charset="0"/>
              </a:rPr>
              <a:t>Courtesy of Good 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4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1C492AE1-E2C4-4926-89AA-A73D01C14EB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5194" y="1909865"/>
            <a:ext cx="4766729" cy="3418639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F471CE3F-5360-42D8-90ED-64F2F64C7EE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181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4107" y="2035042"/>
            <a:ext cx="613057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Wind turbine – </a:t>
            </a:r>
            <a:r>
              <a:rPr lang="en-US" dirty="0">
                <a:latin typeface="Proxima Nova Rg" panose="02000506030000020004" pitchFamily="2" charset="0"/>
              </a:rPr>
              <a:t>converts wind energy to electrical energy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Wind causes pressure difference on turbine blades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Utilizes gear ratios to power generator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Represented by a lemon on TinkerCAD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6472680" y="5401735"/>
            <a:ext cx="515521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4: How Wind Turbines Work</a:t>
            </a:r>
          </a:p>
          <a:p>
            <a:pPr algn="ctr"/>
            <a:r>
              <a:rPr lang="en-US" sz="1600" dirty="0">
                <a:latin typeface="Proxima Nova Rg" panose="02000506030000020004" pitchFamily="2" charset="0"/>
              </a:rPr>
              <a:t>Courtesy of Tech-Addict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5</a:t>
            </a:r>
          </a:p>
        </p:txBody>
      </p:sp>
      <p:pic>
        <p:nvPicPr>
          <p:cNvPr id="5" name="Picture 4" descr="A close up of a map&#10;&#10;Description automatically generated">
            <a:extLst>
              <a:ext uri="{FF2B5EF4-FFF2-40B4-BE49-F238E27FC236}">
                <a16:creationId xmlns:a16="http://schemas.microsoft.com/office/drawing/2014/main" id="{31591A93-5CB0-4AF3-AB04-2EF2F9DF681E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1" t="1439" r="970" b="1606"/>
          <a:stretch/>
        </p:blipFill>
        <p:spPr>
          <a:xfrm>
            <a:off x="7080069" y="2241716"/>
            <a:ext cx="3910821" cy="3171087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EDA168D-BC24-4758-B8CE-F50FEA4B48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2895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945481" y="2035042"/>
            <a:ext cx="5673856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Capacitor </a:t>
            </a:r>
            <a:r>
              <a:rPr lang="en-US" dirty="0">
                <a:latin typeface="Proxima Nova Rg" panose="02000506030000020004" pitchFamily="2" charset="0"/>
              </a:rPr>
              <a:t>– stores charge temporarily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Are polarized</a:t>
            </a:r>
          </a:p>
          <a:p>
            <a:pPr marL="800100" lvl="1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Charged logarithmically (initially charges very fast but rate of charging slows down)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14929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39228AFC-7918-4F01-8A92-F1D0C162F9B8}"/>
              </a:ext>
            </a:extLst>
          </p:cNvPr>
          <p:cNvSpPr/>
          <p:nvPr/>
        </p:nvSpPr>
        <p:spPr>
          <a:xfrm>
            <a:off x="572663" y="5338409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5: Polarized Leads of 1 Farad Capacitor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6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C6E3BD3-F570-4C59-8303-1EAA50B9E827}"/>
              </a:ext>
            </a:extLst>
          </p:cNvPr>
          <p:cNvGrpSpPr/>
          <p:nvPr/>
        </p:nvGrpSpPr>
        <p:grpSpPr>
          <a:xfrm>
            <a:off x="962793" y="2582753"/>
            <a:ext cx="4374955" cy="2744091"/>
            <a:chOff x="988919" y="2412936"/>
            <a:chExt cx="4374955" cy="2744091"/>
          </a:xfrm>
        </p:grpSpPr>
        <p:graphicFrame>
          <p:nvGraphicFramePr>
            <p:cNvPr id="14" name="Object 8">
              <a:extLst>
                <a:ext uri="{FF2B5EF4-FFF2-40B4-BE49-F238E27FC236}">
                  <a16:creationId xmlns:a16="http://schemas.microsoft.com/office/drawing/2014/main" id="{9F565181-02DE-4F20-A718-D7B59FD1537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84294735"/>
                </p:ext>
              </p:extLst>
            </p:nvPr>
          </p:nvGraphicFramePr>
          <p:xfrm>
            <a:off x="988919" y="2412936"/>
            <a:ext cx="4374955" cy="27440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83" name="Bitmap Image" r:id="rId4" imgW="6095238" imgH="4571429" progId="Paint.Picture">
                    <p:embed/>
                  </p:oleObj>
                </mc:Choice>
                <mc:Fallback>
                  <p:oleObj name="Bitmap Image" r:id="rId4" imgW="6095238" imgH="4571429" progId="Paint.Picture">
                    <p:embed/>
                    <p:pic>
                      <p:nvPicPr>
                        <p:cNvPr id="14" name="Object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88919" y="2412936"/>
                          <a:ext cx="4374955" cy="27440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=""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=""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Line 10">
              <a:extLst>
                <a:ext uri="{FF2B5EF4-FFF2-40B4-BE49-F238E27FC236}">
                  <a16:creationId xmlns:a16="http://schemas.microsoft.com/office/drawing/2014/main" id="{A4E13E3E-9E42-4741-9D05-1343B9C326CA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747494" y="3350619"/>
              <a:ext cx="1233064" cy="1048031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>
              <a:extLst>
                <a:ext uri="{FF2B5EF4-FFF2-40B4-BE49-F238E27FC236}">
                  <a16:creationId xmlns:a16="http://schemas.microsoft.com/office/drawing/2014/main" id="{07019B60-7563-45DD-B0EC-9A6051BC3B5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 flipV="1">
              <a:off x="3471053" y="3415935"/>
              <a:ext cx="970317" cy="982714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 Box 11">
              <a:extLst>
                <a:ext uri="{FF2B5EF4-FFF2-40B4-BE49-F238E27FC236}">
                  <a16:creationId xmlns:a16="http://schemas.microsoft.com/office/drawing/2014/main" id="{2452ED36-5904-491C-9589-BFA8530659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8228" y="4398651"/>
              <a:ext cx="1290725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Positive</a:t>
              </a:r>
            </a:p>
          </p:txBody>
        </p:sp>
        <p:sp>
          <p:nvSpPr>
            <p:cNvPr id="19" name="Text Box 14">
              <a:extLst>
                <a:ext uri="{FF2B5EF4-FFF2-40B4-BE49-F238E27FC236}">
                  <a16:creationId xmlns:a16="http://schemas.microsoft.com/office/drawing/2014/main" id="{1ED9F4E7-3213-4C4F-892F-FDE9D909F1E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4118" y="4373731"/>
              <a:ext cx="1771917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marL="342900" indent="-3429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MS PGothic" panose="020B0600070205080204" pitchFamily="34" charset="-128"/>
                </a:defRPr>
              </a:lvl9pPr>
            </a:lstStyle>
            <a:p>
              <a:pPr algn="ctr">
                <a:spcBef>
                  <a:spcPct val="50000"/>
                </a:spcBef>
              </a:pPr>
              <a:r>
                <a:rPr lang="en-US" altLang="en-US" dirty="0">
                  <a:solidFill>
                    <a:schemeClr val="bg1"/>
                  </a:solidFill>
                  <a:latin typeface="Proxima Nova Lt" panose="02000506030000020004" pitchFamily="50" charset="0"/>
                  <a:cs typeface="Tahoma" panose="020B0604030504040204" pitchFamily="34" charset="0"/>
                </a:rPr>
                <a:t>Negative</a:t>
              </a:r>
            </a:p>
          </p:txBody>
        </p:sp>
      </p:grp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id="{F155C359-A118-4162-9142-3ADA368FE48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6425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583" y="2035042"/>
            <a:ext cx="10702834" cy="3917892"/>
          </a:xfrm>
        </p:spPr>
        <p:txBody>
          <a:bodyPr anchor="ctr">
            <a:noAutofit/>
          </a:bodyPr>
          <a:lstStyle/>
          <a:p>
            <a:pPr marL="342900" indent="-342900" algn="l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</a:rPr>
              <a:t>Symbols for common electrical components:</a:t>
            </a:r>
            <a:br>
              <a:rPr lang="en-US" dirty="0">
                <a:latin typeface="Proxima Nova Lt" panose="02000506030000020004" pitchFamily="50" charset="0"/>
              </a:rPr>
            </a:br>
            <a:endParaRPr lang="en-US" dirty="0">
              <a:latin typeface="Proxima Nova Lt" panose="02000506030000020004" pitchFamily="50" charset="0"/>
            </a:endParaRP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Battery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Capacitor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DC source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0" y="6305088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7</a:t>
            </a:r>
          </a:p>
        </p:txBody>
      </p:sp>
      <p:pic>
        <p:nvPicPr>
          <p:cNvPr id="6" name="Picture 5" descr="A picture containing clock&#10;&#10;Description automatically generated">
            <a:extLst>
              <a:ext uri="{FF2B5EF4-FFF2-40B4-BE49-F238E27FC236}">
                <a16:creationId xmlns:a16="http://schemas.microsoft.com/office/drawing/2014/main" id="{A4A41C0C-7897-4B20-BA6C-2D604ECD8C2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907"/>
          <a:stretch/>
        </p:blipFill>
        <p:spPr>
          <a:xfrm>
            <a:off x="2669683" y="3409695"/>
            <a:ext cx="752580" cy="780238"/>
          </a:xfrm>
          <a:prstGeom prst="rect">
            <a:avLst/>
          </a:prstGeom>
        </p:spPr>
      </p:pic>
      <p:pic>
        <p:nvPicPr>
          <p:cNvPr id="15" name="Picture 14" descr="A picture containing clock&#10;&#10;Description automatically generated">
            <a:extLst>
              <a:ext uri="{FF2B5EF4-FFF2-40B4-BE49-F238E27FC236}">
                <a16:creationId xmlns:a16="http://schemas.microsoft.com/office/drawing/2014/main" id="{85E0BE4D-3967-44AB-B3D6-8474D7F06D4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43" b="22801"/>
          <a:stretch/>
        </p:blipFill>
        <p:spPr>
          <a:xfrm>
            <a:off x="3201202" y="4270141"/>
            <a:ext cx="1224467" cy="61536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76907C19-32D4-4723-9C2A-7F7DE3839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61" y="4903309"/>
            <a:ext cx="930663" cy="930663"/>
          </a:xfrm>
          <a:prstGeom prst="rect">
            <a:avLst/>
          </a:prstGeom>
        </p:spPr>
      </p:pic>
      <p:sp>
        <p:nvSpPr>
          <p:cNvPr id="22" name="Subtitle 2">
            <a:extLst>
              <a:ext uri="{FF2B5EF4-FFF2-40B4-BE49-F238E27FC236}">
                <a16:creationId xmlns:a16="http://schemas.microsoft.com/office/drawing/2014/main" id="{C99FE5F5-75CA-49BF-9E69-1D63D000D937}"/>
              </a:ext>
            </a:extLst>
          </p:cNvPr>
          <p:cNvSpPr txBox="1">
            <a:spLocks/>
          </p:cNvSpPr>
          <p:nvPr/>
        </p:nvSpPr>
        <p:spPr>
          <a:xfrm>
            <a:off x="6096000" y="2270176"/>
            <a:ext cx="5351417" cy="39178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Voltmeter</a:t>
            </a:r>
          </a:p>
          <a:p>
            <a:pPr marL="800100" lvl="1" indent="-342900" algn="l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2400" dirty="0">
                <a:latin typeface="Proxima Nova Rg" panose="02000506030000020004" pitchFamily="2" charset="0"/>
              </a:rPr>
              <a:t>Ammeter</a:t>
            </a:r>
          </a:p>
        </p:txBody>
      </p:sp>
      <p:pic>
        <p:nvPicPr>
          <p:cNvPr id="24" name="Picture 23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DBBD1256-73DA-4400-8C1F-97582A175D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178" y="4257985"/>
            <a:ext cx="1149844" cy="1149844"/>
          </a:xfrm>
          <a:prstGeom prst="rect">
            <a:avLst/>
          </a:prstGeom>
        </p:spPr>
      </p:pic>
      <p:pic>
        <p:nvPicPr>
          <p:cNvPr id="26" name="Picture 25" descr="A picture containing game, sport, basketball, table&#10;&#10;Description automatically generated">
            <a:extLst>
              <a:ext uri="{FF2B5EF4-FFF2-40B4-BE49-F238E27FC236}">
                <a16:creationId xmlns:a16="http://schemas.microsoft.com/office/drawing/2014/main" id="{CD3AB53F-6C6A-47F3-B693-184F54510F58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72" b="13562"/>
          <a:stretch/>
        </p:blipFill>
        <p:spPr>
          <a:xfrm>
            <a:off x="8461178" y="3592646"/>
            <a:ext cx="1149844" cy="809101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A8C9EC-39F7-4BA7-96A3-773A4A456E5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8340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picture containing clock&#10;&#10;Description automatically generated">
            <a:extLst>
              <a:ext uri="{FF2B5EF4-FFF2-40B4-BE49-F238E27FC236}">
                <a16:creationId xmlns:a16="http://schemas.microsoft.com/office/drawing/2014/main" id="{1A354ACC-072F-4A9A-8EA2-9C5CE2C94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4634" y="3931045"/>
            <a:ext cx="3636256" cy="1958502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BACKGROUND INFORMATION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</p:spPr>
            <p:txBody>
              <a:bodyPr anchor="t">
                <a:noAutofit/>
              </a:bodyPr>
              <a:lstStyle/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Series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is equal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3" name="Subtitle 2">
                <a:extLst>
                  <a:ext uri="{FF2B5EF4-FFF2-40B4-BE49-F238E27FC236}">
                    <a16:creationId xmlns:a16="http://schemas.microsoft.com/office/drawing/2014/main" id="{5CCE3B30-923C-4344-A43D-814F7C6CF0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237538" y="2035042"/>
                <a:ext cx="5869579" cy="3917892"/>
              </a:xfrm>
              <a:blipFill>
                <a:blip r:embed="rId3"/>
                <a:stretch>
                  <a:fillRect l="-1454" t="-1244" r="-2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002BACC-BF1A-459A-92B0-AA9D96F3297F}"/>
              </a:ext>
            </a:extLst>
          </p:cNvPr>
          <p:cNvSpPr/>
          <p:nvPr/>
        </p:nvSpPr>
        <p:spPr>
          <a:xfrm>
            <a:off x="947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latin typeface="Proxima Nova Lt" panose="02000506030000020004" pitchFamily="50" charset="0"/>
              </a:rPr>
              <a:t>8</a:t>
            </a:r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3C91C0F4-CD69-4D4F-A092-6E99B1E1BEE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119" y="3887379"/>
            <a:ext cx="3688415" cy="21223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0" indent="0" algn="ctr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None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ctr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None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342900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dirty="0">
                    <a:latin typeface="Proxima Nova Lt" panose="02000506030000020004" pitchFamily="50" charset="0"/>
                  </a:rPr>
                  <a:t>Parallel circuit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Current varies across components</a:t>
                </a:r>
              </a:p>
              <a:p>
                <a:pPr marL="800100" lvl="1" indent="-342900" algn="l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Proxima Nova Rg" panose="02000506030000020004" pitchFamily="2" charset="0"/>
                  </a:rPr>
                  <a:t>Voltage across each component: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sSub>
                            <m:sSub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b>
                          </m:sSub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240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sub>
                      </m:sSub>
                    </m:oMath>
                  </m:oMathPara>
                </a14:m>
                <a:endParaRPr lang="en-US" sz="2800" dirty="0">
                  <a:latin typeface="Proxima Nova Rg" panose="02000506030000020004" pitchFamily="2" charset="0"/>
                </a:endParaRPr>
              </a:p>
            </p:txBody>
          </p:sp>
        </mc:Choice>
        <mc:Fallback xmlns="">
          <p:sp>
            <p:nvSpPr>
              <p:cNvPr id="18" name="Subtitle 2">
                <a:extLst>
                  <a:ext uri="{FF2B5EF4-FFF2-40B4-BE49-F238E27FC236}">
                    <a16:creationId xmlns:a16="http://schemas.microsoft.com/office/drawing/2014/main" id="{8E38E0CD-6F3F-44CE-8110-83EA762B27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5530" y="2035042"/>
                <a:ext cx="6178822" cy="3917892"/>
              </a:xfrm>
              <a:prstGeom prst="rect">
                <a:avLst/>
              </a:prstGeom>
              <a:blipFill>
                <a:blip r:embed="rId7"/>
                <a:stretch>
                  <a:fillRect l="-1381" t="-124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>
            <a:extLst>
              <a:ext uri="{FF2B5EF4-FFF2-40B4-BE49-F238E27FC236}">
                <a16:creationId xmlns:a16="http://schemas.microsoft.com/office/drawing/2014/main" id="{673184FB-17CD-4ACE-B8DC-0ECC4B978320}"/>
              </a:ext>
            </a:extLst>
          </p:cNvPr>
          <p:cNvSpPr/>
          <p:nvPr/>
        </p:nvSpPr>
        <p:spPr>
          <a:xfrm>
            <a:off x="594719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6: Series Circuit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81840B0-1965-403E-AA1D-7C46C744C078}"/>
              </a:ext>
            </a:extLst>
          </p:cNvPr>
          <p:cNvSpPr/>
          <p:nvPr/>
        </p:nvSpPr>
        <p:spPr>
          <a:xfrm>
            <a:off x="6595155" y="5689750"/>
            <a:ext cx="515521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>
                <a:latin typeface="Proxima Nova Rg" panose="02000506030000020004" pitchFamily="2" charset="0"/>
              </a:rPr>
              <a:t>Figure 7: Parallel Circuit</a:t>
            </a:r>
          </a:p>
        </p:txBody>
      </p:sp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629A33A5-89D1-4A3D-B7A7-933DDF9EF0C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7769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1365</TotalTime>
  <Words>697</Words>
  <Application>Microsoft Office PowerPoint</Application>
  <PresentationFormat>Widescreen</PresentationFormat>
  <Paragraphs>149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7" baseType="lpstr">
      <vt:lpstr>Proxima Nova Lt</vt:lpstr>
      <vt:lpstr>Gotham Medium</vt:lpstr>
      <vt:lpstr>Cambria Math</vt:lpstr>
      <vt:lpstr>Calibri Light</vt:lpstr>
      <vt:lpstr>Proxima Nova Rg</vt:lpstr>
      <vt:lpstr>Calibri</vt:lpstr>
      <vt:lpstr>Arial</vt:lpstr>
      <vt:lpstr>Office Theme</vt:lpstr>
      <vt:lpstr>Bitmap Image</vt:lpstr>
      <vt:lpstr>SUSTAINABLE ENERGY VEHICLE COMPETITION (VIRTUAL)</vt:lpstr>
      <vt:lpstr>OVERVIEW</vt:lpstr>
      <vt:lpstr>OBJECTIVE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BACKGROUND INFORMATION</vt:lpstr>
      <vt:lpstr>MATERIALS</vt:lpstr>
      <vt:lpstr>PROCEDURE</vt:lpstr>
      <vt:lpstr>COMPETITION RULES</vt:lpstr>
      <vt:lpstr>COMPETITION RULES</vt:lpstr>
      <vt:lpstr>ASSIGNMENT</vt:lpstr>
      <vt:lpstr>CLOSING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TWO LINE TITLE</dc:title>
  <dc:creator>Amanda Zhou</dc:creator>
  <cp:lastModifiedBy>Amanda Zhou</cp:lastModifiedBy>
  <cp:revision>69</cp:revision>
  <dcterms:created xsi:type="dcterms:W3CDTF">2019-06-25T23:10:16Z</dcterms:created>
  <dcterms:modified xsi:type="dcterms:W3CDTF">2020-08-02T18:45:22Z</dcterms:modified>
</cp:coreProperties>
</file>