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0"/>
  </p:notesMasterIdLst>
  <p:sldIdLst>
    <p:sldId id="256" r:id="rId2"/>
    <p:sldId id="258" r:id="rId3"/>
    <p:sldId id="271" r:id="rId4"/>
    <p:sldId id="272" r:id="rId5"/>
    <p:sldId id="273" r:id="rId6"/>
    <p:sldId id="274" r:id="rId7"/>
    <p:sldId id="275" r:id="rId8"/>
    <p:sldId id="285" r:id="rId9"/>
    <p:sldId id="286" r:id="rId10"/>
    <p:sldId id="287" r:id="rId11"/>
    <p:sldId id="288" r:id="rId12"/>
    <p:sldId id="269" r:id="rId13"/>
    <p:sldId id="279" r:id="rId14"/>
    <p:sldId id="280" r:id="rId15"/>
    <p:sldId id="278" r:id="rId16"/>
    <p:sldId id="281" r:id="rId17"/>
    <p:sldId id="283" r:id="rId18"/>
    <p:sldId id="284" r:id="rId19"/>
  </p:sldIdLst>
  <p:sldSz cx="12192000" cy="6858000"/>
  <p:notesSz cx="6858000" cy="9144000"/>
  <p:embeddedFontLst>
    <p:embeddedFont>
      <p:font typeface="Proxima Nova Rg" panose="02000506030000020004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S PGothic" panose="020B0600070205080204" pitchFamily="34" charset="-128"/>
      <p:regular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Gotham Medium" panose="02000604030000020004" pitchFamily="50" charset="0"/>
      <p:regular r:id="rId32"/>
      <p:italic r:id="rId33"/>
    </p:embeddedFont>
    <p:embeddedFont>
      <p:font typeface="Cambria Math" panose="02040503050406030204" pitchFamily="18" charset="0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Proxima Nova Lt" panose="02000506030000020004" charset="0"/>
      <p:bold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33037D-9E37-41F3-B7AD-5B984EB0C617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5B7558-3FF9-4121-98D7-1F58541F3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874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Proxima Nova Rg" panose="02000506030000020004" pitchFamily="2" charset="0"/>
              </a:rPr>
              <a:t>Rotating blades turn a low-speed shaft to a gearbox, which outputs power to an electrical generator through a high-speed shaft.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5B7558-3FF9-4121-98D7-1F58541F363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01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8/3/2020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76602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SUSTAINABLE ENERGY VEHICLE COMPETITION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74292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10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56204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1F1091-6204-477C-A71C-ACF1411CB1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5B656591-2E97-4243-A4AD-BBCF72F87E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731" y="3076940"/>
            <a:ext cx="4035917" cy="259770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11063786" cy="3917892"/>
          </a:xfrm>
        </p:spPr>
        <p:txBody>
          <a:bodyPr anchor="t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multimeter </a:t>
            </a:r>
            <a:r>
              <a:rPr lang="en-US" dirty="0">
                <a:latin typeface="Proxima Nova Rg" panose="02000506030000020004" pitchFamily="2" charset="0"/>
              </a:rPr>
              <a:t>– reads current and voltage across circuits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current in series, called ammeter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Measure voltage in parallel, called voltmeter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6" name="Picture 5" descr="A picture containing clock, table&#10;&#10;Description automatically generated">
            <a:extLst>
              <a:ext uri="{FF2B5EF4-FFF2-40B4-BE49-F238E27FC236}">
                <a16:creationId xmlns:a16="http://schemas.microsoft.com/office/drawing/2014/main" id="{6374ABD4-8A25-4007-B800-FB40C71FC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471" y="3817775"/>
            <a:ext cx="4585500" cy="191152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3740460" y="5541877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Circuits for Using a Multimeter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145DE8B-D1B5-4B76-BD74-C5E18E8F761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21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5466579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VEX Robotics </a:t>
            </a:r>
            <a:r>
              <a:rPr lang="en-US" dirty="0">
                <a:latin typeface="Proxima Nova Rg" panose="02000506030000020004" pitchFamily="2" charset="0"/>
              </a:rPr>
              <a:t>– educational robotics kit used to design interactive robots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</a:t>
            </a:r>
            <a:r>
              <a:rPr lang="en-US" dirty="0">
                <a:latin typeface="Proxima Nova Rg" panose="02000506030000020004" pitchFamily="2" charset="0"/>
              </a:rPr>
              <a:t>ommonly used to model capabilities of vehicles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Will be used to model sustainable energy vehicle design in Fusion 360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E39D98-3A92-4898-935C-5E3F00B27EBF}"/>
              </a:ext>
            </a:extLst>
          </p:cNvPr>
          <p:cNvSpPr/>
          <p:nvPr/>
        </p:nvSpPr>
        <p:spPr>
          <a:xfrm>
            <a:off x="6283634" y="5206627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VEX </a:t>
            </a:r>
            <a:r>
              <a:rPr lang="en-US" sz="1600" dirty="0" err="1">
                <a:latin typeface="Proxima Nova Rg" panose="02000506030000020004" pitchFamily="2" charset="0"/>
              </a:rPr>
              <a:t>Clawbot</a:t>
            </a:r>
            <a:r>
              <a:rPr lang="en-US" sz="1600" dirty="0">
                <a:latin typeface="Proxima Nova Rg" panose="02000506030000020004" pitchFamily="2" charset="0"/>
              </a:rPr>
              <a:t> (Left) and VEX Motor (Right)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Robot Mesh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B7B8B1F-701D-4987-AA75-6BE9183AD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8814" y="2840252"/>
            <a:ext cx="2507100" cy="230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F135942E-246A-4203-B683-F26ACAFD5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308" y="1912649"/>
            <a:ext cx="2564263" cy="25642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357702F-1134-45D7-BD66-F87962CB5E7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39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1922" y="1774254"/>
            <a:ext cx="10709139" cy="4137794"/>
          </a:xfrm>
        </p:spPr>
        <p:txBody>
          <a:bodyPr numCol="2" anchor="ctr">
            <a:normAutofit/>
          </a:bodyPr>
          <a:lstStyle/>
          <a:p>
            <a:pPr algn="l">
              <a:lnSpc>
                <a:spcPct val="100000"/>
              </a:lnSpc>
              <a:spcBef>
                <a:spcPct val="20000"/>
              </a:spcBef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Materials for in-person lab: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Horizon wind-turbine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 err="1">
                <a:latin typeface="Proxima Nova Rg" panose="02000506030000020004" pitchFamily="2" charset="0"/>
              </a:rPr>
              <a:t>Sunforce</a:t>
            </a:r>
            <a:r>
              <a:rPr lang="en-US" altLang="en-US" dirty="0">
                <a:latin typeface="Proxima Nova Rg" panose="02000506030000020004" pitchFamily="2" charset="0"/>
              </a:rPr>
              <a:t> 50013 1 W solar battery charger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Adjustable table fan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Heat lamp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3V power supply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Digital multimeter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Music voltmeter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9V DC motor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1 F 5.5V capacitor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3 alligator clip sets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Standard LEGO kit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LEGO to alligator clip connector</a:t>
            </a:r>
          </a:p>
          <a:p>
            <a:pPr marL="685800" indent="-228600" algn="l">
              <a:lnSpc>
                <a:spcPct val="10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Rg" panose="02000506030000020004" pitchFamily="2" charset="0"/>
              </a:rPr>
              <a:t>Scissors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706" y="4455587"/>
            <a:ext cx="1519822" cy="1685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827" y="4670838"/>
            <a:ext cx="2085780" cy="136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166" y="4774755"/>
            <a:ext cx="2057540" cy="1264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B1DF50-82FB-473F-A433-9B85D0FDD8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2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843990" y="1813502"/>
            <a:ext cx="10504020" cy="42792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1</a:t>
            </a:r>
            <a:r>
              <a:rPr lang="en-US" alt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Observe various circuits in TinkerCAD</a:t>
            </a:r>
            <a:endParaRPr lang="en-US" altLang="en-US" dirty="0">
              <a:latin typeface="Proxima Nova Lt" panose="02000506030000020004" pitchFamily="50" charset="0"/>
            </a:endParaRP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latin typeface="Proxima Nova Lt" panose="02000506030000020004" pitchFamily="50" charset="0"/>
              </a:rPr>
              <a:t>Part 2:</a:t>
            </a:r>
            <a:r>
              <a:rPr lang="en-US" altLang="en-US" dirty="0">
                <a:latin typeface="Proxima Nova Rg" panose="02000506030000020004" pitchFamily="2" charset="0"/>
              </a:rPr>
              <a:t> Test the power storage device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Charge a capacitor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b="1" dirty="0">
                <a:latin typeface="Proxima Nova Lt" panose="02000506030000020004" pitchFamily="50" charset="0"/>
              </a:rPr>
              <a:t>Part 3</a:t>
            </a:r>
            <a:r>
              <a:rPr lang="en-US" dirty="0">
                <a:latin typeface="Proxima Nova Lt" panose="02000506030000020004" pitchFamily="50" charset="0"/>
              </a:rPr>
              <a:t>: </a:t>
            </a:r>
            <a:r>
              <a:rPr lang="en-US" altLang="en-US" dirty="0">
                <a:latin typeface="Proxima Nova Rg" panose="02000506030000020004" pitchFamily="2" charset="0"/>
              </a:rPr>
              <a:t>Test the assigned power source in TinkerCAD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Solar panel (potato)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latin typeface="Proxima Nova Rg" panose="02000506030000020004" pitchFamily="2" charset="0"/>
              </a:rPr>
              <a:t>Wind turbine (lemon)</a:t>
            </a:r>
          </a:p>
          <a:p>
            <a:pPr marL="342900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b="1" dirty="0">
                <a:latin typeface="Proxima Nova Lt" panose="02000506030000020004" pitchFamily="50" charset="0"/>
              </a:rPr>
              <a:t>Part 4</a:t>
            </a:r>
            <a:r>
              <a:rPr lang="en-US" altLang="en-US" dirty="0">
                <a:latin typeface="Proxima Nova Lt" panose="02000506030000020004" pitchFamily="50" charset="0"/>
              </a:rPr>
              <a:t>:</a:t>
            </a:r>
            <a:r>
              <a:rPr lang="en-US" altLang="en-US" dirty="0">
                <a:latin typeface="Proxima Nova Rg" panose="02000506030000020004" pitchFamily="2" charset="0"/>
              </a:rPr>
              <a:t> Design a sustainable energy vehicle using the power source of choice in Fusion 360 and enter in competition</a:t>
            </a:r>
          </a:p>
          <a:p>
            <a:pPr marL="800100" lvl="1" indent="-342900" algn="l">
              <a:spcBef>
                <a:spcPts val="576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400" dirty="0" smtClean="0">
                <a:latin typeface="Proxima Nova Rg" panose="02000506030000020004" pitchFamily="2" charset="0"/>
              </a:rPr>
              <a:t>The </a:t>
            </a:r>
            <a:r>
              <a:rPr lang="en-US" altLang="en-US" sz="2400" dirty="0">
                <a:latin typeface="Proxima Nova Rg" panose="02000506030000020004" pitchFamily="2" charset="0"/>
              </a:rPr>
              <a:t>team with the best design for the sustainable energy vehicle will win the competition</a:t>
            </a:r>
            <a:endParaRPr lang="en-US" altLang="en-US" sz="2400" dirty="0">
              <a:latin typeface="Proxima Nova Rg" panose="02000506030000020004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3D11F26-97B1-49B1-8660-4C5A01EEA75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96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</p:spPr>
            <p:txBody>
              <a:bodyPr anchor="ctr">
                <a:normAutofit/>
              </a:bodyPr>
              <a:lstStyle/>
              <a:p>
                <a:pPr marL="457200" indent="-457200" algn="l">
                  <a:lnSpc>
                    <a:spcPct val="120000"/>
                  </a:lnSpc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dirty="0" smtClean="0">
                    <a:latin typeface="Proxima Nova Rg" panose="02000506030000020004" pitchFamily="2" charset="0"/>
                  </a:rPr>
                  <a:t>Competition is judged by the minimal design </a:t>
                </a:r>
                <a:r>
                  <a:rPr lang="en-US" dirty="0">
                    <a:latin typeface="Proxima Nova Rg" panose="02000506030000020004" pitchFamily="2" charset="0"/>
                  </a:rPr>
                  <a:t>ratio 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(MD</a:t>
                </a:r>
                <a:r>
                  <a:rPr lang="en-US" dirty="0" smtClean="0">
                    <a:latin typeface="Proxima Nova Rg" panose="02000506030000020004" pitchFamily="2" charset="0"/>
                  </a:rPr>
                  <a:t>R</a:t>
                </a:r>
                <a:r>
                  <a:rPr lang="en-US" dirty="0">
                    <a:latin typeface="Proxima Nova Rg" panose="02000506030000020004" pitchFamily="2" charset="0"/>
                  </a:rPr>
                  <a:t>):</a:t>
                </a:r>
              </a:p>
              <a:p>
                <a:pPr algn="l">
                  <a:lnSpc>
                    <a:spcPct val="12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𝑀𝐷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𝑖𝑠𝑡𝑎𝑛𝑐𝑒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𝑖𝑚𝑒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𝑜𝑠𝑡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[$]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𝑓𝑡</m:t>
                          </m:r>
                        </m:e>
                      </m:d>
                    </m:oMath>
                  </m:oMathPara>
                </a14:m>
                <a:endParaRPr lang="en-US" altLang="en-US" dirty="0">
                  <a:latin typeface="Proxima Nova Rg" panose="02000506030000020004" pitchFamily="2" charset="0"/>
                </a:endParaRPr>
              </a:p>
              <a:p>
                <a:pPr marL="457200" indent="-457200" algn="l">
                  <a:lnSpc>
                    <a:spcPct val="120000"/>
                  </a:lnSpc>
                  <a:spcBef>
                    <a:spcPct val="20000"/>
                  </a:spcBef>
                  <a:buFont typeface="Arial" panose="020B0604020202020204" pitchFamily="34" charset="0"/>
                  <a:buChar char="•"/>
                </a:pPr>
                <a:r>
                  <a:rPr lang="en-US" altLang="en-US" dirty="0">
                    <a:latin typeface="Proxima Nova Rg" panose="02000506030000020004" pitchFamily="2" charset="0"/>
                  </a:rPr>
                  <a:t>The sustainable energy vehicle must be designed to carry the power source (i.e. capacitors)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564107" y="1933649"/>
                <a:ext cx="11063786" cy="3917892"/>
              </a:xfrm>
              <a:blipFill>
                <a:blip r:embed="rId2"/>
                <a:stretch>
                  <a:fillRect l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FFF5C5B-6B75-4923-9FA8-20012F78006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2343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COMPETITION RULES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5D9B185D-348B-4834-B403-B847CF3DFB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2195016"/>
              </p:ext>
            </p:extLst>
          </p:nvPr>
        </p:nvGraphicFramePr>
        <p:xfrm>
          <a:off x="2151017" y="2779890"/>
          <a:ext cx="788996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491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750423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881052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</a:tblGrid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Material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Cost Per Unit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Horizon Wind Turbine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$7.50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Solar Panel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$10.00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F 5.5V Capacitor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$3.00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9464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VEX Kit (Limit One Per Design)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1703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Electrical Leads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1 pair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/>
                          <a:latin typeface="Proxima Nova Rg" panose="02000506030000020004" pitchFamily="2" charset="0"/>
                        </a:rPr>
                        <a:t>$0.10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3767459"/>
                  </a:ext>
                </a:extLst>
              </a:tr>
            </a:tbl>
          </a:graphicData>
        </a:graphic>
      </p:graphicFrame>
      <p:sp>
        <p:nvSpPr>
          <p:cNvPr id="16" name="Rectangle 15">
            <a:extLst>
              <a:ext uri="{FF2B5EF4-FFF2-40B4-BE49-F238E27FC236}">
                <a16:creationId xmlns:a16="http://schemas.microsoft.com/office/drawing/2014/main" id="{031BE959-2394-45C5-8E82-40822113FB78}"/>
              </a:ext>
            </a:extLst>
          </p:cNvPr>
          <p:cNvSpPr/>
          <p:nvPr/>
        </p:nvSpPr>
        <p:spPr>
          <a:xfrm>
            <a:off x="2151017" y="2427688"/>
            <a:ext cx="78899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Cost List for Competition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B63393-AE07-47EC-A987-68A9BD06CB1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913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774254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lab report: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picture and explanation of vehicle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spreadsheet with power source data and competition results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how measurements from power sources impacted the design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11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cost of vehicle design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FC6CA5-BB36-4592-984D-83C8E560227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90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 txBox="1">
            <a:spLocks/>
          </p:cNvSpPr>
          <p:nvPr/>
        </p:nvSpPr>
        <p:spPr>
          <a:xfrm>
            <a:off x="564107" y="1431089"/>
            <a:ext cx="11063786" cy="434806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endParaRPr lang="en-US" dirty="0">
              <a:latin typeface="Proxima Nova Lt" panose="02000506030000020004" charset="0"/>
            </a:endParaRP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Measure current in series and voltage in parallel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Submit all work electronically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Take pictures of the vehicle design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Explain the choice of the power source (solar panel or wind turbine) in the vehicle design in the team lab report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61A3FB0-30AB-42EE-922E-D790D651049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229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B25545-6A6C-41A7-B1AE-6AA96BED3FA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2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29144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6" name="Picture 5" descr="A view of a city&#10;&#10;Description automatically generated">
            <a:extLst>
              <a:ext uri="{FF2B5EF4-FFF2-40B4-BE49-F238E27FC236}">
                <a16:creationId xmlns:a16="http://schemas.microsoft.com/office/drawing/2014/main" id="{6762FE1A-52F3-4E31-B5D2-57362A001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4517" y="2369223"/>
            <a:ext cx="4302707" cy="2861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3185F0B-E503-4F99-930A-E8B523AE9D60}"/>
              </a:ext>
            </a:extLst>
          </p:cNvPr>
          <p:cNvSpPr/>
          <p:nvPr/>
        </p:nvSpPr>
        <p:spPr>
          <a:xfrm>
            <a:off x="6524517" y="5230341"/>
            <a:ext cx="4302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Renewable Energy Sources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Physics World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61B06-AAB8-4841-AF8E-5C4DAD7E874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9994" y="2035042"/>
            <a:ext cx="1058156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energy storage devices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evaluate different sources of renewable energy</a:t>
            </a:r>
          </a:p>
          <a:p>
            <a:pPr marL="342900" indent="-342900" algn="l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dirty="0">
                <a:latin typeface="Proxima Nova Rg" panose="02000506030000020004" pitchFamily="2" charset="0"/>
              </a:rPr>
              <a:t>To design a sustainable energy vehicle to enter in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83BCD8-F608-4240-9728-9A5530499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784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774254"/>
            <a:ext cx="11063786" cy="3917892"/>
          </a:xfrm>
        </p:spPr>
        <p:txBody>
          <a:bodyPr anchor="t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Renewable energy</a:t>
            </a:r>
            <a:r>
              <a:rPr lang="en-US" dirty="0">
                <a:latin typeface="Proxima Nova Rg" panose="02000506030000020004" pitchFamily="2" charset="0"/>
              </a:rPr>
              <a:t> – energy harnessed from naturally replenished resources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3518393" y="5503580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Renewable vs. Non-Renewable Energy Sources Courtesy of Solar Schools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5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BB9F6C1-192B-4F33-BDA9-D201D3C7E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8040" y="2461905"/>
            <a:ext cx="5455920" cy="30416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A180A7E-860C-4219-8EA1-182F28917CD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169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69228"/>
            <a:ext cx="5878024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Solar panels </a:t>
            </a:r>
            <a:r>
              <a:rPr lang="en-US" dirty="0">
                <a:latin typeface="Proxima Nova Rg" panose="02000506030000020004" pitchFamily="2" charset="0"/>
              </a:rPr>
              <a:t>– convert sunlight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Incident sunlight excites electrons to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next energy level, emitting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Usually made of silicon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potato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260951" y="534664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How Solar Panels Work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Good Energy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C492AE1-E2C4-4926-89AA-A73D01C1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194" y="1909865"/>
            <a:ext cx="4766729" cy="34186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9F93D-7649-4A88-B748-CB7840517E1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8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2035042"/>
            <a:ext cx="613057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Wind turbine – </a:t>
            </a:r>
            <a:r>
              <a:rPr lang="en-US" dirty="0">
                <a:latin typeface="Proxima Nova Rg" panose="02000506030000020004" pitchFamily="2" charset="0"/>
              </a:rPr>
              <a:t>converts wind energy to electrical energy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Wind causes pressure difference on turbine blades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Utilizes gear ratios to power generator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Represented by a lemon on TinkerCAD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472680" y="5401735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How Wind Turbines Work</a:t>
            </a:r>
          </a:p>
          <a:p>
            <a:pPr algn="ctr"/>
            <a:r>
              <a:rPr lang="en-US" sz="1600" dirty="0">
                <a:latin typeface="Proxima Nova Rg" panose="02000506030000020004" pitchFamily="2" charset="0"/>
              </a:rPr>
              <a:t>Courtesy of Tech-Addict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31591A93-5CB0-4AF3-AB04-2EF2F9DF6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439" r="970" b="1606"/>
          <a:stretch/>
        </p:blipFill>
        <p:spPr>
          <a:xfrm>
            <a:off x="7080069" y="2241716"/>
            <a:ext cx="3910821" cy="3171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BC92DA1-3C7B-404E-A563-72700C55F8E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89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5481" y="2035042"/>
            <a:ext cx="5673856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Capacitor </a:t>
            </a:r>
            <a:r>
              <a:rPr lang="en-US" dirty="0">
                <a:latin typeface="Proxima Nova Rg" panose="02000506030000020004" pitchFamily="2" charset="0"/>
              </a:rPr>
              <a:t>– stores charge temporarily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Are polarized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Charged logarithmically (initially charges very fast but rate of charging slows down)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14929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572663" y="5338409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Polarized Leads of 1 Farad Capacitor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C6E3BD3-F570-4C59-8303-1EAA50B9E827}"/>
              </a:ext>
            </a:extLst>
          </p:cNvPr>
          <p:cNvGrpSpPr/>
          <p:nvPr/>
        </p:nvGrpSpPr>
        <p:grpSpPr>
          <a:xfrm>
            <a:off x="962793" y="2582753"/>
            <a:ext cx="4374955" cy="2744091"/>
            <a:chOff x="988919" y="2412936"/>
            <a:chExt cx="4374955" cy="2744091"/>
          </a:xfrm>
        </p:grpSpPr>
        <p:graphicFrame>
          <p:nvGraphicFramePr>
            <p:cNvPr id="14" name="Object 8">
              <a:extLst>
                <a:ext uri="{FF2B5EF4-FFF2-40B4-BE49-F238E27FC236}">
                  <a16:creationId xmlns:a16="http://schemas.microsoft.com/office/drawing/2014/main" id="{9F565181-02DE-4F20-A718-D7B59FD153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84294735"/>
                </p:ext>
              </p:extLst>
            </p:nvPr>
          </p:nvGraphicFramePr>
          <p:xfrm>
            <a:off x="988919" y="2412936"/>
            <a:ext cx="4374955" cy="274409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7" name="Bitmap Image" r:id="rId4" imgW="6095238" imgH="4571429" progId="Paint.Picture">
                    <p:embed/>
                  </p:oleObj>
                </mc:Choice>
                <mc:Fallback>
                  <p:oleObj name="Bitmap Image" r:id="rId4" imgW="6095238" imgH="4571429" progId="Paint.Picture">
                    <p:embed/>
                    <p:pic>
                      <p:nvPicPr>
                        <p:cNvPr id="14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88919" y="2412936"/>
                          <a:ext cx="4374955" cy="274409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Line 10">
              <a:extLst>
                <a:ext uri="{FF2B5EF4-FFF2-40B4-BE49-F238E27FC236}">
                  <a16:creationId xmlns:a16="http://schemas.microsoft.com/office/drawing/2014/main" id="{A4E13E3E-9E42-4741-9D05-1343B9C326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7494" y="3350619"/>
              <a:ext cx="1233064" cy="1048031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3">
              <a:extLst>
                <a:ext uri="{FF2B5EF4-FFF2-40B4-BE49-F238E27FC236}">
                  <a16:creationId xmlns:a16="http://schemas.microsoft.com/office/drawing/2014/main" id="{07019B60-7563-45DD-B0EC-9A6051BC3B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71053" y="3415935"/>
              <a:ext cx="970317" cy="98271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">
              <a:extLst>
                <a:ext uri="{FF2B5EF4-FFF2-40B4-BE49-F238E27FC236}">
                  <a16:creationId xmlns:a16="http://schemas.microsoft.com/office/drawing/2014/main" id="{2452ED36-5904-491C-9589-BFA8530659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228" y="4398651"/>
              <a:ext cx="12907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Positive</a:t>
              </a: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1ED9F4E7-3213-4C4F-892F-FDE9D909F1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4118" y="4373731"/>
              <a:ext cx="177191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Proxima Nova Lt" panose="02000506030000020004" pitchFamily="50" charset="0"/>
                  <a:cs typeface="Tahoma" panose="020B0604030504040204" pitchFamily="34" charset="0"/>
                </a:rPr>
                <a:t>Negative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8BBB1B0F-524D-4A38-B88F-0C19D9425EC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425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4583" y="2035042"/>
            <a:ext cx="10702834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Symbols for common electrical components:</a:t>
            </a:r>
            <a:br>
              <a:rPr lang="en-US" dirty="0">
                <a:latin typeface="Proxima Nova Lt" panose="02000506030000020004" pitchFamily="50" charset="0"/>
              </a:rPr>
            </a:br>
            <a:endParaRPr lang="en-US" dirty="0">
              <a:latin typeface="Proxima Nova Lt" panose="02000506030000020004" pitchFamily="50" charset="0"/>
            </a:endParaRP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Battery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Capacitor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DC source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5088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picture containing clock&#10;&#10;Description automatically generated">
            <a:extLst>
              <a:ext uri="{FF2B5EF4-FFF2-40B4-BE49-F238E27FC236}">
                <a16:creationId xmlns:a16="http://schemas.microsoft.com/office/drawing/2014/main" id="{A4A41C0C-7897-4B20-BA6C-2D604ECD8C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907"/>
          <a:stretch/>
        </p:blipFill>
        <p:spPr>
          <a:xfrm>
            <a:off x="2669683" y="3409695"/>
            <a:ext cx="752580" cy="780238"/>
          </a:xfrm>
          <a:prstGeom prst="rect">
            <a:avLst/>
          </a:prstGeom>
        </p:spPr>
      </p:pic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85E0BE4D-3967-44AB-B3D6-8474D7F06D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43" b="22801"/>
          <a:stretch/>
        </p:blipFill>
        <p:spPr>
          <a:xfrm>
            <a:off x="3201202" y="4270141"/>
            <a:ext cx="1224467" cy="61536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907C19-32D4-4723-9C2A-7F7DE38396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761" y="4903309"/>
            <a:ext cx="930663" cy="930663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C99FE5F5-75CA-49BF-9E69-1D63D000D937}"/>
              </a:ext>
            </a:extLst>
          </p:cNvPr>
          <p:cNvSpPr txBox="1">
            <a:spLocks/>
          </p:cNvSpPr>
          <p:nvPr/>
        </p:nvSpPr>
        <p:spPr>
          <a:xfrm>
            <a:off x="6096000" y="2270176"/>
            <a:ext cx="5351417" cy="39178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Voltmeter</a:t>
            </a:r>
          </a:p>
          <a:p>
            <a:pPr marL="800100" lvl="1" indent="-342900" algn="l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Ammeter</a:t>
            </a:r>
          </a:p>
        </p:txBody>
      </p:sp>
      <p:pic>
        <p:nvPicPr>
          <p:cNvPr id="24" name="Picture 23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DBBD1256-73DA-4400-8C1F-97582A175D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178" y="4257985"/>
            <a:ext cx="1149844" cy="1149844"/>
          </a:xfrm>
          <a:prstGeom prst="rect">
            <a:avLst/>
          </a:prstGeom>
        </p:spPr>
      </p:pic>
      <p:pic>
        <p:nvPicPr>
          <p:cNvPr id="26" name="Picture 25" descr="A picture containing game, sport, basketball, table&#10;&#10;Description automatically generated">
            <a:extLst>
              <a:ext uri="{FF2B5EF4-FFF2-40B4-BE49-F238E27FC236}">
                <a16:creationId xmlns:a16="http://schemas.microsoft.com/office/drawing/2014/main" id="{CD3AB53F-6C6A-47F3-B693-184F54510F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72" b="13562"/>
          <a:stretch/>
        </p:blipFill>
        <p:spPr>
          <a:xfrm>
            <a:off x="8461178" y="3592646"/>
            <a:ext cx="1149844" cy="8091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4BFFCEF-1A0E-4205-BD9E-9006AAA4B4D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40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1A354ACC-072F-4A9A-8EA2-9C5CE2C949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634" y="3931045"/>
            <a:ext cx="3636256" cy="19585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</p:spPr>
            <p:txBody>
              <a:bodyPr anchor="t">
                <a:noAutofit/>
              </a:bodyPr>
              <a:lstStyle/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Series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is equal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237538" y="2035042"/>
                <a:ext cx="5869579" cy="3917892"/>
              </a:xfrm>
              <a:blipFill>
                <a:blip r:embed="rId3"/>
                <a:stretch>
                  <a:fillRect l="-1454" t="-1244" r="-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947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C91C0F4-CD69-4D4F-A092-6E99B1E1BE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119" y="3887379"/>
            <a:ext cx="3688415" cy="21223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Parallel circuit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Current varies across components</a:t>
                </a:r>
              </a:p>
              <a:p>
                <a:pPr marL="800100" lvl="1" indent="-342900" algn="l">
                  <a:lnSpc>
                    <a:spcPct val="100000"/>
                  </a:lnSpc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Proxima Nova Rg" panose="02000506030000020004" pitchFamily="2" charset="0"/>
                  </a:rPr>
                  <a:t>Voltage across each component:</a:t>
                </a:r>
              </a:p>
              <a:p>
                <a:pPr lvl="1">
                  <a:lnSpc>
                    <a:spcPct val="10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𝑜𝑢𝑡</m:t>
                              </m:r>
                            </m:sub>
                          </m:s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</m:oMath>
                  </m:oMathPara>
                </a14:m>
                <a:endParaRPr lang="en-US" sz="2800" dirty="0">
                  <a:latin typeface="Proxima Nova Rg" panose="02000506030000020004" pitchFamily="2" charset="0"/>
                </a:endParaRPr>
              </a:p>
            </p:txBody>
          </p:sp>
        </mc:Choice>
        <mc:Fallback xmlns="">
          <p:sp>
            <p:nvSpPr>
              <p:cNvPr id="18" name="Subtitle 2">
                <a:extLst>
                  <a:ext uri="{FF2B5EF4-FFF2-40B4-BE49-F238E27FC236}">
                    <a16:creationId xmlns:a16="http://schemas.microsoft.com/office/drawing/2014/main" id="{8E38E0CD-6F3F-44CE-8110-83EA762B2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5530" y="2035042"/>
                <a:ext cx="6178822" cy="3917892"/>
              </a:xfrm>
              <a:prstGeom prst="rect">
                <a:avLst/>
              </a:prstGeom>
              <a:blipFill>
                <a:blip r:embed="rId7"/>
                <a:stretch>
                  <a:fillRect l="-1381" t="-12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673184FB-17CD-4ACE-B8DC-0ECC4B978320}"/>
              </a:ext>
            </a:extLst>
          </p:cNvPr>
          <p:cNvSpPr/>
          <p:nvPr/>
        </p:nvSpPr>
        <p:spPr>
          <a:xfrm>
            <a:off x="594719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Series Circuit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1840B0-1965-403E-AA1D-7C46C744C078}"/>
              </a:ext>
            </a:extLst>
          </p:cNvPr>
          <p:cNvSpPr/>
          <p:nvPr/>
        </p:nvSpPr>
        <p:spPr>
          <a:xfrm>
            <a:off x="6595155" y="568975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Parallel Circuit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DE335A-3C92-4A93-9473-70590183863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76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1374</TotalTime>
  <Words>633</Words>
  <Application>Microsoft Office PowerPoint</Application>
  <PresentationFormat>Widescreen</PresentationFormat>
  <Paragraphs>149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Proxima Nova Rg</vt:lpstr>
      <vt:lpstr>Calibri</vt:lpstr>
      <vt:lpstr>MS PGothic</vt:lpstr>
      <vt:lpstr>Arial</vt:lpstr>
      <vt:lpstr>Calibri Light</vt:lpstr>
      <vt:lpstr>Gotham Medium</vt:lpstr>
      <vt:lpstr>Cambria Math</vt:lpstr>
      <vt:lpstr>Tahoma</vt:lpstr>
      <vt:lpstr>Proxima Nova Lt</vt:lpstr>
      <vt:lpstr>Office Theme</vt:lpstr>
      <vt:lpstr>Bitmap Image</vt:lpstr>
      <vt:lpstr>SUSTAINABLE ENERGY VEHICLE COMPETITION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PROCEDURE</vt:lpstr>
      <vt:lpstr>COMPETITION RULES</vt:lpstr>
      <vt:lpstr>COMPETITION RULES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Diya</dc:creator>
  <cp:lastModifiedBy>Diya Mulay</cp:lastModifiedBy>
  <cp:revision>72</cp:revision>
  <dcterms:created xsi:type="dcterms:W3CDTF">2019-06-25T23:10:16Z</dcterms:created>
  <dcterms:modified xsi:type="dcterms:W3CDTF">2020-08-03T19:20:00Z</dcterms:modified>
</cp:coreProperties>
</file>