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jiLhPaOQXio382fpzhKiMds5Rx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2.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1" name="Shape 11"/>
        <p:cNvGrpSpPr/>
        <p:nvPr/>
      </p:nvGrpSpPr>
      <p:grpSpPr>
        <a:xfrm>
          <a:off x="0" y="0"/>
          <a:ext cx="0" cy="0"/>
          <a:chOff x="0" y="0"/>
          <a:chExt cx="0" cy="0"/>
        </a:xfrm>
      </p:grpSpPr>
      <p:sp>
        <p:nvSpPr>
          <p:cNvPr id="12" name="Google Shape;12;p14"/>
          <p:cNvSpPr/>
          <p:nvPr/>
        </p:nvSpPr>
        <p:spPr>
          <a:xfrm>
            <a:off x="0" y="0"/>
            <a:ext cx="12192000" cy="6858000"/>
          </a:xfrm>
          <a:prstGeom prst="rect">
            <a:avLst/>
          </a:prstGeom>
          <a:noFill/>
          <a:ln cap="flat" cmpd="sng" w="28575">
            <a:solidFill>
              <a:srgbClr val="5706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4"/>
          <p:cNvSpPr/>
          <p:nvPr>
            <p:ph idx="2" type="pic"/>
          </p:nvPr>
        </p:nvSpPr>
        <p:spPr>
          <a:xfrm>
            <a:off x="4240924" y="3543300"/>
            <a:ext cx="3710152" cy="2743200"/>
          </a:xfrm>
          <a:prstGeom prst="rect">
            <a:avLst/>
          </a:prstGeom>
          <a:noFill/>
          <a:ln>
            <a:noFill/>
          </a:ln>
        </p:spPr>
      </p:sp>
      <p:sp>
        <p:nvSpPr>
          <p:cNvPr id="14" name="Google Shape;14;p14"/>
          <p:cNvSpPr/>
          <p:nvPr/>
        </p:nvSpPr>
        <p:spPr>
          <a:xfrm>
            <a:off x="0" y="6405319"/>
            <a:ext cx="12192000"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15" name="Google Shape;15;p14"/>
          <p:cNvSpPr txBox="1"/>
          <p:nvPr>
            <p:ph type="title"/>
          </p:nvPr>
        </p:nvSpPr>
        <p:spPr>
          <a:xfrm>
            <a:off x="0" y="228600"/>
            <a:ext cx="12192000" cy="3195881"/>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8800"/>
              <a:buFont typeface="Calibri"/>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 name="Google Shape;16;p14"/>
          <p:cNvPicPr preferRelativeResize="0"/>
          <p:nvPr/>
        </p:nvPicPr>
        <p:blipFill rotWithShape="1">
          <a:blip r:embed="rId2">
            <a:alphaModFix/>
          </a:blip>
          <a:srcRect b="0" l="0" r="0" t="0"/>
          <a:stretch/>
        </p:blipFill>
        <p:spPr>
          <a:xfrm>
            <a:off x="118872" y="6517360"/>
            <a:ext cx="1464469" cy="228600"/>
          </a:xfrm>
          <a:prstGeom prst="rect">
            <a:avLst/>
          </a:prstGeom>
          <a:noFill/>
          <a:ln>
            <a:noFill/>
          </a:ln>
        </p:spPr>
      </p:pic>
      <p:grpSp>
        <p:nvGrpSpPr>
          <p:cNvPr id="17" name="Google Shape;17;p14"/>
          <p:cNvGrpSpPr/>
          <p:nvPr/>
        </p:nvGrpSpPr>
        <p:grpSpPr>
          <a:xfrm>
            <a:off x="10884023" y="6417486"/>
            <a:ext cx="1118587" cy="457200"/>
            <a:chOff x="10884023" y="6417486"/>
            <a:chExt cx="1118587" cy="457200"/>
          </a:xfrm>
        </p:grpSpPr>
        <p:sp>
          <p:nvSpPr>
            <p:cNvPr id="18" name="Google Shape;18;p14"/>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pic>
          <p:nvPicPr>
            <p:cNvPr descr="A picture containing drawing&#10;&#10;Description automatically generated" id="19" name="Google Shape;19;p14"/>
            <p:cNvPicPr preferRelativeResize="0"/>
            <p:nvPr/>
          </p:nvPicPr>
          <p:blipFill rotWithShape="1">
            <a:blip r:embed="rId3">
              <a:alphaModFix/>
            </a:blip>
            <a:srcRect b="0" l="0" r="0" t="0"/>
            <a:stretch/>
          </p:blipFill>
          <p:spPr>
            <a:xfrm>
              <a:off x="10963862" y="6501632"/>
              <a:ext cx="949972" cy="260056"/>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4"/>
          <p:cNvSpPr/>
          <p:nvPr>
            <p:ph idx="2" type="pic"/>
          </p:nvPr>
        </p:nvSpPr>
        <p:spPr>
          <a:xfrm>
            <a:off x="5183188" y="987425"/>
            <a:ext cx="6172200" cy="4873625"/>
          </a:xfrm>
          <a:prstGeom prst="rect">
            <a:avLst/>
          </a:prstGeom>
          <a:noFill/>
          <a:ln>
            <a:noFill/>
          </a:ln>
        </p:spPr>
      </p:sp>
      <p:sp>
        <p:nvSpPr>
          <p:cNvPr id="84" name="Google Shape;84;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 name="Shape 88"/>
        <p:cNvGrpSpPr/>
        <p:nvPr/>
      </p:nvGrpSpPr>
      <p:grpSpPr>
        <a:xfrm>
          <a:off x="0" y="0"/>
          <a:ext cx="0" cy="0"/>
          <a:chOff x="0" y="0"/>
          <a:chExt cx="0" cy="0"/>
        </a:xfrm>
      </p:grpSpPr>
      <p:sp>
        <p:nvSpPr>
          <p:cNvPr id="89" name="Google Shape;89;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0" name="Shape 20"/>
        <p:cNvGrpSpPr/>
        <p:nvPr/>
      </p:nvGrpSpPr>
      <p:grpSpPr>
        <a:xfrm>
          <a:off x="0" y="0"/>
          <a:ext cx="0" cy="0"/>
          <a:chOff x="0" y="0"/>
          <a:chExt cx="0" cy="0"/>
        </a:xfrm>
      </p:grpSpPr>
      <p:grpSp>
        <p:nvGrpSpPr>
          <p:cNvPr id="21" name="Google Shape;21;p15"/>
          <p:cNvGrpSpPr/>
          <p:nvPr/>
        </p:nvGrpSpPr>
        <p:grpSpPr>
          <a:xfrm>
            <a:off x="0" y="0"/>
            <a:ext cx="12192000" cy="6858000"/>
            <a:chOff x="0" y="0"/>
            <a:chExt cx="12192000" cy="6858000"/>
          </a:xfrm>
        </p:grpSpPr>
        <p:sp>
          <p:nvSpPr>
            <p:cNvPr id="22" name="Google Shape;22;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5"/>
            <p:cNvSpPr/>
            <p:nvPr/>
          </p:nvSpPr>
          <p:spPr>
            <a:xfrm>
              <a:off x="0" y="0"/>
              <a:ext cx="12192000" cy="73152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pic>
          <p:nvPicPr>
            <p:cNvPr descr="C:\Users\Rondell\Desktop\Benchmark A\EG newlogo v4 2048x789.png" id="24" name="Google Shape;24;p15"/>
            <p:cNvPicPr preferRelativeResize="0"/>
            <p:nvPr/>
          </p:nvPicPr>
          <p:blipFill rotWithShape="1">
            <a:blip r:embed="rId2">
              <a:alphaModFix/>
            </a:blip>
            <a:srcRect b="16361" l="6361" r="6138" t="16378"/>
            <a:stretch/>
          </p:blipFill>
          <p:spPr>
            <a:xfrm>
              <a:off x="11140006" y="6400800"/>
              <a:ext cx="772759" cy="228600"/>
            </a:xfrm>
            <a:prstGeom prst="rect">
              <a:avLst/>
            </a:prstGeom>
            <a:noFill/>
            <a:ln>
              <a:noFill/>
            </a:ln>
          </p:spPr>
        </p:pic>
      </p:grpSp>
      <p:sp>
        <p:nvSpPr>
          <p:cNvPr id="25" name="Google Shape;25;p15"/>
          <p:cNvSpPr txBox="1"/>
          <p:nvPr>
            <p:ph idx="1" type="body"/>
          </p:nvPr>
        </p:nvSpPr>
        <p:spPr>
          <a:xfrm>
            <a:off x="0" y="0"/>
            <a:ext cx="12192000" cy="731520"/>
          </a:xfrm>
          <a:prstGeom prst="rect">
            <a:avLst/>
          </a:prstGeom>
          <a:noFill/>
          <a:ln>
            <a:noFill/>
          </a:ln>
        </p:spPr>
        <p:txBody>
          <a:bodyPr anchorCtr="0" anchor="ctr" bIns="45700" lIns="91425" spcFirstLastPara="1" rIns="91425" wrap="square" tIns="45700">
            <a:normAutofit/>
          </a:bodyPr>
          <a:lstStyle>
            <a:lvl1pPr indent="-228600" lvl="0" marL="457200" marR="0" algn="ctr">
              <a:lnSpc>
                <a:spcPct val="100000"/>
              </a:lnSpc>
              <a:spcBef>
                <a:spcPts val="0"/>
              </a:spcBef>
              <a:spcAft>
                <a:spcPts val="0"/>
              </a:spcAft>
              <a:buClr>
                <a:schemeClr val="lt1"/>
              </a:buClr>
              <a:buSzPts val="4400"/>
              <a:buFont typeface="Calibri"/>
              <a:buNone/>
              <a:defRPr b="1" sz="4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5"/>
          <p:cNvSpPr/>
          <p:nvPr/>
        </p:nvSpPr>
        <p:spPr>
          <a:xfrm>
            <a:off x="0" y="0"/>
            <a:ext cx="12192000" cy="6858000"/>
          </a:xfrm>
          <a:prstGeom prst="rect">
            <a:avLst/>
          </a:prstGeom>
          <a:noFill/>
          <a:ln cap="flat" cmpd="sng" w="28575">
            <a:solidFill>
              <a:srgbClr val="5706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15"/>
          <p:cNvSpPr txBox="1"/>
          <p:nvPr>
            <p:ph idx="2" type="body"/>
          </p:nvPr>
        </p:nvSpPr>
        <p:spPr>
          <a:xfrm>
            <a:off x="0" y="914399"/>
            <a:ext cx="12192000" cy="5339751"/>
          </a:xfrm>
          <a:prstGeom prst="rect">
            <a:avLst/>
          </a:prstGeom>
          <a:noFill/>
          <a:ln>
            <a:noFill/>
          </a:ln>
        </p:spPr>
        <p:txBody>
          <a:bodyPr anchorCtr="0" anchor="t" bIns="45700" lIns="91425" spcFirstLastPara="1" rIns="91425" wrap="square" tIns="45700">
            <a:normAutofit/>
          </a:bodyPr>
          <a:lstStyle>
            <a:lvl1pPr indent="-457200" lvl="0" marL="457200" algn="l">
              <a:lnSpc>
                <a:spcPct val="90000"/>
              </a:lnSpc>
              <a:spcBef>
                <a:spcPts val="1000"/>
              </a:spcBef>
              <a:spcAft>
                <a:spcPts val="0"/>
              </a:spcAft>
              <a:buClr>
                <a:schemeClr val="dk1"/>
              </a:buClr>
              <a:buSzPts val="3600"/>
              <a:buChar char="•"/>
              <a:defRPr sz="3600"/>
            </a:lvl1pPr>
            <a:lvl2pPr indent="-431800" lvl="1" marL="914400" algn="l">
              <a:lnSpc>
                <a:spcPct val="90000"/>
              </a:lnSpc>
              <a:spcBef>
                <a:spcPts val="500"/>
              </a:spcBef>
              <a:spcAft>
                <a:spcPts val="0"/>
              </a:spcAft>
              <a:buClr>
                <a:schemeClr val="dk1"/>
              </a:buClr>
              <a:buSzPts val="3200"/>
              <a:buChar char="•"/>
              <a:defRPr sz="3200"/>
            </a:lvl2pPr>
            <a:lvl3pPr indent="-228600" lvl="2" marL="1371600" algn="l">
              <a:lnSpc>
                <a:spcPct val="90000"/>
              </a:lnSpc>
              <a:spcBef>
                <a:spcPts val="500"/>
              </a:spcBef>
              <a:spcAft>
                <a:spcPts val="0"/>
              </a:spcAft>
              <a:buClr>
                <a:schemeClr val="dk1"/>
              </a:buClr>
              <a:buSzPts val="20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5"/>
          <p:cNvSpPr/>
          <p:nvPr/>
        </p:nvSpPr>
        <p:spPr>
          <a:xfrm>
            <a:off x="0" y="6405319"/>
            <a:ext cx="12192000"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pic>
        <p:nvPicPr>
          <p:cNvPr id="29" name="Google Shape;29;p15"/>
          <p:cNvPicPr preferRelativeResize="0"/>
          <p:nvPr/>
        </p:nvPicPr>
        <p:blipFill rotWithShape="1">
          <a:blip r:embed="rId3">
            <a:alphaModFix/>
          </a:blip>
          <a:srcRect b="0" l="0" r="0" t="0"/>
          <a:stretch/>
        </p:blipFill>
        <p:spPr>
          <a:xfrm>
            <a:off x="118872" y="6517360"/>
            <a:ext cx="1464469" cy="228600"/>
          </a:xfrm>
          <a:prstGeom prst="rect">
            <a:avLst/>
          </a:prstGeom>
          <a:noFill/>
          <a:ln>
            <a:noFill/>
          </a:ln>
        </p:spPr>
      </p:pic>
      <p:pic>
        <p:nvPicPr>
          <p:cNvPr descr="A picture containing drawing&#10;&#10;Description automatically generated" id="30" name="Google Shape;30;p15"/>
          <p:cNvPicPr preferRelativeResize="0"/>
          <p:nvPr/>
        </p:nvPicPr>
        <p:blipFill rotWithShape="1">
          <a:blip r:embed="rId4">
            <a:alphaModFix/>
          </a:blip>
          <a:srcRect b="0" l="0" r="0" t="0"/>
          <a:stretch/>
        </p:blipFill>
        <p:spPr>
          <a:xfrm>
            <a:off x="10963862" y="6501632"/>
            <a:ext cx="949972" cy="2600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 name="Shape 37"/>
        <p:cNvGrpSpPr/>
        <p:nvPr/>
      </p:nvGrpSpPr>
      <p:grpSpPr>
        <a:xfrm>
          <a:off x="0" y="0"/>
          <a:ext cx="0" cy="0"/>
          <a:chOff x="0" y="0"/>
          <a:chExt cx="0" cy="0"/>
        </a:xfrm>
      </p:grpSpPr>
      <p:sp>
        <p:nvSpPr>
          <p:cNvPr id="38" name="Google Shape;38;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 name="Google Shape;4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hyperlink" Target="http://www.youtube.com/watch?v=qxTCrXUrPz0" TargetMode="External"/><Relationship Id="rId6"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9.jp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4.jpg"/><Relationship Id="rId6" Type="http://schemas.openxmlformats.org/officeDocument/2006/relationships/image" Target="../media/image3.jpg"/><Relationship Id="rId7"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5.jpg"/><Relationship Id="rId6"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hyperlink" Target="http://www.youtube.com/watch?v=0ByAnvgcRV8" TargetMode="External"/><Relationship Id="rId6"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hyperlink" Target="http://www.youtube.com/watch?v=TcbhyPq65dk" TargetMode="External"/><Relationship Id="rId6"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title"/>
          </p:nvPr>
        </p:nvSpPr>
        <p:spPr>
          <a:xfrm>
            <a:off x="0" y="1355942"/>
            <a:ext cx="12192000" cy="319588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8000"/>
              <a:buFont typeface="Arial"/>
              <a:buNone/>
            </a:pPr>
            <a:r>
              <a:rPr b="1" lang="en-US" sz="8000">
                <a:latin typeface="Arial"/>
                <a:ea typeface="Arial"/>
                <a:cs typeface="Arial"/>
                <a:sym typeface="Arial"/>
              </a:rPr>
              <a:t>Introduction to </a:t>
            </a:r>
            <a:br>
              <a:rPr b="1" lang="en-US" sz="8000">
                <a:latin typeface="Arial"/>
                <a:ea typeface="Arial"/>
                <a:cs typeface="Arial"/>
                <a:sym typeface="Arial"/>
              </a:rPr>
            </a:br>
            <a:r>
              <a:rPr b="1" lang="en-US" sz="8000">
                <a:latin typeface="Arial"/>
                <a:ea typeface="Arial"/>
                <a:cs typeface="Arial"/>
                <a:sym typeface="Arial"/>
              </a:rPr>
              <a:t>Fusion 360</a:t>
            </a:r>
            <a:br>
              <a:rPr b="1" lang="en-US" sz="8000">
                <a:latin typeface="Arial"/>
                <a:ea typeface="Arial"/>
                <a:cs typeface="Arial"/>
                <a:sym typeface="Arial"/>
              </a:rPr>
            </a:br>
            <a:r>
              <a:rPr b="1" lang="en-US" sz="4400">
                <a:latin typeface="Arial"/>
                <a:ea typeface="Arial"/>
                <a:cs typeface="Arial"/>
                <a:sym typeface="Arial"/>
              </a:rPr>
              <a:t>Guides/Tips/Walkthrough</a:t>
            </a:r>
            <a:endParaRPr b="1" sz="80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9" name="Google Shape;199;p10"/>
          <p:cNvSpPr txBox="1"/>
          <p:nvPr>
            <p:ph type="title"/>
          </p:nvPr>
        </p:nvSpPr>
        <p:spPr>
          <a:xfrm>
            <a:off x="838200" y="-25417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How to: Read Stress Test Results</a:t>
            </a:r>
            <a:endParaRPr/>
          </a:p>
        </p:txBody>
      </p:sp>
      <p:sp>
        <p:nvSpPr>
          <p:cNvPr id="200" name="Google Shape;200;p10"/>
          <p:cNvSpPr txBox="1"/>
          <p:nvPr/>
        </p:nvSpPr>
        <p:spPr>
          <a:xfrm>
            <a:off x="8227130" y="1256053"/>
            <a:ext cx="328753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The </a:t>
            </a:r>
            <a:r>
              <a:rPr lang="en-US" sz="1800">
                <a:solidFill>
                  <a:srgbClr val="0000FF"/>
                </a:solidFill>
                <a:latin typeface="Arial"/>
                <a:ea typeface="Arial"/>
                <a:cs typeface="Arial"/>
                <a:sym typeface="Arial"/>
              </a:rPr>
              <a:t>blue</a:t>
            </a:r>
            <a:r>
              <a:rPr lang="en-US" sz="1800">
                <a:solidFill>
                  <a:schemeClr val="dk1"/>
                </a:solidFill>
                <a:latin typeface="Arial"/>
                <a:ea typeface="Arial"/>
                <a:cs typeface="Arial"/>
                <a:sym typeface="Arial"/>
              </a:rPr>
              <a:t> represents a safety factor of 8+, which means it can easily sustain the force being applied to it.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The </a:t>
            </a:r>
            <a:r>
              <a:rPr lang="en-US" sz="1800">
                <a:solidFill>
                  <a:srgbClr val="00FF00"/>
                </a:solidFill>
                <a:latin typeface="Arial"/>
                <a:ea typeface="Arial"/>
                <a:cs typeface="Arial"/>
                <a:sym typeface="Arial"/>
              </a:rPr>
              <a:t>green</a:t>
            </a:r>
            <a:r>
              <a:rPr lang="en-US" sz="1800">
                <a:solidFill>
                  <a:schemeClr val="dk1"/>
                </a:solidFill>
                <a:latin typeface="Arial"/>
                <a:ea typeface="Arial"/>
                <a:cs typeface="Arial"/>
                <a:sym typeface="Arial"/>
              </a:rPr>
              <a:t> means it can sustain the load but it can border being unsafe.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The </a:t>
            </a:r>
            <a:r>
              <a:rPr lang="en-US" sz="1800">
                <a:solidFill>
                  <a:srgbClr val="FFFF00"/>
                </a:solidFill>
                <a:latin typeface="Arial"/>
                <a:ea typeface="Arial"/>
                <a:cs typeface="Arial"/>
                <a:sym typeface="Arial"/>
              </a:rPr>
              <a:t>yellow</a:t>
            </a:r>
            <a:r>
              <a:rPr lang="en-US" sz="1800">
                <a:solidFill>
                  <a:schemeClr val="dk1"/>
                </a:solidFill>
                <a:latin typeface="Arial"/>
                <a:ea typeface="Arial"/>
                <a:cs typeface="Arial"/>
                <a:sym typeface="Arial"/>
              </a:rPr>
              <a:t> means it can barely sustain the load and will start bending in that region.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rgbClr val="FF0000"/>
                </a:solidFill>
                <a:latin typeface="Arial"/>
                <a:ea typeface="Arial"/>
                <a:cs typeface="Arial"/>
                <a:sym typeface="Arial"/>
              </a:rPr>
              <a:t>Red</a:t>
            </a:r>
            <a:r>
              <a:rPr lang="en-US" sz="1800">
                <a:solidFill>
                  <a:schemeClr val="dk1"/>
                </a:solidFill>
                <a:latin typeface="Arial"/>
                <a:ea typeface="Arial"/>
                <a:cs typeface="Arial"/>
                <a:sym typeface="Arial"/>
              </a:rPr>
              <a:t> means it will fracture and fail at that location.</a:t>
            </a:r>
            <a:endParaRPr/>
          </a:p>
        </p:txBody>
      </p:sp>
      <p:grpSp>
        <p:nvGrpSpPr>
          <p:cNvPr id="201" name="Google Shape;201;p10"/>
          <p:cNvGrpSpPr/>
          <p:nvPr/>
        </p:nvGrpSpPr>
        <p:grpSpPr>
          <a:xfrm>
            <a:off x="10983352" y="6400800"/>
            <a:ext cx="1118587" cy="457200"/>
            <a:chOff x="10884023" y="6417486"/>
            <a:chExt cx="1118587" cy="457200"/>
          </a:xfrm>
        </p:grpSpPr>
        <p:sp>
          <p:nvSpPr>
            <p:cNvPr id="202" name="Google Shape;202;p10"/>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pic>
          <p:nvPicPr>
            <p:cNvPr descr="A picture containing drawing&#10;&#10;Description automatically generated" id="203" name="Google Shape;203;p10"/>
            <p:cNvPicPr preferRelativeResize="0"/>
            <p:nvPr/>
          </p:nvPicPr>
          <p:blipFill rotWithShape="1">
            <a:blip r:embed="rId4">
              <a:alphaModFix/>
            </a:blip>
            <a:srcRect b="0" l="0" r="0" t="0"/>
            <a:stretch/>
          </p:blipFill>
          <p:spPr>
            <a:xfrm>
              <a:off x="10963862" y="6501632"/>
              <a:ext cx="949972" cy="260056"/>
            </a:xfrm>
            <a:prstGeom prst="rect">
              <a:avLst/>
            </a:prstGeom>
            <a:noFill/>
            <a:ln>
              <a:noFill/>
            </a:ln>
          </p:spPr>
        </p:pic>
      </p:grpSp>
      <p:sp>
        <p:nvSpPr>
          <p:cNvPr id="204" name="Google Shape;204;p10"/>
          <p:cNvSpPr txBox="1"/>
          <p:nvPr/>
        </p:nvSpPr>
        <p:spPr>
          <a:xfrm>
            <a:off x="186266" y="886721"/>
            <a:ext cx="51475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333333"/>
                </a:solidFill>
                <a:latin typeface="Arial"/>
                <a:ea typeface="Arial"/>
                <a:cs typeface="Arial"/>
                <a:sym typeface="Arial"/>
              </a:rPr>
              <a:t>In the </a:t>
            </a:r>
            <a:r>
              <a:rPr b="1" i="0" lang="en-US" sz="1800" u="none" strike="noStrike">
                <a:solidFill>
                  <a:srgbClr val="333333"/>
                </a:solidFill>
                <a:latin typeface="Arial"/>
                <a:ea typeface="Arial"/>
                <a:cs typeface="Arial"/>
                <a:sym typeface="Arial"/>
              </a:rPr>
              <a:t>Browser</a:t>
            </a:r>
            <a:r>
              <a:rPr b="0" i="0" lang="en-US" sz="1800" u="none" strike="noStrike">
                <a:solidFill>
                  <a:srgbClr val="333333"/>
                </a:solidFill>
                <a:latin typeface="Arial"/>
                <a:ea typeface="Arial"/>
                <a:cs typeface="Arial"/>
                <a:sym typeface="Arial"/>
              </a:rPr>
              <a:t>, select </a:t>
            </a:r>
            <a:r>
              <a:rPr b="1" i="0" lang="en-US" sz="1800" u="none" strike="noStrike">
                <a:solidFill>
                  <a:srgbClr val="333333"/>
                </a:solidFill>
                <a:latin typeface="Arial"/>
                <a:ea typeface="Arial"/>
                <a:cs typeface="Arial"/>
                <a:sym typeface="Arial"/>
              </a:rPr>
              <a:t>Mesh → Generate Mesh</a:t>
            </a:r>
            <a:endParaRPr sz="1800">
              <a:solidFill>
                <a:schemeClr val="dk1"/>
              </a:solidFill>
              <a:latin typeface="Calibri"/>
              <a:ea typeface="Calibri"/>
              <a:cs typeface="Calibri"/>
              <a:sym typeface="Calibri"/>
            </a:endParaRPr>
          </a:p>
        </p:txBody>
      </p:sp>
      <p:pic>
        <p:nvPicPr>
          <p:cNvPr id="205" name="Google Shape;205;p10"/>
          <p:cNvPicPr preferRelativeResize="0"/>
          <p:nvPr/>
        </p:nvPicPr>
        <p:blipFill rotWithShape="1">
          <a:blip r:embed="rId5">
            <a:alphaModFix/>
          </a:blip>
          <a:srcRect b="7791" l="0" r="0" t="0"/>
          <a:stretch/>
        </p:blipFill>
        <p:spPr>
          <a:xfrm>
            <a:off x="186275" y="1438913"/>
            <a:ext cx="8021377" cy="41585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1" name="Google Shape;211;p11"/>
          <p:cNvSpPr txBox="1"/>
          <p:nvPr>
            <p:ph type="title"/>
          </p:nvPr>
        </p:nvSpPr>
        <p:spPr>
          <a:xfrm>
            <a:off x="838200" y="-22201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How to: Start a Project</a:t>
            </a:r>
            <a:endParaRPr b="1">
              <a:solidFill>
                <a:schemeClr val="lt1"/>
              </a:solidFill>
              <a:latin typeface="Arial"/>
              <a:ea typeface="Arial"/>
              <a:cs typeface="Arial"/>
              <a:sym typeface="Arial"/>
            </a:endParaRPr>
          </a:p>
        </p:txBody>
      </p:sp>
      <p:grpSp>
        <p:nvGrpSpPr>
          <p:cNvPr id="212" name="Google Shape;212;p11"/>
          <p:cNvGrpSpPr/>
          <p:nvPr/>
        </p:nvGrpSpPr>
        <p:grpSpPr>
          <a:xfrm>
            <a:off x="10983352" y="6400800"/>
            <a:ext cx="1118587" cy="457200"/>
            <a:chOff x="10884023" y="6417486"/>
            <a:chExt cx="1118587" cy="457200"/>
          </a:xfrm>
        </p:grpSpPr>
        <p:sp>
          <p:nvSpPr>
            <p:cNvPr id="213" name="Google Shape;213;p11"/>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pic>
          <p:nvPicPr>
            <p:cNvPr descr="A picture containing drawing&#10;&#10;Description automatically generated" id="214" name="Google Shape;214;p11"/>
            <p:cNvPicPr preferRelativeResize="0"/>
            <p:nvPr/>
          </p:nvPicPr>
          <p:blipFill rotWithShape="1">
            <a:blip r:embed="rId4">
              <a:alphaModFix/>
            </a:blip>
            <a:srcRect b="0" l="0" r="0" t="0"/>
            <a:stretch/>
          </p:blipFill>
          <p:spPr>
            <a:xfrm>
              <a:off x="10963862" y="6501632"/>
              <a:ext cx="949972" cy="260056"/>
            </a:xfrm>
            <a:prstGeom prst="rect">
              <a:avLst/>
            </a:prstGeom>
            <a:noFill/>
            <a:ln>
              <a:noFill/>
            </a:ln>
          </p:spPr>
        </p:pic>
      </p:grpSp>
      <p:pic>
        <p:nvPicPr>
          <p:cNvPr descr="Fusion 360 is the first 3D CAD, CAM, and CAE tool of its kind. It connects your entire product development process in a single cloud-based platform that works on both Mac and PC.&#10;&#10;Download Fusion 360 here.&#10;https://www.anrdoezrs.net/links/8134627/type/dlg/https://www.autodesk.com/products/fusion-360/free-trial&#10;&#10;Like our Page&#10;https://www.facebook.com/autodeskcommunityphilippines/&#10;Join our Group&#10;https://www.facebook.com/groups/autodeskcommunityphilippines/" id="215" name="Google Shape;215;p11" title="Creating a New Project in Fusion 360">
            <a:hlinkClick r:id="rId5"/>
          </p:cNvPr>
          <p:cNvPicPr preferRelativeResize="0"/>
          <p:nvPr/>
        </p:nvPicPr>
        <p:blipFill>
          <a:blip r:embed="rId6">
            <a:alphaModFix/>
          </a:blip>
          <a:stretch>
            <a:fillRect/>
          </a:stretch>
        </p:blipFill>
        <p:spPr>
          <a:xfrm>
            <a:off x="2321463" y="739001"/>
            <a:ext cx="7549085" cy="566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Shape, rectangle&#10;&#10;Description automatically generated" id="220" name="Google Shape;220;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1" name="Google Shape;221;p12"/>
          <p:cNvSpPr txBox="1"/>
          <p:nvPr>
            <p:ph type="title"/>
          </p:nvPr>
        </p:nvSpPr>
        <p:spPr>
          <a:xfrm>
            <a:off x="838200" y="-25052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How to: Open Properties Tab</a:t>
            </a:r>
            <a:endParaRPr b="1">
              <a:solidFill>
                <a:schemeClr val="lt1"/>
              </a:solidFill>
              <a:latin typeface="Arial"/>
              <a:ea typeface="Arial"/>
              <a:cs typeface="Arial"/>
              <a:sym typeface="Arial"/>
            </a:endParaRPr>
          </a:p>
        </p:txBody>
      </p:sp>
      <p:sp>
        <p:nvSpPr>
          <p:cNvPr id="222" name="Google Shape;222;p12"/>
          <p:cNvSpPr txBox="1"/>
          <p:nvPr/>
        </p:nvSpPr>
        <p:spPr>
          <a:xfrm>
            <a:off x="7450667" y="2439981"/>
            <a:ext cx="4032188" cy="313932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12121"/>
              </a:buClr>
              <a:buSzPts val="1800"/>
              <a:buFont typeface="Calibri"/>
              <a:buAutoNum type="arabicPeriod"/>
            </a:pPr>
            <a:r>
              <a:rPr b="0" i="0" lang="en-US" sz="1800">
                <a:solidFill>
                  <a:srgbClr val="212121"/>
                </a:solidFill>
                <a:latin typeface="Arial"/>
                <a:ea typeface="Arial"/>
                <a:cs typeface="Arial"/>
                <a:sym typeface="Arial"/>
              </a:rPr>
              <a:t>Right-click the model name at the top of the browser tree or a specific component of an assembly.</a:t>
            </a:r>
            <a:endParaRPr/>
          </a:p>
          <a:p>
            <a:pPr indent="-228600" lvl="0" marL="342900" marR="0" rtl="0" algn="l">
              <a:spcBef>
                <a:spcPts val="0"/>
              </a:spcBef>
              <a:spcAft>
                <a:spcPts val="0"/>
              </a:spcAft>
              <a:buClr>
                <a:schemeClr val="dk1"/>
              </a:buClr>
              <a:buSzPts val="1800"/>
              <a:buFont typeface="Calibri"/>
              <a:buNone/>
            </a:pPr>
            <a:r>
              <a:t/>
            </a:r>
            <a:endParaRPr b="0" i="0" sz="1800">
              <a:solidFill>
                <a:srgbClr val="212121"/>
              </a:solidFill>
              <a:latin typeface="Arial"/>
              <a:ea typeface="Arial"/>
              <a:cs typeface="Arial"/>
              <a:sym typeface="Arial"/>
            </a:endParaRPr>
          </a:p>
          <a:p>
            <a:pPr indent="-342900" lvl="0" marL="342900" marR="0" rtl="0" algn="l">
              <a:spcBef>
                <a:spcPts val="0"/>
              </a:spcBef>
              <a:spcAft>
                <a:spcPts val="0"/>
              </a:spcAft>
              <a:buClr>
                <a:srgbClr val="212121"/>
              </a:buClr>
              <a:buSzPts val="1800"/>
              <a:buFont typeface="Calibri"/>
              <a:buAutoNum type="arabicPeriod"/>
            </a:pPr>
            <a:r>
              <a:rPr b="0" i="0" lang="en-US" sz="1800">
                <a:solidFill>
                  <a:srgbClr val="212121"/>
                </a:solidFill>
                <a:latin typeface="Arial"/>
                <a:ea typeface="Arial"/>
                <a:cs typeface="Arial"/>
                <a:sym typeface="Arial"/>
              </a:rPr>
              <a:t>Select Properties.</a:t>
            </a:r>
            <a:endParaRPr/>
          </a:p>
          <a:p>
            <a:pPr indent="-228600" lvl="0" marL="342900" marR="0" rtl="0" algn="l">
              <a:spcBef>
                <a:spcPts val="0"/>
              </a:spcBef>
              <a:spcAft>
                <a:spcPts val="0"/>
              </a:spcAft>
              <a:buClr>
                <a:schemeClr val="dk1"/>
              </a:buClr>
              <a:buSzPts val="1800"/>
              <a:buFont typeface="Calibri"/>
              <a:buNone/>
            </a:pPr>
            <a:r>
              <a:t/>
            </a:r>
            <a:endParaRPr sz="1800">
              <a:solidFill>
                <a:srgbClr val="212121"/>
              </a:solidFill>
              <a:latin typeface="Arial"/>
              <a:ea typeface="Arial"/>
              <a:cs typeface="Arial"/>
              <a:sym typeface="Arial"/>
            </a:endParaRPr>
          </a:p>
          <a:p>
            <a:pPr indent="-342900" lvl="0" marL="342900" marR="0" rtl="0" algn="l">
              <a:spcBef>
                <a:spcPts val="0"/>
              </a:spcBef>
              <a:spcAft>
                <a:spcPts val="0"/>
              </a:spcAft>
              <a:buClr>
                <a:srgbClr val="212121"/>
              </a:buClr>
              <a:buSzPts val="1800"/>
              <a:buFont typeface="Calibri"/>
              <a:buAutoNum type="arabicPeriod"/>
            </a:pPr>
            <a:r>
              <a:rPr b="0" i="0" lang="en-US" sz="1800">
                <a:solidFill>
                  <a:srgbClr val="212121"/>
                </a:solidFill>
                <a:latin typeface="Arial"/>
                <a:ea typeface="Arial"/>
                <a:cs typeface="Arial"/>
                <a:sym typeface="Arial"/>
              </a:rPr>
              <a:t>Scroll down and expand the Physical section.</a:t>
            </a:r>
            <a:endParaRPr/>
          </a:p>
          <a:p>
            <a:pPr indent="0" lvl="0" marL="0" marR="0" rtl="0" algn="l">
              <a:spcBef>
                <a:spcPts val="0"/>
              </a:spcBef>
              <a:spcAft>
                <a:spcPts val="0"/>
              </a:spcAft>
              <a:buClr>
                <a:schemeClr val="dk1"/>
              </a:buClr>
              <a:buSzPts val="1800"/>
              <a:buFont typeface="Calibri"/>
              <a:buNone/>
            </a:pPr>
            <a:r>
              <a:t/>
            </a:r>
            <a:endParaRPr b="0" i="0" sz="1800">
              <a:solidFill>
                <a:srgbClr val="212121"/>
              </a:solidFill>
              <a:latin typeface="Arial"/>
              <a:ea typeface="Arial"/>
              <a:cs typeface="Arial"/>
              <a:sym typeface="Arial"/>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Arial"/>
              <a:ea typeface="Arial"/>
              <a:cs typeface="Arial"/>
              <a:sym typeface="Arial"/>
            </a:endParaRPr>
          </a:p>
        </p:txBody>
      </p:sp>
      <p:grpSp>
        <p:nvGrpSpPr>
          <p:cNvPr id="223" name="Google Shape;223;p12"/>
          <p:cNvGrpSpPr/>
          <p:nvPr/>
        </p:nvGrpSpPr>
        <p:grpSpPr>
          <a:xfrm>
            <a:off x="10983352" y="6400800"/>
            <a:ext cx="1118587" cy="457200"/>
            <a:chOff x="10884023" y="6417486"/>
            <a:chExt cx="1118587" cy="457200"/>
          </a:xfrm>
        </p:grpSpPr>
        <p:sp>
          <p:nvSpPr>
            <p:cNvPr id="224" name="Google Shape;224;p12"/>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pic>
          <p:nvPicPr>
            <p:cNvPr descr="A picture containing drawing&#10;&#10;Description automatically generated" id="225" name="Google Shape;225;p12"/>
            <p:cNvPicPr preferRelativeResize="0"/>
            <p:nvPr/>
          </p:nvPicPr>
          <p:blipFill rotWithShape="1">
            <a:blip r:embed="rId4">
              <a:alphaModFix/>
            </a:blip>
            <a:srcRect b="0" l="0" r="0" t="0"/>
            <a:stretch/>
          </p:blipFill>
          <p:spPr>
            <a:xfrm>
              <a:off x="10963862" y="6501632"/>
              <a:ext cx="949972" cy="260056"/>
            </a:xfrm>
            <a:prstGeom prst="rect">
              <a:avLst/>
            </a:prstGeom>
            <a:noFill/>
            <a:ln>
              <a:noFill/>
            </a:ln>
          </p:spPr>
        </p:pic>
      </p:grpSp>
      <p:pic>
        <p:nvPicPr>
          <p:cNvPr descr="Graphical user interface, application&#10;&#10;Description automatically generated" id="226" name="Google Shape;226;p12"/>
          <p:cNvPicPr preferRelativeResize="0"/>
          <p:nvPr/>
        </p:nvPicPr>
        <p:blipFill rotWithShape="1">
          <a:blip r:embed="rId5">
            <a:alphaModFix/>
          </a:blip>
          <a:srcRect b="0" l="0" r="0" t="0"/>
          <a:stretch/>
        </p:blipFill>
        <p:spPr>
          <a:xfrm>
            <a:off x="465801" y="795640"/>
            <a:ext cx="3696315" cy="5469691"/>
          </a:xfrm>
          <a:prstGeom prst="rect">
            <a:avLst/>
          </a:prstGeom>
          <a:noFill/>
          <a:ln>
            <a:noFill/>
          </a:ln>
        </p:spPr>
      </p:pic>
      <p:pic>
        <p:nvPicPr>
          <p:cNvPr descr="Table&#10;&#10;Description automatically generated" id="227" name="Google Shape;227;p12"/>
          <p:cNvPicPr preferRelativeResize="0"/>
          <p:nvPr/>
        </p:nvPicPr>
        <p:blipFill rotWithShape="1">
          <a:blip r:embed="rId6">
            <a:alphaModFix/>
          </a:blip>
          <a:srcRect b="0" l="0" r="0" t="0"/>
          <a:stretch/>
        </p:blipFill>
        <p:spPr>
          <a:xfrm>
            <a:off x="4441718" y="1617018"/>
            <a:ext cx="2729347" cy="38269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08" name="Shape 108"/>
        <p:cNvGrpSpPr/>
        <p:nvPr/>
      </p:nvGrpSpPr>
      <p:grpSpPr>
        <a:xfrm>
          <a:off x="0" y="0"/>
          <a:ext cx="0" cy="0"/>
          <a:chOff x="0" y="0"/>
          <a:chExt cx="0" cy="0"/>
        </a:xfrm>
      </p:grpSpPr>
      <p:sp>
        <p:nvSpPr>
          <p:cNvPr id="109" name="Google Shape;109;p2"/>
          <p:cNvSpPr txBox="1"/>
          <p:nvPr>
            <p:ph idx="1" type="body"/>
          </p:nvPr>
        </p:nvSpPr>
        <p:spPr>
          <a:xfrm>
            <a:off x="1163528" y="0"/>
            <a:ext cx="9571789" cy="731520"/>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100000"/>
              </a:lnSpc>
              <a:spcBef>
                <a:spcPts val="0"/>
              </a:spcBef>
              <a:spcAft>
                <a:spcPts val="0"/>
              </a:spcAft>
              <a:buClr>
                <a:schemeClr val="lt1"/>
              </a:buClr>
              <a:buSzPts val="4400"/>
              <a:buFont typeface="Arial"/>
              <a:buNone/>
            </a:pPr>
            <a:r>
              <a:rPr lang="en-US">
                <a:latin typeface="Arial"/>
                <a:ea typeface="Arial"/>
                <a:cs typeface="Arial"/>
                <a:sym typeface="Arial"/>
              </a:rPr>
              <a:t>Overview</a:t>
            </a:r>
            <a:endParaRPr/>
          </a:p>
        </p:txBody>
      </p:sp>
      <p:sp>
        <p:nvSpPr>
          <p:cNvPr id="110" name="Google Shape;110;p2"/>
          <p:cNvSpPr txBox="1"/>
          <p:nvPr>
            <p:ph idx="2" type="body"/>
          </p:nvPr>
        </p:nvSpPr>
        <p:spPr>
          <a:xfrm>
            <a:off x="364041" y="861140"/>
            <a:ext cx="11463900" cy="5135700"/>
          </a:xfrm>
          <a:prstGeom prst="rect">
            <a:avLst/>
          </a:prstGeom>
          <a:noFill/>
          <a:ln>
            <a:noFill/>
          </a:ln>
        </p:spPr>
        <p:txBody>
          <a:bodyPr anchorCtr="0" anchor="ctr" bIns="45700" lIns="91425" spcFirstLastPara="1" rIns="91425" wrap="square" tIns="45700">
            <a:normAutofit fontScale="92500" lnSpcReduction="10000"/>
          </a:bodyPr>
          <a:lstStyle/>
          <a:p>
            <a:pPr indent="-216852" lvl="1" marL="1143000" rtl="0" algn="l">
              <a:lnSpc>
                <a:spcPct val="150000"/>
              </a:lnSpc>
              <a:spcBef>
                <a:spcPts val="0"/>
              </a:spcBef>
              <a:spcAft>
                <a:spcPts val="0"/>
              </a:spcAft>
              <a:buClr>
                <a:schemeClr val="dk1"/>
              </a:buClr>
              <a:buSzPct val="100000"/>
              <a:buChar char="•"/>
            </a:pPr>
            <a:r>
              <a:rPr lang="en-US" sz="3000">
                <a:latin typeface="Arial"/>
                <a:ea typeface="Arial"/>
                <a:cs typeface="Arial"/>
                <a:sym typeface="Arial"/>
              </a:rPr>
              <a:t>Workspace</a:t>
            </a:r>
            <a:endParaRPr sz="3000"/>
          </a:p>
          <a:p>
            <a:pPr indent="-216852" lvl="1" marL="1143000" rtl="0" algn="l">
              <a:lnSpc>
                <a:spcPct val="150000"/>
              </a:lnSpc>
              <a:spcBef>
                <a:spcPts val="500"/>
              </a:spcBef>
              <a:spcAft>
                <a:spcPts val="0"/>
              </a:spcAft>
              <a:buClr>
                <a:schemeClr val="dk1"/>
              </a:buClr>
              <a:buSzPct val="100000"/>
              <a:buChar char="•"/>
            </a:pPr>
            <a:r>
              <a:rPr lang="en-US" sz="3000">
                <a:latin typeface="Arial"/>
                <a:ea typeface="Arial"/>
                <a:cs typeface="Arial"/>
                <a:sym typeface="Arial"/>
              </a:rPr>
              <a:t>Sketch</a:t>
            </a:r>
            <a:endParaRPr sz="3000"/>
          </a:p>
          <a:p>
            <a:pPr indent="-216852" lvl="1" marL="1143000" rtl="0" algn="l">
              <a:lnSpc>
                <a:spcPct val="150000"/>
              </a:lnSpc>
              <a:spcBef>
                <a:spcPts val="500"/>
              </a:spcBef>
              <a:spcAft>
                <a:spcPts val="0"/>
              </a:spcAft>
              <a:buClr>
                <a:schemeClr val="dk1"/>
              </a:buClr>
              <a:buSzPct val="100000"/>
              <a:buChar char="•"/>
            </a:pPr>
            <a:r>
              <a:rPr lang="en-US" sz="3000">
                <a:latin typeface="Arial"/>
                <a:ea typeface="Arial"/>
                <a:cs typeface="Arial"/>
                <a:sym typeface="Arial"/>
              </a:rPr>
              <a:t>Fillet</a:t>
            </a:r>
            <a:endParaRPr sz="3000"/>
          </a:p>
          <a:p>
            <a:pPr indent="-216852" lvl="1" marL="1143000" rtl="0" algn="l">
              <a:lnSpc>
                <a:spcPct val="150000"/>
              </a:lnSpc>
              <a:spcBef>
                <a:spcPts val="500"/>
              </a:spcBef>
              <a:spcAft>
                <a:spcPts val="0"/>
              </a:spcAft>
              <a:buClr>
                <a:schemeClr val="dk1"/>
              </a:buClr>
              <a:buSzPct val="100000"/>
              <a:buChar char="•"/>
            </a:pPr>
            <a:r>
              <a:rPr lang="en-US" sz="3000">
                <a:latin typeface="Arial"/>
                <a:ea typeface="Arial"/>
                <a:cs typeface="Arial"/>
                <a:sym typeface="Arial"/>
              </a:rPr>
              <a:t>Model</a:t>
            </a:r>
            <a:endParaRPr sz="3000"/>
          </a:p>
          <a:p>
            <a:pPr indent="-216852" lvl="1" marL="1143000" rtl="0" algn="l">
              <a:lnSpc>
                <a:spcPct val="150000"/>
              </a:lnSpc>
              <a:spcBef>
                <a:spcPts val="500"/>
              </a:spcBef>
              <a:spcAft>
                <a:spcPts val="0"/>
              </a:spcAft>
              <a:buClr>
                <a:schemeClr val="dk1"/>
              </a:buClr>
              <a:buSzPct val="100000"/>
              <a:buChar char="•"/>
            </a:pPr>
            <a:r>
              <a:rPr lang="en-US" sz="3000">
                <a:latin typeface="Arial"/>
                <a:ea typeface="Arial"/>
                <a:cs typeface="Arial"/>
                <a:sym typeface="Arial"/>
              </a:rPr>
              <a:t>Loft/Sweep</a:t>
            </a:r>
            <a:endParaRPr sz="3000"/>
          </a:p>
          <a:p>
            <a:pPr indent="-216852" lvl="1" marL="1143000" rtl="0" algn="l">
              <a:lnSpc>
                <a:spcPct val="150000"/>
              </a:lnSpc>
              <a:spcBef>
                <a:spcPts val="500"/>
              </a:spcBef>
              <a:spcAft>
                <a:spcPts val="0"/>
              </a:spcAft>
              <a:buClr>
                <a:schemeClr val="dk1"/>
              </a:buClr>
              <a:buSzPct val="100000"/>
              <a:buChar char="•"/>
            </a:pPr>
            <a:r>
              <a:rPr lang="en-US" sz="3000">
                <a:latin typeface="Arial"/>
                <a:ea typeface="Arial"/>
                <a:cs typeface="Arial"/>
                <a:sym typeface="Arial"/>
              </a:rPr>
              <a:t>Read Stress Test Results</a:t>
            </a:r>
            <a:endParaRPr sz="3000"/>
          </a:p>
          <a:p>
            <a:pPr indent="-216852" lvl="1" marL="1143000" rtl="0" algn="l">
              <a:lnSpc>
                <a:spcPct val="150000"/>
              </a:lnSpc>
              <a:spcBef>
                <a:spcPts val="500"/>
              </a:spcBef>
              <a:spcAft>
                <a:spcPts val="0"/>
              </a:spcAft>
              <a:buClr>
                <a:schemeClr val="dk1"/>
              </a:buClr>
              <a:buSzPct val="100000"/>
              <a:buChar char="•"/>
            </a:pPr>
            <a:r>
              <a:rPr lang="en-US" sz="3000">
                <a:latin typeface="Arial"/>
                <a:ea typeface="Arial"/>
                <a:cs typeface="Arial"/>
                <a:sym typeface="Arial"/>
              </a:rPr>
              <a:t>Start a Project</a:t>
            </a:r>
            <a:endParaRPr sz="3000"/>
          </a:p>
          <a:p>
            <a:pPr indent="-216852" lvl="1" marL="1143000" rtl="0" algn="l">
              <a:lnSpc>
                <a:spcPct val="150000"/>
              </a:lnSpc>
              <a:spcBef>
                <a:spcPts val="500"/>
              </a:spcBef>
              <a:spcAft>
                <a:spcPts val="0"/>
              </a:spcAft>
              <a:buClr>
                <a:schemeClr val="dk1"/>
              </a:buClr>
              <a:buSzPct val="100000"/>
              <a:buChar char="•"/>
            </a:pPr>
            <a:r>
              <a:rPr lang="en-US" sz="3000">
                <a:latin typeface="Arial"/>
                <a:ea typeface="Arial"/>
                <a:cs typeface="Arial"/>
                <a:sym typeface="Arial"/>
              </a:rPr>
              <a:t>Open Properties Tab</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b="0" l="0" r="0" t="0"/>
          <a:stretch/>
        </p:blipFill>
        <p:spPr>
          <a:xfrm>
            <a:off x="-5723" y="0"/>
            <a:ext cx="12192000" cy="6858000"/>
          </a:xfrm>
          <a:prstGeom prst="rect">
            <a:avLst/>
          </a:prstGeom>
          <a:noFill/>
          <a:ln>
            <a:noFill/>
          </a:ln>
        </p:spPr>
      </p:pic>
      <p:sp>
        <p:nvSpPr>
          <p:cNvPr id="116" name="Google Shape;116;p3"/>
          <p:cNvSpPr txBox="1"/>
          <p:nvPr>
            <p:ph type="title"/>
          </p:nvPr>
        </p:nvSpPr>
        <p:spPr>
          <a:xfrm>
            <a:off x="832477" y="-75762"/>
            <a:ext cx="10515600" cy="93318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Intro to Workspace</a:t>
            </a:r>
            <a:endParaRPr/>
          </a:p>
        </p:txBody>
      </p:sp>
      <p:sp>
        <p:nvSpPr>
          <p:cNvPr id="117" name="Google Shape;117;p3"/>
          <p:cNvSpPr txBox="1"/>
          <p:nvPr/>
        </p:nvSpPr>
        <p:spPr>
          <a:xfrm>
            <a:off x="2700098" y="1208871"/>
            <a:ext cx="9218898"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333333"/>
                </a:solidFill>
                <a:latin typeface="Arial"/>
                <a:ea typeface="Arial"/>
                <a:cs typeface="Arial"/>
                <a:sym typeface="Arial"/>
              </a:rPr>
              <a:t>7 Workspaces:</a:t>
            </a:r>
            <a:endParaRPr/>
          </a:p>
          <a:p>
            <a:pPr indent="-285750" lvl="0" marL="285750" marR="0" rtl="0" algn="l">
              <a:spcBef>
                <a:spcPts val="0"/>
              </a:spcBef>
              <a:spcAft>
                <a:spcPts val="0"/>
              </a:spcAft>
              <a:buClr>
                <a:srgbClr val="000000"/>
              </a:buClr>
              <a:buSzPts val="2400"/>
              <a:buFont typeface="Arial"/>
              <a:buChar char="•"/>
            </a:pPr>
            <a:r>
              <a:rPr b="1" i="0" lang="en-US" sz="2400" u="sng">
                <a:solidFill>
                  <a:srgbClr val="000000"/>
                </a:solidFill>
                <a:latin typeface="Arial"/>
                <a:ea typeface="Arial"/>
                <a:cs typeface="Arial"/>
                <a:sym typeface="Arial"/>
              </a:rPr>
              <a:t>Design: </a:t>
            </a:r>
            <a:r>
              <a:rPr b="0" i="0" lang="en-US" sz="2400">
                <a:solidFill>
                  <a:srgbClr val="000000"/>
                </a:solidFill>
                <a:latin typeface="Arial"/>
                <a:ea typeface="Arial"/>
                <a:cs typeface="Arial"/>
                <a:sym typeface="Arial"/>
              </a:rPr>
              <a:t>For drawing 3D models and surfaces</a:t>
            </a:r>
            <a:endParaRPr/>
          </a:p>
          <a:p>
            <a:pPr indent="-285750" lvl="0" marL="285750" marR="0" rtl="0" algn="l">
              <a:spcBef>
                <a:spcPts val="0"/>
              </a:spcBef>
              <a:spcAft>
                <a:spcPts val="0"/>
              </a:spcAft>
              <a:buClr>
                <a:srgbClr val="000000"/>
              </a:buClr>
              <a:buSzPts val="2400"/>
              <a:buFont typeface="Arial"/>
              <a:buChar char="•"/>
            </a:pPr>
            <a:r>
              <a:rPr b="1" i="0" lang="en-US" sz="2400" u="sng">
                <a:solidFill>
                  <a:srgbClr val="000000"/>
                </a:solidFill>
                <a:latin typeface="Arial"/>
                <a:ea typeface="Arial"/>
                <a:cs typeface="Arial"/>
                <a:sym typeface="Arial"/>
              </a:rPr>
              <a:t>Generative Design: </a:t>
            </a:r>
            <a:r>
              <a:rPr i="0" lang="en-US" sz="2400">
                <a:solidFill>
                  <a:srgbClr val="000000"/>
                </a:solidFill>
                <a:latin typeface="Arial"/>
                <a:ea typeface="Arial"/>
                <a:cs typeface="Arial"/>
                <a:sym typeface="Arial"/>
              </a:rPr>
              <a:t>A f</a:t>
            </a:r>
            <a:r>
              <a:rPr b="0" i="0" lang="en-US" sz="2400">
                <a:solidFill>
                  <a:srgbClr val="000000"/>
                </a:solidFill>
                <a:latin typeface="Arial"/>
                <a:ea typeface="Arial"/>
                <a:cs typeface="Arial"/>
                <a:sym typeface="Arial"/>
              </a:rPr>
              <a:t>orm of artificial intelligence to output efficient design</a:t>
            </a:r>
            <a:endParaRPr/>
          </a:p>
          <a:p>
            <a:pPr indent="-285750" lvl="0" marL="285750" marR="0" rtl="0" algn="l">
              <a:spcBef>
                <a:spcPts val="0"/>
              </a:spcBef>
              <a:spcAft>
                <a:spcPts val="0"/>
              </a:spcAft>
              <a:buClr>
                <a:srgbClr val="000000"/>
              </a:buClr>
              <a:buSzPts val="2400"/>
              <a:buFont typeface="Arial"/>
              <a:buChar char="•"/>
            </a:pPr>
            <a:r>
              <a:rPr b="1" i="0" lang="en-US" sz="2400" u="sng">
                <a:solidFill>
                  <a:srgbClr val="000000"/>
                </a:solidFill>
                <a:latin typeface="Arial"/>
                <a:ea typeface="Arial"/>
                <a:cs typeface="Arial"/>
                <a:sym typeface="Arial"/>
              </a:rPr>
              <a:t>Render:</a:t>
            </a:r>
            <a:r>
              <a:rPr b="0" i="0" lang="en-US" sz="2400">
                <a:solidFill>
                  <a:srgbClr val="000000"/>
                </a:solidFill>
                <a:latin typeface="Arial"/>
                <a:ea typeface="Arial"/>
                <a:cs typeface="Arial"/>
                <a:sym typeface="Arial"/>
              </a:rPr>
              <a:t> Create photorealistic renderings of components and products.</a:t>
            </a:r>
            <a:endParaRPr/>
          </a:p>
          <a:p>
            <a:pPr indent="-285750" lvl="0" marL="285750" marR="0" rtl="0" algn="l">
              <a:spcBef>
                <a:spcPts val="0"/>
              </a:spcBef>
              <a:spcAft>
                <a:spcPts val="0"/>
              </a:spcAft>
              <a:buClr>
                <a:srgbClr val="000000"/>
              </a:buClr>
              <a:buSzPts val="2400"/>
              <a:buFont typeface="Arial"/>
              <a:buChar char="•"/>
            </a:pPr>
            <a:r>
              <a:rPr b="1" i="0" lang="en-US" sz="2400" u="sng">
                <a:solidFill>
                  <a:srgbClr val="000000"/>
                </a:solidFill>
                <a:latin typeface="Arial"/>
                <a:ea typeface="Arial"/>
                <a:cs typeface="Arial"/>
                <a:sym typeface="Arial"/>
              </a:rPr>
              <a:t>Animation:</a:t>
            </a:r>
            <a:r>
              <a:rPr b="0" i="0" lang="en-US" sz="2400">
                <a:solidFill>
                  <a:srgbClr val="000000"/>
                </a:solidFill>
                <a:latin typeface="Arial"/>
                <a:ea typeface="Arial"/>
                <a:cs typeface="Arial"/>
                <a:sym typeface="Arial"/>
              </a:rPr>
              <a:t> Animate assemblies to see if they function as expected or to show functionality</a:t>
            </a:r>
            <a:endParaRPr/>
          </a:p>
          <a:p>
            <a:pPr indent="-285750" lvl="0" marL="285750" marR="0" rtl="0" algn="l">
              <a:spcBef>
                <a:spcPts val="0"/>
              </a:spcBef>
              <a:spcAft>
                <a:spcPts val="0"/>
              </a:spcAft>
              <a:buClr>
                <a:srgbClr val="000000"/>
              </a:buClr>
              <a:buSzPts val="2400"/>
              <a:buFont typeface="Arial"/>
              <a:buChar char="•"/>
            </a:pPr>
            <a:r>
              <a:rPr b="1" i="0" lang="en-US" sz="2400" u="sng">
                <a:solidFill>
                  <a:srgbClr val="000000"/>
                </a:solidFill>
                <a:latin typeface="Arial"/>
                <a:ea typeface="Arial"/>
                <a:cs typeface="Arial"/>
                <a:sym typeface="Arial"/>
              </a:rPr>
              <a:t>Simulation:</a:t>
            </a:r>
            <a:r>
              <a:rPr b="1" i="0" lang="en-US" sz="2400">
                <a:solidFill>
                  <a:srgbClr val="000000"/>
                </a:solidFill>
                <a:latin typeface="Arial"/>
                <a:ea typeface="Arial"/>
                <a:cs typeface="Arial"/>
                <a:sym typeface="Arial"/>
              </a:rPr>
              <a:t> </a:t>
            </a:r>
            <a:r>
              <a:rPr b="0" i="0" lang="en-US" sz="2400">
                <a:solidFill>
                  <a:srgbClr val="000000"/>
                </a:solidFill>
                <a:latin typeface="Arial"/>
                <a:ea typeface="Arial"/>
                <a:cs typeface="Arial"/>
                <a:sym typeface="Arial"/>
              </a:rPr>
              <a:t>to perform various stress analyses on the designs</a:t>
            </a:r>
            <a:endParaRPr/>
          </a:p>
          <a:p>
            <a:pPr indent="-285750" lvl="0" marL="285750" marR="0" rtl="0" algn="l">
              <a:spcBef>
                <a:spcPts val="0"/>
              </a:spcBef>
              <a:spcAft>
                <a:spcPts val="0"/>
              </a:spcAft>
              <a:buClr>
                <a:srgbClr val="000000"/>
              </a:buClr>
              <a:buSzPts val="2400"/>
              <a:buFont typeface="Arial"/>
              <a:buChar char="•"/>
            </a:pPr>
            <a:r>
              <a:rPr b="1" i="0" lang="en-US" sz="2400" u="sng">
                <a:solidFill>
                  <a:srgbClr val="000000"/>
                </a:solidFill>
                <a:latin typeface="Arial"/>
                <a:ea typeface="Arial"/>
                <a:cs typeface="Arial"/>
                <a:sym typeface="Arial"/>
              </a:rPr>
              <a:t>Manufacture:</a:t>
            </a:r>
            <a:r>
              <a:rPr b="0" i="0" lang="en-US" sz="2400" u="sng">
                <a:solidFill>
                  <a:srgbClr val="000000"/>
                </a:solidFill>
                <a:latin typeface="Arial"/>
                <a:ea typeface="Arial"/>
                <a:cs typeface="Arial"/>
                <a:sym typeface="Arial"/>
              </a:rPr>
              <a:t> </a:t>
            </a:r>
            <a:r>
              <a:rPr b="0" i="0" lang="en-US" sz="2400">
                <a:solidFill>
                  <a:srgbClr val="000000"/>
                </a:solidFill>
                <a:latin typeface="Arial"/>
                <a:ea typeface="Arial"/>
                <a:cs typeface="Arial"/>
                <a:sym typeface="Arial"/>
              </a:rPr>
              <a:t>to assist with manufacturing the part on </a:t>
            </a:r>
            <a:r>
              <a:rPr b="0" i="0" lang="en-US" sz="2400">
                <a:solidFill>
                  <a:schemeClr val="dk1"/>
                </a:solidFill>
                <a:latin typeface="Arial"/>
                <a:ea typeface="Arial"/>
                <a:cs typeface="Arial"/>
                <a:sym typeface="Arial"/>
              </a:rPr>
              <a:t>various </a:t>
            </a:r>
            <a:r>
              <a:rPr i="0" lang="en-US" sz="2400" u="none" strike="noStrike">
                <a:solidFill>
                  <a:schemeClr val="dk1"/>
                </a:solidFill>
                <a:latin typeface="Arial"/>
                <a:ea typeface="Arial"/>
                <a:cs typeface="Arial"/>
                <a:sym typeface="Arial"/>
              </a:rPr>
              <a:t>digital fabrication tools</a:t>
            </a:r>
            <a:endParaRPr i="0" sz="2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400"/>
              <a:buFont typeface="Arial"/>
              <a:buChar char="•"/>
            </a:pPr>
            <a:r>
              <a:rPr b="1" i="0" lang="en-US" sz="2400" u="sng">
                <a:solidFill>
                  <a:schemeClr val="dk1"/>
                </a:solidFill>
                <a:latin typeface="Arial"/>
                <a:ea typeface="Arial"/>
                <a:cs typeface="Arial"/>
                <a:sym typeface="Arial"/>
              </a:rPr>
              <a:t>Drawing:</a:t>
            </a:r>
            <a:r>
              <a:rPr b="0" i="0" lang="en-US" sz="2400" u="sng">
                <a:solidFill>
                  <a:schemeClr val="dk1"/>
                </a:solidFill>
                <a:latin typeface="Arial"/>
                <a:ea typeface="Arial"/>
                <a:cs typeface="Arial"/>
                <a:sym typeface="Arial"/>
              </a:rPr>
              <a:t> </a:t>
            </a:r>
            <a:r>
              <a:rPr b="0" i="0" lang="en-US" sz="2400">
                <a:solidFill>
                  <a:schemeClr val="dk1"/>
                </a:solidFill>
                <a:latin typeface="Arial"/>
                <a:ea typeface="Arial"/>
                <a:cs typeface="Arial"/>
                <a:sym typeface="Arial"/>
              </a:rPr>
              <a:t>Create shop drawings of designs for manufacturing</a:t>
            </a:r>
            <a:endParaRPr b="0" i="0" sz="2400">
              <a:solidFill>
                <a:srgbClr val="000000"/>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grpSp>
        <p:nvGrpSpPr>
          <p:cNvPr id="118" name="Google Shape;118;p3"/>
          <p:cNvGrpSpPr/>
          <p:nvPr/>
        </p:nvGrpSpPr>
        <p:grpSpPr>
          <a:xfrm>
            <a:off x="10983352" y="6400800"/>
            <a:ext cx="1118587" cy="457200"/>
            <a:chOff x="10884023" y="6417486"/>
            <a:chExt cx="1118587" cy="457200"/>
          </a:xfrm>
        </p:grpSpPr>
        <p:sp>
          <p:nvSpPr>
            <p:cNvPr id="119" name="Google Shape;119;p3"/>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pic>
          <p:nvPicPr>
            <p:cNvPr descr="A picture containing drawing&#10;&#10;Description automatically generated" id="120" name="Google Shape;120;p3"/>
            <p:cNvPicPr preferRelativeResize="0"/>
            <p:nvPr/>
          </p:nvPicPr>
          <p:blipFill rotWithShape="1">
            <a:blip r:embed="rId4">
              <a:alphaModFix/>
            </a:blip>
            <a:srcRect b="0" l="0" r="0" t="0"/>
            <a:stretch/>
          </p:blipFill>
          <p:spPr>
            <a:xfrm>
              <a:off x="10963862" y="6501632"/>
              <a:ext cx="949972" cy="260056"/>
            </a:xfrm>
            <a:prstGeom prst="rect">
              <a:avLst/>
            </a:prstGeom>
            <a:noFill/>
            <a:ln>
              <a:noFill/>
            </a:ln>
          </p:spPr>
        </p:pic>
      </p:grpSp>
      <p:pic>
        <p:nvPicPr>
          <p:cNvPr id="121" name="Google Shape;121;p3"/>
          <p:cNvPicPr preferRelativeResize="0"/>
          <p:nvPr/>
        </p:nvPicPr>
        <p:blipFill rotWithShape="1">
          <a:blip r:embed="rId5">
            <a:alphaModFix/>
          </a:blip>
          <a:srcRect b="0" l="0" r="74232" t="0"/>
          <a:stretch/>
        </p:blipFill>
        <p:spPr>
          <a:xfrm>
            <a:off x="376450" y="900788"/>
            <a:ext cx="1892426" cy="5386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4"/>
          <p:cNvPicPr preferRelativeResize="0"/>
          <p:nvPr/>
        </p:nvPicPr>
        <p:blipFill rotWithShape="1">
          <a:blip r:embed="rId3">
            <a:alphaModFix/>
          </a:blip>
          <a:srcRect b="0" l="0" r="0" t="0"/>
          <a:stretch/>
        </p:blipFill>
        <p:spPr>
          <a:xfrm>
            <a:off x="-5723" y="0"/>
            <a:ext cx="12192000" cy="6858000"/>
          </a:xfrm>
          <a:prstGeom prst="rect">
            <a:avLst/>
          </a:prstGeom>
          <a:noFill/>
          <a:ln>
            <a:noFill/>
          </a:ln>
        </p:spPr>
      </p:pic>
      <p:sp>
        <p:nvSpPr>
          <p:cNvPr id="127" name="Google Shape;127;p4"/>
          <p:cNvSpPr txBox="1"/>
          <p:nvPr>
            <p:ph type="title"/>
          </p:nvPr>
        </p:nvSpPr>
        <p:spPr>
          <a:xfrm>
            <a:off x="832477" y="-75762"/>
            <a:ext cx="10515600" cy="93318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How to: Sketch</a:t>
            </a:r>
            <a:endParaRPr/>
          </a:p>
        </p:txBody>
      </p:sp>
      <p:pic>
        <p:nvPicPr>
          <p:cNvPr id="128" name="Google Shape;128;p4"/>
          <p:cNvPicPr preferRelativeResize="0"/>
          <p:nvPr/>
        </p:nvPicPr>
        <p:blipFill rotWithShape="1">
          <a:blip r:embed="rId4">
            <a:alphaModFix/>
          </a:blip>
          <a:srcRect b="0" l="0" r="0" t="0"/>
          <a:stretch/>
        </p:blipFill>
        <p:spPr>
          <a:xfrm>
            <a:off x="143608" y="829196"/>
            <a:ext cx="9916465" cy="5569748"/>
          </a:xfrm>
          <a:prstGeom prst="rect">
            <a:avLst/>
          </a:prstGeom>
          <a:noFill/>
          <a:ln>
            <a:noFill/>
          </a:ln>
        </p:spPr>
      </p:pic>
      <p:grpSp>
        <p:nvGrpSpPr>
          <p:cNvPr id="129" name="Google Shape;129;p4"/>
          <p:cNvGrpSpPr/>
          <p:nvPr/>
        </p:nvGrpSpPr>
        <p:grpSpPr>
          <a:xfrm>
            <a:off x="10983352" y="6400800"/>
            <a:ext cx="1118587" cy="457200"/>
            <a:chOff x="10884023" y="6417486"/>
            <a:chExt cx="1118587" cy="457200"/>
          </a:xfrm>
        </p:grpSpPr>
        <p:sp>
          <p:nvSpPr>
            <p:cNvPr id="130" name="Google Shape;130;p4"/>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pic>
          <p:nvPicPr>
            <p:cNvPr descr="A picture containing drawing&#10;&#10;Description automatically generated" id="131" name="Google Shape;131;p4"/>
            <p:cNvPicPr preferRelativeResize="0"/>
            <p:nvPr/>
          </p:nvPicPr>
          <p:blipFill rotWithShape="1">
            <a:blip r:embed="rId5">
              <a:alphaModFix/>
            </a:blip>
            <a:srcRect b="0" l="0" r="0" t="0"/>
            <a:stretch/>
          </p:blipFill>
          <p:spPr>
            <a:xfrm>
              <a:off x="10963862" y="6501632"/>
              <a:ext cx="949972" cy="260056"/>
            </a:xfrm>
            <a:prstGeom prst="rect">
              <a:avLst/>
            </a:prstGeom>
            <a:noFill/>
            <a:ln>
              <a:noFill/>
            </a:ln>
          </p:spPr>
        </p:pic>
      </p:grpSp>
      <p:sp>
        <p:nvSpPr>
          <p:cNvPr id="132" name="Google Shape;132;p4"/>
          <p:cNvSpPr txBox="1"/>
          <p:nvPr/>
        </p:nvSpPr>
        <p:spPr>
          <a:xfrm>
            <a:off x="7202257" y="3311740"/>
            <a:ext cx="4445325"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333333"/>
                </a:solidFill>
                <a:latin typeface="Arial"/>
                <a:ea typeface="Arial"/>
                <a:cs typeface="Arial"/>
                <a:sym typeface="Arial"/>
              </a:rPr>
              <a:t>Start a 2D Sketch by clicking</a:t>
            </a:r>
            <a:r>
              <a:rPr b="1" i="0" lang="en-US" sz="1800" u="none" strike="noStrike">
                <a:solidFill>
                  <a:srgbClr val="333333"/>
                </a:solidFill>
                <a:latin typeface="Arial"/>
                <a:ea typeface="Arial"/>
                <a:cs typeface="Arial"/>
                <a:sym typeface="Arial"/>
              </a:rPr>
              <a:t> Create Sketch</a:t>
            </a:r>
            <a:endParaRPr/>
          </a:p>
          <a:p>
            <a:pPr indent="0" lvl="0" marL="0" marR="0" rtl="0" algn="l">
              <a:spcBef>
                <a:spcPts val="0"/>
              </a:spcBef>
              <a:spcAft>
                <a:spcPts val="0"/>
              </a:spcAft>
              <a:buNone/>
            </a:pPr>
            <a:r>
              <a:t/>
            </a:r>
            <a:endParaRPr b="1" sz="1800">
              <a:solidFill>
                <a:srgbClr val="333333"/>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333333"/>
                </a:solidFill>
                <a:latin typeface="Arial"/>
                <a:ea typeface="Arial"/>
                <a:cs typeface="Arial"/>
                <a:sym typeface="Arial"/>
              </a:rPr>
              <a:t>Using the </a:t>
            </a:r>
            <a:r>
              <a:rPr b="1" i="0" lang="en-US" sz="1800" u="none" strike="noStrike">
                <a:solidFill>
                  <a:srgbClr val="333333"/>
                </a:solidFill>
                <a:latin typeface="Arial"/>
                <a:ea typeface="Arial"/>
                <a:cs typeface="Arial"/>
                <a:sym typeface="Arial"/>
              </a:rPr>
              <a:t>Sketch Dimension</a:t>
            </a:r>
            <a:r>
              <a:rPr b="0" i="0" lang="en-US" sz="1800" u="none" strike="noStrike">
                <a:solidFill>
                  <a:srgbClr val="333333"/>
                </a:solidFill>
                <a:latin typeface="Arial"/>
                <a:ea typeface="Arial"/>
                <a:cs typeface="Arial"/>
                <a:sym typeface="Arial"/>
              </a:rPr>
              <a:t> tool and the </a:t>
            </a:r>
            <a:r>
              <a:rPr b="1" i="0" lang="en-US" sz="1800" u="none" strike="noStrike">
                <a:solidFill>
                  <a:srgbClr val="333333"/>
                </a:solidFill>
                <a:latin typeface="Arial"/>
                <a:ea typeface="Arial"/>
                <a:cs typeface="Arial"/>
                <a:sym typeface="Arial"/>
              </a:rPr>
              <a:t>Constraints</a:t>
            </a:r>
            <a:r>
              <a:rPr b="0" i="0" lang="en-US" sz="1800" u="none" strike="noStrike">
                <a:solidFill>
                  <a:srgbClr val="333333"/>
                </a:solidFill>
                <a:latin typeface="Arial"/>
                <a:ea typeface="Arial"/>
                <a:cs typeface="Arial"/>
                <a:sym typeface="Arial"/>
              </a:rPr>
              <a:t> functions, the base shape and 3D model can be edited without starting over </a:t>
            </a:r>
            <a:endParaRPr sz="12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5"/>
          <p:cNvPicPr preferRelativeResize="0"/>
          <p:nvPr/>
        </p:nvPicPr>
        <p:blipFill rotWithShape="1">
          <a:blip r:embed="rId3">
            <a:alphaModFix/>
          </a:blip>
          <a:srcRect b="0" l="0" r="0" t="0"/>
          <a:stretch/>
        </p:blipFill>
        <p:spPr>
          <a:xfrm>
            <a:off x="-5723" y="0"/>
            <a:ext cx="12192000" cy="6858000"/>
          </a:xfrm>
          <a:prstGeom prst="rect">
            <a:avLst/>
          </a:prstGeom>
          <a:noFill/>
          <a:ln>
            <a:noFill/>
          </a:ln>
        </p:spPr>
      </p:pic>
      <p:sp>
        <p:nvSpPr>
          <p:cNvPr id="138" name="Google Shape;138;p5"/>
          <p:cNvSpPr txBox="1"/>
          <p:nvPr>
            <p:ph type="title"/>
          </p:nvPr>
        </p:nvSpPr>
        <p:spPr>
          <a:xfrm>
            <a:off x="832477" y="-75762"/>
            <a:ext cx="10515600" cy="93318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How to: Sketch</a:t>
            </a:r>
            <a:endParaRPr/>
          </a:p>
        </p:txBody>
      </p:sp>
      <p:sp>
        <p:nvSpPr>
          <p:cNvPr id="139" name="Google Shape;139;p5"/>
          <p:cNvSpPr txBox="1"/>
          <p:nvPr/>
        </p:nvSpPr>
        <p:spPr>
          <a:xfrm>
            <a:off x="1004625" y="4184084"/>
            <a:ext cx="39736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strike="noStrike">
                <a:solidFill>
                  <a:srgbClr val="333333"/>
                </a:solidFill>
                <a:latin typeface="Arial"/>
                <a:ea typeface="Arial"/>
                <a:cs typeface="Arial"/>
                <a:sym typeface="Arial"/>
              </a:rPr>
              <a:t>Select the XZ plane</a:t>
            </a:r>
            <a:endParaRPr sz="1200">
              <a:solidFill>
                <a:schemeClr val="dk1"/>
              </a:solidFill>
              <a:latin typeface="Arial"/>
              <a:ea typeface="Arial"/>
              <a:cs typeface="Arial"/>
              <a:sym typeface="Arial"/>
            </a:endParaRPr>
          </a:p>
        </p:txBody>
      </p:sp>
      <p:grpSp>
        <p:nvGrpSpPr>
          <p:cNvPr id="140" name="Google Shape;140;p5"/>
          <p:cNvGrpSpPr/>
          <p:nvPr/>
        </p:nvGrpSpPr>
        <p:grpSpPr>
          <a:xfrm>
            <a:off x="10983352" y="6400800"/>
            <a:ext cx="1118587" cy="457200"/>
            <a:chOff x="10884023" y="6417486"/>
            <a:chExt cx="1118587" cy="457200"/>
          </a:xfrm>
        </p:grpSpPr>
        <p:sp>
          <p:nvSpPr>
            <p:cNvPr id="141" name="Google Shape;141;p5"/>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pic>
          <p:nvPicPr>
            <p:cNvPr descr="A picture containing drawing&#10;&#10;Description automatically generated" id="142" name="Google Shape;142;p5"/>
            <p:cNvPicPr preferRelativeResize="0"/>
            <p:nvPr/>
          </p:nvPicPr>
          <p:blipFill rotWithShape="1">
            <a:blip r:embed="rId4">
              <a:alphaModFix/>
            </a:blip>
            <a:srcRect b="0" l="0" r="0" t="0"/>
            <a:stretch/>
          </p:blipFill>
          <p:spPr>
            <a:xfrm>
              <a:off x="10963862" y="6501632"/>
              <a:ext cx="949972" cy="260056"/>
            </a:xfrm>
            <a:prstGeom prst="rect">
              <a:avLst/>
            </a:prstGeom>
            <a:noFill/>
            <a:ln>
              <a:noFill/>
            </a:ln>
          </p:spPr>
        </p:pic>
      </p:grpSp>
      <p:pic>
        <p:nvPicPr>
          <p:cNvPr id="143" name="Google Shape;143;p5"/>
          <p:cNvPicPr preferRelativeResize="0"/>
          <p:nvPr/>
        </p:nvPicPr>
        <p:blipFill rotWithShape="1">
          <a:blip r:embed="rId5">
            <a:alphaModFix/>
          </a:blip>
          <a:srcRect b="0" l="0" r="0" t="0"/>
          <a:stretch/>
        </p:blipFill>
        <p:spPr>
          <a:xfrm>
            <a:off x="-1" y="747947"/>
            <a:ext cx="5982863" cy="3360375"/>
          </a:xfrm>
          <a:prstGeom prst="rect">
            <a:avLst/>
          </a:prstGeom>
          <a:noFill/>
          <a:ln>
            <a:noFill/>
          </a:ln>
        </p:spPr>
      </p:pic>
      <p:pic>
        <p:nvPicPr>
          <p:cNvPr id="144" name="Google Shape;144;p5"/>
          <p:cNvPicPr preferRelativeResize="0"/>
          <p:nvPr/>
        </p:nvPicPr>
        <p:blipFill rotWithShape="1">
          <a:blip r:embed="rId6">
            <a:alphaModFix/>
          </a:blip>
          <a:srcRect b="0" l="0" r="0" t="0"/>
          <a:stretch/>
        </p:blipFill>
        <p:spPr>
          <a:xfrm>
            <a:off x="6119075" y="747947"/>
            <a:ext cx="5982864" cy="3360375"/>
          </a:xfrm>
          <a:prstGeom prst="rect">
            <a:avLst/>
          </a:prstGeom>
          <a:noFill/>
          <a:ln>
            <a:noFill/>
          </a:ln>
        </p:spPr>
      </p:pic>
      <p:sp>
        <p:nvSpPr>
          <p:cNvPr id="145" name="Google Shape;145;p5"/>
          <p:cNvSpPr txBox="1"/>
          <p:nvPr/>
        </p:nvSpPr>
        <p:spPr>
          <a:xfrm>
            <a:off x="6443099" y="4184084"/>
            <a:ext cx="623146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strike="noStrike">
                <a:solidFill>
                  <a:srgbClr val="333333"/>
                </a:solidFill>
                <a:latin typeface="Arial"/>
                <a:ea typeface="Arial"/>
                <a:cs typeface="Arial"/>
                <a:sym typeface="Arial"/>
              </a:rPr>
              <a:t>Sketch</a:t>
            </a:r>
            <a:r>
              <a:rPr b="0" i="0" lang="en-US" sz="1800" u="none" strike="noStrike">
                <a:solidFill>
                  <a:srgbClr val="333333"/>
                </a:solidFill>
                <a:latin typeface="Arial"/>
                <a:ea typeface="Arial"/>
                <a:cs typeface="Arial"/>
                <a:sym typeface="Arial"/>
              </a:rPr>
              <a:t> section of the toolbar</a:t>
            </a:r>
            <a:endParaRPr sz="1800">
              <a:solidFill>
                <a:schemeClr val="dk1"/>
              </a:solidFill>
              <a:latin typeface="Calibri"/>
              <a:ea typeface="Calibri"/>
              <a:cs typeface="Calibri"/>
              <a:sym typeface="Calibri"/>
            </a:endParaRPr>
          </a:p>
        </p:txBody>
      </p:sp>
      <p:pic>
        <p:nvPicPr>
          <p:cNvPr id="146" name="Google Shape;146;p5"/>
          <p:cNvPicPr preferRelativeResize="0"/>
          <p:nvPr/>
        </p:nvPicPr>
        <p:blipFill rotWithShape="1">
          <a:blip r:embed="rId7">
            <a:alphaModFix/>
          </a:blip>
          <a:srcRect b="0" l="0" r="0" t="0"/>
          <a:stretch/>
        </p:blipFill>
        <p:spPr>
          <a:xfrm>
            <a:off x="3994377" y="4184083"/>
            <a:ext cx="3943736" cy="22150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6"/>
          <p:cNvPicPr preferRelativeResize="0"/>
          <p:nvPr/>
        </p:nvPicPr>
        <p:blipFill rotWithShape="1">
          <a:blip r:embed="rId3">
            <a:alphaModFix/>
          </a:blip>
          <a:srcRect b="0" l="0" r="0" t="0"/>
          <a:stretch/>
        </p:blipFill>
        <p:spPr>
          <a:xfrm>
            <a:off x="-5723" y="0"/>
            <a:ext cx="12192000" cy="6858000"/>
          </a:xfrm>
          <a:prstGeom prst="rect">
            <a:avLst/>
          </a:prstGeom>
          <a:noFill/>
          <a:ln>
            <a:noFill/>
          </a:ln>
        </p:spPr>
      </p:pic>
      <p:sp>
        <p:nvSpPr>
          <p:cNvPr id="152" name="Google Shape;152;p6"/>
          <p:cNvSpPr txBox="1"/>
          <p:nvPr>
            <p:ph type="title"/>
          </p:nvPr>
        </p:nvSpPr>
        <p:spPr>
          <a:xfrm>
            <a:off x="832477" y="-75762"/>
            <a:ext cx="10515600" cy="93318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How to: Fillet</a:t>
            </a:r>
            <a:endParaRPr/>
          </a:p>
        </p:txBody>
      </p:sp>
      <p:grpSp>
        <p:nvGrpSpPr>
          <p:cNvPr id="153" name="Google Shape;153;p6"/>
          <p:cNvGrpSpPr/>
          <p:nvPr/>
        </p:nvGrpSpPr>
        <p:grpSpPr>
          <a:xfrm>
            <a:off x="10983352" y="6400800"/>
            <a:ext cx="1118587" cy="457200"/>
            <a:chOff x="10884023" y="6417486"/>
            <a:chExt cx="1118587" cy="457200"/>
          </a:xfrm>
        </p:grpSpPr>
        <p:sp>
          <p:nvSpPr>
            <p:cNvPr id="154" name="Google Shape;154;p6"/>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pic>
          <p:nvPicPr>
            <p:cNvPr descr="A picture containing drawing&#10;&#10;Description automatically generated" id="155" name="Google Shape;155;p6"/>
            <p:cNvPicPr preferRelativeResize="0"/>
            <p:nvPr/>
          </p:nvPicPr>
          <p:blipFill rotWithShape="1">
            <a:blip r:embed="rId4">
              <a:alphaModFix/>
            </a:blip>
            <a:srcRect b="0" l="0" r="0" t="0"/>
            <a:stretch/>
          </p:blipFill>
          <p:spPr>
            <a:xfrm>
              <a:off x="10963862" y="6501632"/>
              <a:ext cx="949972" cy="260056"/>
            </a:xfrm>
            <a:prstGeom prst="rect">
              <a:avLst/>
            </a:prstGeom>
            <a:noFill/>
            <a:ln>
              <a:noFill/>
            </a:ln>
          </p:spPr>
        </p:pic>
      </p:grpSp>
      <p:pic>
        <p:nvPicPr>
          <p:cNvPr id="156" name="Google Shape;156;p6"/>
          <p:cNvPicPr preferRelativeResize="0"/>
          <p:nvPr/>
        </p:nvPicPr>
        <p:blipFill rotWithShape="1">
          <a:blip r:embed="rId5">
            <a:alphaModFix/>
          </a:blip>
          <a:srcRect b="0" l="0" r="0" t="0"/>
          <a:stretch/>
        </p:blipFill>
        <p:spPr>
          <a:xfrm>
            <a:off x="162221" y="857427"/>
            <a:ext cx="7620000" cy="4279900"/>
          </a:xfrm>
          <a:prstGeom prst="rect">
            <a:avLst/>
          </a:prstGeom>
          <a:noFill/>
          <a:ln>
            <a:noFill/>
          </a:ln>
        </p:spPr>
      </p:pic>
      <p:sp>
        <p:nvSpPr>
          <p:cNvPr id="157" name="Google Shape;157;p6"/>
          <p:cNvSpPr txBox="1"/>
          <p:nvPr/>
        </p:nvSpPr>
        <p:spPr>
          <a:xfrm>
            <a:off x="7950165" y="2048647"/>
            <a:ext cx="412323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333333"/>
                </a:solidFill>
                <a:latin typeface="Arial"/>
                <a:ea typeface="Arial"/>
                <a:cs typeface="Arial"/>
                <a:sym typeface="Arial"/>
              </a:rPr>
              <a:t>Select the </a:t>
            </a:r>
            <a:r>
              <a:rPr b="1" i="0" lang="en-US" sz="1800" u="none" strike="noStrike">
                <a:solidFill>
                  <a:srgbClr val="333333"/>
                </a:solidFill>
                <a:latin typeface="Arial"/>
                <a:ea typeface="Arial"/>
                <a:cs typeface="Arial"/>
                <a:sym typeface="Arial"/>
              </a:rPr>
              <a:t>Fillet</a:t>
            </a:r>
            <a:r>
              <a:rPr b="0" i="0" lang="en-US" sz="1800" u="none" strike="noStrike">
                <a:solidFill>
                  <a:srgbClr val="333333"/>
                </a:solidFill>
                <a:latin typeface="Arial"/>
                <a:ea typeface="Arial"/>
                <a:cs typeface="Arial"/>
                <a:sym typeface="Arial"/>
              </a:rPr>
              <a:t> tool from the </a:t>
            </a:r>
            <a:r>
              <a:rPr b="1" i="0" lang="en-US" sz="1800" u="none" strike="noStrike">
                <a:solidFill>
                  <a:srgbClr val="333333"/>
                </a:solidFill>
                <a:latin typeface="Arial"/>
                <a:ea typeface="Arial"/>
                <a:cs typeface="Arial"/>
                <a:sym typeface="Arial"/>
              </a:rPr>
              <a:t>Modify</a:t>
            </a:r>
            <a:r>
              <a:rPr b="0" i="0" lang="en-US" sz="1800" u="none" strike="noStrike">
                <a:solidFill>
                  <a:srgbClr val="333333"/>
                </a:solidFill>
                <a:latin typeface="Arial"/>
                <a:ea typeface="Arial"/>
                <a:cs typeface="Arial"/>
                <a:sym typeface="Arial"/>
              </a:rPr>
              <a:t> section of the toolbar and select one of the two intersecting lines</a:t>
            </a:r>
            <a:endParaRPr sz="1800">
              <a:solidFill>
                <a:schemeClr val="dk1"/>
              </a:solidFill>
              <a:latin typeface="Calibri"/>
              <a:ea typeface="Calibri"/>
              <a:cs typeface="Calibri"/>
              <a:sym typeface="Calibri"/>
            </a:endParaRPr>
          </a:p>
        </p:txBody>
      </p:sp>
      <p:pic>
        <p:nvPicPr>
          <p:cNvPr descr="Fusion 360 Help | Fillet reference | Autodesk" id="158" name="Google Shape;158;p6"/>
          <p:cNvPicPr preferRelativeResize="0"/>
          <p:nvPr/>
        </p:nvPicPr>
        <p:blipFill rotWithShape="1">
          <a:blip r:embed="rId6">
            <a:alphaModFix/>
          </a:blip>
          <a:srcRect b="0" l="0" r="0" t="0"/>
          <a:stretch/>
        </p:blipFill>
        <p:spPr>
          <a:xfrm>
            <a:off x="6228436" y="3829978"/>
            <a:ext cx="4183142" cy="2164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4" name="Google Shape;164;p7"/>
          <p:cNvSpPr txBox="1"/>
          <p:nvPr>
            <p:ph type="title"/>
          </p:nvPr>
        </p:nvSpPr>
        <p:spPr>
          <a:xfrm>
            <a:off x="838200" y="-26152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How to: Model- Extrude</a:t>
            </a:r>
            <a:endParaRPr/>
          </a:p>
        </p:txBody>
      </p:sp>
      <p:grpSp>
        <p:nvGrpSpPr>
          <p:cNvPr id="165" name="Google Shape;165;p7"/>
          <p:cNvGrpSpPr/>
          <p:nvPr/>
        </p:nvGrpSpPr>
        <p:grpSpPr>
          <a:xfrm>
            <a:off x="10983352" y="6400800"/>
            <a:ext cx="1118587" cy="457200"/>
            <a:chOff x="10884023" y="6417486"/>
            <a:chExt cx="1118587" cy="457200"/>
          </a:xfrm>
        </p:grpSpPr>
        <p:sp>
          <p:nvSpPr>
            <p:cNvPr id="166" name="Google Shape;166;p7"/>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pic>
          <p:nvPicPr>
            <p:cNvPr descr="A picture containing drawing&#10;&#10;Description automatically generated" id="167" name="Google Shape;167;p7"/>
            <p:cNvPicPr preferRelativeResize="0"/>
            <p:nvPr/>
          </p:nvPicPr>
          <p:blipFill rotWithShape="1">
            <a:blip r:embed="rId4">
              <a:alphaModFix/>
            </a:blip>
            <a:srcRect b="0" l="0" r="0" t="0"/>
            <a:stretch/>
          </p:blipFill>
          <p:spPr>
            <a:xfrm>
              <a:off x="10963862" y="6501632"/>
              <a:ext cx="949972" cy="260056"/>
            </a:xfrm>
            <a:prstGeom prst="rect">
              <a:avLst/>
            </a:prstGeom>
            <a:noFill/>
            <a:ln>
              <a:noFill/>
            </a:ln>
          </p:spPr>
        </p:pic>
      </p:grpSp>
      <p:sp>
        <p:nvSpPr>
          <p:cNvPr id="168" name="Google Shape;168;p7"/>
          <p:cNvSpPr txBox="1"/>
          <p:nvPr/>
        </p:nvSpPr>
        <p:spPr>
          <a:xfrm>
            <a:off x="97245" y="1998133"/>
            <a:ext cx="10823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0:44-1:00</a:t>
            </a:r>
            <a:endParaRPr/>
          </a:p>
        </p:txBody>
      </p:sp>
      <p:pic>
        <p:nvPicPr>
          <p:cNvPr descr="Fusion 360 Modeling for Beginners | Fusion 360 Practice Exercises for Beginners - 4. This tutorial shows how to do 3D modeling in Fusion 360 step by step from scratch. Fusion 360 tools used in this tutorial are rectangle, dimension, extrude, extrude cut, fillet, chamfer. Fusion 360 tutorial for absolute beginners— part 4&#10;&#10;#CADCAMTutorials #CADCAMFusion360 #CADCAM3D #CADTutorials &#10;#Fusion360Tips #Autodesk #Fusion360Tutorials&#10;#Fusion360&#10;&#10;Follow us on:&#10;Facebook: &#10;https://www.facebook.com/Fusion360Tutorials/&#10;Twitter:&#10;https://twitter.com/CADCAMTutorials&#10;https://twitter.com/Fusion360Tutor" id="169" name="Google Shape;169;p7" title="Fusion 360 Modeling for Beginners | Fusion 360 Practice Exercises for Beginners - 4">
            <a:hlinkClick r:id="rId5"/>
          </p:cNvPr>
          <p:cNvPicPr preferRelativeResize="0"/>
          <p:nvPr/>
        </p:nvPicPr>
        <p:blipFill>
          <a:blip r:embed="rId6">
            <a:alphaModFix/>
          </a:blip>
          <a:stretch>
            <a:fillRect/>
          </a:stretch>
        </p:blipFill>
        <p:spPr>
          <a:xfrm>
            <a:off x="2298625" y="726525"/>
            <a:ext cx="7565700" cy="5674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5" name="Google Shape;175;p8"/>
          <p:cNvSpPr txBox="1"/>
          <p:nvPr>
            <p:ph type="title"/>
          </p:nvPr>
        </p:nvSpPr>
        <p:spPr>
          <a:xfrm>
            <a:off x="838200" y="-19415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How to: Loft/Sweep</a:t>
            </a:r>
            <a:endParaRPr b="1">
              <a:solidFill>
                <a:schemeClr val="lt1"/>
              </a:solidFill>
              <a:latin typeface="Arial"/>
              <a:ea typeface="Arial"/>
              <a:cs typeface="Arial"/>
              <a:sym typeface="Arial"/>
            </a:endParaRPr>
          </a:p>
        </p:txBody>
      </p:sp>
      <p:sp>
        <p:nvSpPr>
          <p:cNvPr id="176" name="Google Shape;176;p8"/>
          <p:cNvSpPr txBox="1"/>
          <p:nvPr/>
        </p:nvSpPr>
        <p:spPr>
          <a:xfrm>
            <a:off x="9094745" y="1471886"/>
            <a:ext cx="3007194"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Loft</a:t>
            </a:r>
            <a:r>
              <a:rPr lang="en-US" sz="1800">
                <a:solidFill>
                  <a:schemeClr val="dk1"/>
                </a:solidFill>
                <a:latin typeface="Arial"/>
                <a:ea typeface="Arial"/>
                <a:cs typeface="Arial"/>
                <a:sym typeface="Arial"/>
              </a:rPr>
              <a:t> </a:t>
            </a:r>
            <a:r>
              <a:rPr i="1" lang="en-US" sz="1800" u="sng">
                <a:solidFill>
                  <a:schemeClr val="dk1"/>
                </a:solidFill>
                <a:latin typeface="Arial"/>
                <a:ea typeface="Arial"/>
                <a:cs typeface="Arial"/>
                <a:sym typeface="Arial"/>
              </a:rPr>
              <a:t>(0:18-0:55) </a:t>
            </a:r>
            <a:r>
              <a:rPr lang="en-US" sz="1800">
                <a:solidFill>
                  <a:schemeClr val="dk1"/>
                </a:solidFill>
                <a:latin typeface="Arial"/>
                <a:ea typeface="Arial"/>
                <a:cs typeface="Arial"/>
                <a:sym typeface="Arial"/>
              </a:rPr>
              <a:t>is used to create a 3D extrusion in any direction to connect two profiles of any shape. </a:t>
            </a:r>
            <a:r>
              <a:rPr b="1" lang="en-US" sz="1800">
                <a:solidFill>
                  <a:schemeClr val="dk1"/>
                </a:solidFill>
                <a:latin typeface="Arial"/>
                <a:ea typeface="Arial"/>
                <a:cs typeface="Arial"/>
                <a:sym typeface="Arial"/>
              </a:rPr>
              <a:t>Sweep</a:t>
            </a:r>
            <a:r>
              <a:rPr lang="en-US" sz="1800">
                <a:solidFill>
                  <a:schemeClr val="dk1"/>
                </a:solidFill>
                <a:latin typeface="Arial"/>
                <a:ea typeface="Arial"/>
                <a:cs typeface="Arial"/>
                <a:sym typeface="Arial"/>
              </a:rPr>
              <a:t> is similar except it only requires one profile and a path line.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These are useful for creating rectangular extrusions at an angle or circular extrusions in multiple directions (for any extrusions at an angle this is recommended).</a:t>
            </a:r>
            <a:endParaRPr/>
          </a:p>
        </p:txBody>
      </p:sp>
      <p:grpSp>
        <p:nvGrpSpPr>
          <p:cNvPr id="177" name="Google Shape;177;p8"/>
          <p:cNvGrpSpPr/>
          <p:nvPr/>
        </p:nvGrpSpPr>
        <p:grpSpPr>
          <a:xfrm>
            <a:off x="10983352" y="6400800"/>
            <a:ext cx="1118587" cy="457200"/>
            <a:chOff x="10884023" y="6417486"/>
            <a:chExt cx="1118587" cy="457200"/>
          </a:xfrm>
        </p:grpSpPr>
        <p:sp>
          <p:nvSpPr>
            <p:cNvPr id="178" name="Google Shape;178;p8"/>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pic>
          <p:nvPicPr>
            <p:cNvPr descr="A picture containing drawing&#10;&#10;Description automatically generated" id="179" name="Google Shape;179;p8"/>
            <p:cNvPicPr preferRelativeResize="0"/>
            <p:nvPr/>
          </p:nvPicPr>
          <p:blipFill rotWithShape="1">
            <a:blip r:embed="rId4">
              <a:alphaModFix/>
            </a:blip>
            <a:srcRect b="0" l="0" r="0" t="0"/>
            <a:stretch/>
          </p:blipFill>
          <p:spPr>
            <a:xfrm>
              <a:off x="10963862" y="6501632"/>
              <a:ext cx="949972" cy="260056"/>
            </a:xfrm>
            <a:prstGeom prst="rect">
              <a:avLst/>
            </a:prstGeom>
            <a:noFill/>
            <a:ln>
              <a:noFill/>
            </a:ln>
          </p:spPr>
        </p:pic>
      </p:grpSp>
      <p:pic>
        <p:nvPicPr>
          <p:cNvPr descr="In today’s video, we’re going to check out Fusion 360’s Loft Tool. This tool is designed to help you create skins from profiles and rails that you have inside your models. &#10;&#10;This is a very powerful tool that can be used to create some pretty complex shapes.&#10;&#10;In its simplest form, the loft tool basically takes two closed profiles and creates a skin across them. This is known as lofting. Basically, the program takes the two shapes and figures out mathematically how to fill the shape in. &#10;This can be used by itself to create some fairly complex shapes. I’ve seen a lot of people use a number of simple shapes, like these circles, to create something far more complex. &#10;&#10;You can use either just multiple profiles, or you can also create a guide with lines, or in lofting terms – rails.&#10;&#10;Let’s start with a simple shape – let’s say we wanted to loft a shape across these profiles. To do this, we’d click the little plus button and select our circles. Notice Fusion 360 automatically creates a shape that fits along these profiles. &#10;&#10;You can also affect the way the shape is created by adding a direction. This can affect the strength of the loft effect from either shape. &#10;&#10;Notice that your selection is going to affect your final shape. For example – you get a significantly different shape if you set all 3 profiles as your selection, as opposed to 2 profiles and a point. By selecting a point, you can make a lofted shape got to a point rather than being dictated by a sketch perimeter.&#10;&#10;One of the really helpful features in Fusion 360 is the ability to dictate the direction of your lofted faces using a rail. This is fairly simple – you just draw a line that connects the objects you want to loft that follows the path you’d like the loft to follow. This can be used to create objects that follow paths with the centerline function, or you can use the “rails” feature to actually dictate the deformation of the shape edges. This is especially helpful for things like handles and other objects that have grooves you need to follow." id="180" name="Google Shape;180;p8" title="Using the LOFT TOOL in Autodesk Fusion 360">
            <a:hlinkClick r:id="rId5"/>
          </p:cNvPr>
          <p:cNvPicPr preferRelativeResize="0"/>
          <p:nvPr/>
        </p:nvPicPr>
        <p:blipFill>
          <a:blip r:embed="rId6">
            <a:alphaModFix/>
          </a:blip>
          <a:stretch>
            <a:fillRect/>
          </a:stretch>
        </p:blipFill>
        <p:spPr>
          <a:xfrm>
            <a:off x="838200" y="714700"/>
            <a:ext cx="7483350" cy="5687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6" name="Google Shape;186;p9"/>
          <p:cNvSpPr txBox="1"/>
          <p:nvPr>
            <p:ph type="title"/>
          </p:nvPr>
        </p:nvSpPr>
        <p:spPr>
          <a:xfrm>
            <a:off x="838200" y="-26949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Arial"/>
              <a:buNone/>
            </a:pPr>
            <a:r>
              <a:rPr b="1" lang="en-US">
                <a:solidFill>
                  <a:schemeClr val="lt1"/>
                </a:solidFill>
                <a:latin typeface="Arial"/>
                <a:ea typeface="Arial"/>
                <a:cs typeface="Arial"/>
                <a:sym typeface="Arial"/>
              </a:rPr>
              <a:t>How to: Read Stress Test Results</a:t>
            </a:r>
            <a:endParaRPr/>
          </a:p>
        </p:txBody>
      </p:sp>
      <p:sp>
        <p:nvSpPr>
          <p:cNvPr id="187" name="Google Shape;187;p9"/>
          <p:cNvSpPr txBox="1"/>
          <p:nvPr/>
        </p:nvSpPr>
        <p:spPr>
          <a:xfrm>
            <a:off x="8354933" y="1056066"/>
            <a:ext cx="3658230"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In this image, you can see the direction of the force and the location of the constraints.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By double clicking the blue force arrow, you can </a:t>
            </a:r>
            <a:r>
              <a:rPr lang="en-US" sz="1800">
                <a:solidFill>
                  <a:srgbClr val="333333"/>
                </a:solidFill>
                <a:latin typeface="Arial"/>
                <a:ea typeface="Arial"/>
                <a:cs typeface="Arial"/>
                <a:sym typeface="Arial"/>
              </a:rPr>
              <a:t>d</a:t>
            </a:r>
            <a:r>
              <a:rPr b="0" i="0" lang="en-US" sz="1800" u="none" strike="noStrike">
                <a:solidFill>
                  <a:srgbClr val="333333"/>
                </a:solidFill>
                <a:latin typeface="Arial"/>
                <a:ea typeface="Arial"/>
                <a:cs typeface="Arial"/>
                <a:sym typeface="Arial"/>
              </a:rPr>
              <a:t>etermine the location of the load being applied </a:t>
            </a:r>
            <a:r>
              <a:rPr lang="en-US" sz="1800">
                <a:solidFill>
                  <a:schemeClr val="dk1"/>
                </a:solidFill>
                <a:latin typeface="Arial"/>
                <a:ea typeface="Arial"/>
                <a:cs typeface="Arial"/>
                <a:sym typeface="Arial"/>
              </a:rPr>
              <a:t>and the magnitude of the force in Newtons. </a:t>
            </a:r>
            <a:endParaRPr/>
          </a:p>
        </p:txBody>
      </p:sp>
      <p:grpSp>
        <p:nvGrpSpPr>
          <p:cNvPr id="188" name="Google Shape;188;p9"/>
          <p:cNvGrpSpPr/>
          <p:nvPr/>
        </p:nvGrpSpPr>
        <p:grpSpPr>
          <a:xfrm>
            <a:off x="10983352" y="6400800"/>
            <a:ext cx="1118587" cy="457200"/>
            <a:chOff x="10884023" y="6417486"/>
            <a:chExt cx="1118587" cy="457200"/>
          </a:xfrm>
        </p:grpSpPr>
        <p:sp>
          <p:nvSpPr>
            <p:cNvPr id="189" name="Google Shape;189;p9"/>
            <p:cNvSpPr/>
            <p:nvPr/>
          </p:nvSpPr>
          <p:spPr>
            <a:xfrm>
              <a:off x="10884023" y="6417486"/>
              <a:ext cx="1118587" cy="457200"/>
            </a:xfrm>
            <a:prstGeom prst="rect">
              <a:avLst/>
            </a:prstGeom>
            <a:solidFill>
              <a:srgbClr val="57068C"/>
            </a:solidFill>
            <a:ln>
              <a:noFill/>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pic>
          <p:nvPicPr>
            <p:cNvPr descr="A picture containing drawing&#10;&#10;Description automatically generated" id="190" name="Google Shape;190;p9"/>
            <p:cNvPicPr preferRelativeResize="0"/>
            <p:nvPr/>
          </p:nvPicPr>
          <p:blipFill rotWithShape="1">
            <a:blip r:embed="rId4">
              <a:alphaModFix/>
            </a:blip>
            <a:srcRect b="0" l="0" r="0" t="0"/>
            <a:stretch/>
          </p:blipFill>
          <p:spPr>
            <a:xfrm>
              <a:off x="10963862" y="6501632"/>
              <a:ext cx="949972" cy="260056"/>
            </a:xfrm>
            <a:prstGeom prst="rect">
              <a:avLst/>
            </a:prstGeom>
            <a:noFill/>
            <a:ln>
              <a:noFill/>
            </a:ln>
          </p:spPr>
        </p:pic>
      </p:grpSp>
      <p:pic>
        <p:nvPicPr>
          <p:cNvPr id="191" name="Google Shape;191;p9"/>
          <p:cNvPicPr preferRelativeResize="0"/>
          <p:nvPr/>
        </p:nvPicPr>
        <p:blipFill rotWithShape="1">
          <a:blip r:embed="rId5">
            <a:alphaModFix/>
          </a:blip>
          <a:srcRect b="0" l="15920" r="17874" t="0"/>
          <a:stretch/>
        </p:blipFill>
        <p:spPr>
          <a:xfrm>
            <a:off x="4356707" y="2511182"/>
            <a:ext cx="3998226" cy="3419856"/>
          </a:xfrm>
          <a:prstGeom prst="rect">
            <a:avLst/>
          </a:prstGeom>
          <a:noFill/>
          <a:ln>
            <a:noFill/>
          </a:ln>
        </p:spPr>
      </p:pic>
      <p:sp>
        <p:nvSpPr>
          <p:cNvPr id="192" name="Google Shape;192;p9"/>
          <p:cNvSpPr txBox="1"/>
          <p:nvPr/>
        </p:nvSpPr>
        <p:spPr>
          <a:xfrm>
            <a:off x="2885449" y="926962"/>
            <a:ext cx="294251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333333"/>
                </a:solidFill>
                <a:latin typeface="Arial"/>
                <a:ea typeface="Arial"/>
                <a:cs typeface="Arial"/>
                <a:sym typeface="Arial"/>
              </a:rPr>
              <a:t>To see the material of the model, open the </a:t>
            </a:r>
            <a:r>
              <a:rPr b="1" i="0" lang="en-US" sz="1800" u="none" strike="noStrike">
                <a:solidFill>
                  <a:srgbClr val="333333"/>
                </a:solidFill>
                <a:latin typeface="Arial"/>
                <a:ea typeface="Arial"/>
                <a:cs typeface="Arial"/>
                <a:sym typeface="Arial"/>
              </a:rPr>
              <a:t>Static Stress</a:t>
            </a:r>
            <a:r>
              <a:rPr b="0" i="0" lang="en-US" sz="1800" u="none" strike="noStrike">
                <a:solidFill>
                  <a:srgbClr val="333333"/>
                </a:solidFill>
                <a:latin typeface="Arial"/>
                <a:ea typeface="Arial"/>
                <a:cs typeface="Arial"/>
                <a:sym typeface="Arial"/>
              </a:rPr>
              <a:t> study in the </a:t>
            </a:r>
            <a:r>
              <a:rPr b="1" i="0" lang="en-US" sz="1800" u="none" strike="noStrike">
                <a:solidFill>
                  <a:srgbClr val="333333"/>
                </a:solidFill>
                <a:latin typeface="Arial"/>
                <a:ea typeface="Arial"/>
                <a:cs typeface="Arial"/>
                <a:sym typeface="Arial"/>
              </a:rPr>
              <a:t>Browser</a:t>
            </a:r>
            <a:r>
              <a:rPr b="0" i="0" lang="en-US" sz="1800" u="none" strike="noStrike">
                <a:solidFill>
                  <a:srgbClr val="333333"/>
                </a:solidFill>
                <a:latin typeface="Arial"/>
                <a:ea typeface="Arial"/>
                <a:cs typeface="Arial"/>
                <a:sym typeface="Arial"/>
              </a:rPr>
              <a:t>, and open the </a:t>
            </a:r>
            <a:r>
              <a:rPr b="1" i="0" lang="en-US" sz="1800" u="none" strike="noStrike">
                <a:solidFill>
                  <a:srgbClr val="333333"/>
                </a:solidFill>
                <a:latin typeface="Arial"/>
                <a:ea typeface="Arial"/>
                <a:cs typeface="Arial"/>
                <a:sym typeface="Arial"/>
              </a:rPr>
              <a:t>Study Materials</a:t>
            </a:r>
            <a:r>
              <a:rPr b="0" i="0" lang="en-US" sz="1800" u="none" strike="noStrike">
                <a:solidFill>
                  <a:srgbClr val="333333"/>
                </a:solidFill>
                <a:latin typeface="Arial"/>
                <a:ea typeface="Arial"/>
                <a:cs typeface="Arial"/>
                <a:sym typeface="Arial"/>
              </a:rPr>
              <a:t> tab.</a:t>
            </a:r>
            <a:endParaRPr sz="1800">
              <a:solidFill>
                <a:schemeClr val="dk1"/>
              </a:solidFill>
              <a:latin typeface="Calibri"/>
              <a:ea typeface="Calibri"/>
              <a:cs typeface="Calibri"/>
              <a:sym typeface="Calibri"/>
            </a:endParaRPr>
          </a:p>
        </p:txBody>
      </p:sp>
      <p:pic>
        <p:nvPicPr>
          <p:cNvPr id="193" name="Google Shape;193;p9"/>
          <p:cNvPicPr preferRelativeResize="0"/>
          <p:nvPr/>
        </p:nvPicPr>
        <p:blipFill rotWithShape="1">
          <a:blip r:embed="rId6">
            <a:alphaModFix/>
          </a:blip>
          <a:srcRect b="44478" l="0" r="80930" t="0"/>
          <a:stretch/>
        </p:blipFill>
        <p:spPr>
          <a:xfrm>
            <a:off x="201375" y="805475"/>
            <a:ext cx="2684074" cy="43959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2018-06-22T14:09:29Z</dcterms:created>
  <dc:creator>Ariel Reyes</dc:creator>
</cp:coreProperties>
</file>