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68" r:id="rId7"/>
    <p:sldId id="271" r:id="rId8"/>
    <p:sldId id="270" r:id="rId9"/>
    <p:sldId id="269" r:id="rId10"/>
    <p:sldId id="264" r:id="rId11"/>
  </p:sldIdLst>
  <p:sldSz cx="12192000" cy="6858000"/>
  <p:notesSz cx="6858000" cy="9144000"/>
  <p:embeddedFontLst>
    <p:embeddedFont>
      <p:font typeface="Gotham Medium" pitchFamily="50" charset="0"/>
      <p:regular r:id="rId12"/>
      <p: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Proxima Nova Rg" panose="02000506030000020004" pitchFamily="2" charset="0"/>
      <p:regular r:id="rId16"/>
    </p:embeddedFont>
    <p:embeddedFont>
      <p:font typeface="Proxima Nova Lt" panose="02000506030000020004" charset="0"/>
      <p:regular r:id="rId17"/>
      <p:bold r:id="rId18"/>
      <p:italic r:id="rId19"/>
      <p:boldItalic r:id="rId20"/>
    </p:embeddedFont>
    <p:embeddedFont>
      <p:font typeface="Gotham Book" pitchFamily="50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nyu.edu/citation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s://libguides.com.edu/c.php?g=649172&amp;p=4554037" TargetMode="External"/><Relationship Id="rId4" Type="http://schemas.openxmlformats.org/officeDocument/2006/relationships/hyperlink" Target="https://owl.purdue.edu/owl/purdue_ow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CITING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 smtClean="0">
                <a:latin typeface="Proxima Nova Rg" panose="02000506030000020004" pitchFamily="2" charset="0"/>
              </a:rPr>
              <a:t>EG1004  </a:t>
            </a:r>
            <a:r>
              <a:rPr lang="en-US" dirty="0">
                <a:latin typeface="Proxima Nova Rg" panose="02000506030000020004" pitchFamily="2" charset="0"/>
              </a:rPr>
              <a:t>|  RECITATION </a:t>
            </a:r>
            <a:r>
              <a:rPr lang="en-US" dirty="0" smtClean="0">
                <a:latin typeface="Proxima Nova Rg" panose="02000506030000020004" pitchFamily="2" charset="0"/>
              </a:rPr>
              <a:t>2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BB8404C-AB93-4497-88F0-73710D361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F1451CA-91F8-4A62-B423-D374DC64B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PARAPHRASING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281D3E1-EE18-420B-BDC5-B656FF4650B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354ADB0-6A7F-4F14-979C-0CF66332678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56F8A2-8C7A-4885-89C8-03AEA3F6CCF0}"/>
              </a:ext>
            </a:extLst>
          </p:cNvPr>
          <p:cNvSpPr txBox="1"/>
          <p:nvPr/>
        </p:nvSpPr>
        <p:spPr>
          <a:xfrm>
            <a:off x="81578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PARAPHRASING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Presenting the ideas and information you have read in your own words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CA95C0B-841B-475E-ACC0-40A55DB70868}"/>
              </a:ext>
            </a:extLst>
          </p:cNvPr>
          <p:cNvSpPr txBox="1"/>
          <p:nvPr/>
        </p:nvSpPr>
        <p:spPr>
          <a:xfrm>
            <a:off x="632011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QUOTING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Copying short sentences/passages word for word and placing it between quotation marks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6D22B0-2F44-45C8-B8FC-8FEF9AED543F}"/>
              </a:ext>
            </a:extLst>
          </p:cNvPr>
          <p:cNvSpPr txBox="1"/>
          <p:nvPr/>
        </p:nvSpPr>
        <p:spPr>
          <a:xfrm>
            <a:off x="815788" y="5038163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Rewording what’s said in the lab manual adds your voice to the report and allows you to retain the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3CA5C9-3305-4390-8D3A-DCC2C10B744A}"/>
              </a:ext>
            </a:extLst>
          </p:cNvPr>
          <p:cNvSpPr txBox="1"/>
          <p:nvPr/>
        </p:nvSpPr>
        <p:spPr>
          <a:xfrm>
            <a:off x="6320118" y="5038163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manual, while useful, is not succinct enough to quote word-for-word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8394950-6D2A-4D6C-BCB4-98E964446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IN-TEXT CITATIONS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paraphrasing, put the author’s last name and year of publication in parentheses after the quoted or paraphrased material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(Anderson, 2011)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If the source material has no author, use the publishing organization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(NYU Tandon, </a:t>
            </a:r>
            <a:r>
              <a:rPr lang="en-US" sz="2400" dirty="0" smtClean="0">
                <a:latin typeface="Proxima Nova Rg" panose="02000506030000020004" pitchFamily="2" charset="0"/>
              </a:rPr>
              <a:t>2022)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1949274-8FEF-4938-AB55-7F5999D0F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Lead-in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According to NYU Tandon (</a:t>
            </a:r>
            <a:r>
              <a:rPr lang="en-US" sz="2400" dirty="0" smtClean="0">
                <a:latin typeface="Proxima Nova Rg" panose="02000506030000020004" pitchFamily="2" charset="0"/>
              </a:rPr>
              <a:t>2022), </a:t>
            </a:r>
            <a:r>
              <a:rPr lang="en-US" sz="2400" dirty="0">
                <a:latin typeface="Proxima Nova Rg" panose="02000506030000020004" pitchFamily="2" charset="0"/>
              </a:rPr>
              <a:t>a boom is used to move objects heavier than itself by distributing weight over the length of the boom.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Parenthetical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boom is used to move objects heavier than itself by distributing weight over the length of the boom (NYU Tandon, </a:t>
            </a:r>
            <a:r>
              <a:rPr lang="en-US" sz="2400" dirty="0" smtClean="0">
                <a:latin typeface="Proxima Nova Rg" panose="02000506030000020004" pitchFamily="2" charset="0"/>
              </a:rPr>
              <a:t>2022).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5CF8C74-6CD0-4B36-A325-D4B9CC918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5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WORKS CITED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EG, like many departments has our own citation style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style you use for complete citations at the end of a lab report should look like this: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NYU Tandon. </a:t>
            </a:r>
            <a:r>
              <a:rPr lang="en-US" sz="2400" dirty="0" smtClean="0">
                <a:latin typeface="Proxima Nova Rg" panose="02000506030000020004" pitchFamily="2" charset="0"/>
              </a:rPr>
              <a:t>2022. </a:t>
            </a:r>
            <a:r>
              <a:rPr lang="en-US" sz="2400" dirty="0">
                <a:latin typeface="Proxima Nova Rg" panose="02000506030000020004" pitchFamily="2" charset="0"/>
              </a:rPr>
              <a:t>“Lab 2: Boom Construction Competition.” </a:t>
            </a:r>
            <a:r>
              <a:rPr lang="en-US" sz="2400" dirty="0" smtClean="0">
                <a:latin typeface="Proxima Nova Rg" panose="02000506030000020004" pitchFamily="2" charset="0"/>
              </a:rPr>
              <a:t>Accessed </a:t>
            </a:r>
            <a:r>
              <a:rPr lang="en-US" sz="2400" dirty="0">
                <a:latin typeface="Proxima Nova Rg" panose="02000506030000020004" pitchFamily="2" charset="0"/>
              </a:rPr>
              <a:t>1 November </a:t>
            </a:r>
            <a:r>
              <a:rPr lang="en-US" sz="2400" dirty="0" smtClean="0">
                <a:latin typeface="Proxima Nova Rg" panose="02000506030000020004" pitchFamily="2" charset="0"/>
              </a:rPr>
              <a:t>2022 </a:t>
            </a:r>
            <a:r>
              <a:rPr lang="en-US" sz="2400" dirty="0">
                <a:latin typeface="Proxima Nova Rg" panose="02000506030000020004" pitchFamily="2" charset="0"/>
              </a:rPr>
              <a:t>from manual.eg.poly.edu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279D128-E2A0-4262-AEFE-507E11CF7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EG1003 Style Guide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NYU Libraries Citation Style Guide 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4"/>
              </a:rPr>
              <a:t>Purdue OWL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5"/>
              </a:rPr>
              <a:t>Google Scholar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5A445F0-FC3E-4F35-8340-74DDC893C2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5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PARAGRAPHS &amp; LANGUAGE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296" y="1857604"/>
            <a:ext cx="4985416" cy="3917892"/>
          </a:xfrm>
        </p:spPr>
        <p:txBody>
          <a:bodyPr anchor="ctr">
            <a:noAutofit/>
          </a:bodyPr>
          <a:lstStyle/>
          <a:p>
            <a:pPr algn="l"/>
            <a:r>
              <a:rPr lang="en-US" b="1" dirty="0" smtClean="0">
                <a:latin typeface="Proxima Nova Rg" panose="02000506030000020004" pitchFamily="50" charset="0"/>
                <a:ea typeface="Gotham Book" pitchFamily="2" charset="-128"/>
              </a:rPr>
              <a:t>Paragraphs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B</a:t>
            </a:r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asic </a:t>
            </a: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building block in writing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One topic per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First sentence introduces subject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New </a:t>
            </a: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topic, new </a:t>
            </a:r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paragraph</a:t>
            </a:r>
            <a:endParaRPr lang="en-US" dirty="0">
              <a:latin typeface="Proxima Nova Rg" panose="02000506030000020004" pitchFamily="50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2FB6F0-DD42-4D4D-96D2-84CA0D5E8AC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0160E81-6B48-4520-8767-61572F231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831167" y="1923350"/>
            <a:ext cx="606106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latin typeface="Proxima Nova Rg" panose="02000506030000020004" pitchFamily="50" charset="0"/>
                <a:ea typeface="Gotham Book" pitchFamily="2" charset="-128"/>
              </a:rPr>
              <a:t>Language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Be specific with data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No “about,” “roughly,” “approximately”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terms in the EG Lab Manual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Be concise, clear, &amp; professional</a:t>
            </a:r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43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INTRODUCTIONS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Three paragraphs minimum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Introduce ratios, laws, processes, </a:t>
            </a: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specifications </a:t>
            </a: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(cite EG Lab Manual)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Explain the competition if it is a competition lab</a:t>
            </a:r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Discuss the competition rules, competition ratio, design </a:t>
            </a: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strategy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Otherwise explain objectives of the lab</a:t>
            </a:r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</a:t>
            </a: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figures </a:t>
            </a: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from the </a:t>
            </a:r>
            <a:r>
              <a:rPr lang="en-US" sz="2400" dirty="0" smtClean="0">
                <a:latin typeface="Proxima Nova Rg" panose="02000506030000020004" pitchFamily="50" charset="0"/>
                <a:ea typeface="Gotham Book" pitchFamily="2" charset="-128"/>
              </a:rPr>
              <a:t>manual or alternatives from reputable sources</a:t>
            </a:r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B94AFB3-5406-4F02-8152-577163F4184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E886562-81A6-4EBC-BEBA-EEFEBFBE8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6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384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Gotham Medium</vt:lpstr>
      <vt:lpstr>Calibri Light</vt:lpstr>
      <vt:lpstr>Proxima Nova Rg</vt:lpstr>
      <vt:lpstr>Arial</vt:lpstr>
      <vt:lpstr>Proxima Nova Lt</vt:lpstr>
      <vt:lpstr>Gotham Book</vt:lpstr>
      <vt:lpstr>Calibri</vt:lpstr>
      <vt:lpstr>Office Theme</vt:lpstr>
      <vt:lpstr>CITING SOURCES</vt:lpstr>
      <vt:lpstr>PARAPHRASING CONTENT</vt:lpstr>
      <vt:lpstr>IN-TEXT CITATIONS</vt:lpstr>
      <vt:lpstr>EXAMPLES</vt:lpstr>
      <vt:lpstr>WORKS CITED</vt:lpstr>
      <vt:lpstr>RESOURCES</vt:lpstr>
      <vt:lpstr>PARAGRAPHS &amp; LANGUAGE</vt:lpstr>
      <vt:lpstr>INTRODUCTIONS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32</cp:revision>
  <dcterms:created xsi:type="dcterms:W3CDTF">2019-06-25T23:10:16Z</dcterms:created>
  <dcterms:modified xsi:type="dcterms:W3CDTF">2022-09-12T13:36:19Z</dcterms:modified>
</cp:coreProperties>
</file>