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6" r:id="rId9"/>
    <p:sldId id="267" r:id="rId10"/>
    <p:sldId id="268" r:id="rId11"/>
    <p:sldId id="269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99CC"/>
    <a:srgbClr val="33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6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54A9B-0F3A-4631-AA81-64A5FB7D675A}" type="datetimeFigureOut">
              <a:rPr lang="en-US" smtClean="0"/>
              <a:t>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D9E13-E926-4589-88E6-B832B12251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D9E13-E926-4589-88E6-B832B12251E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4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4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D95920-04DC-46A5-A9DA-D69D59E2B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AC814-F79F-41D2-BE1E-A5F8771F0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0789-F9EA-4334-95CA-9D99D640B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EBF71-A684-4727-94DC-39A0D37FB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1861D-F6D4-4028-87AB-F00F0388D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1E064-6B8A-40AE-B0BF-F0E26E4C3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E97E0-72B8-40C9-847E-B47C0F588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DD574-3E1F-4931-9DEB-05A14C78E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6597C-17B4-4C05-AA76-539018FD9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5F691-A885-4753-ABAE-9EB58BC5E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27CBD-D6A3-4DC6-B258-450297FBC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048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8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9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0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1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1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DABD3A-0EE4-46DE-9411-6FD580991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Academic Honesty and Plagiarism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Giving credit where it’s due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Examples of non-fair use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Copying a text book to save money at the bookstore</a:t>
            </a:r>
          </a:p>
          <a:p>
            <a:pPr eaLnBrk="1" hangingPunct="1">
              <a:defRPr/>
            </a:pPr>
            <a:r>
              <a:rPr lang="en-US" smtClean="0"/>
              <a:t>Cutting and pasting material from Web sites without attribution</a:t>
            </a:r>
          </a:p>
          <a:p>
            <a:pPr eaLnBrk="1" hangingPunct="1">
              <a:defRPr/>
            </a:pPr>
            <a:r>
              <a:rPr lang="en-US" smtClean="0"/>
              <a:t>Copying MP3 files and giving them to your friends</a:t>
            </a:r>
          </a:p>
          <a:p>
            <a:pPr eaLnBrk="1" hangingPunct="1">
              <a:defRPr/>
            </a:pPr>
            <a:r>
              <a:rPr lang="en-US" smtClean="0"/>
              <a:t>Claiming a famous quote as your own, or not bothering to find the source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mtClean="0"/>
              <a:t>“We have met the enemy and he is us!” – Walt Kelly, Earth Day 1970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99CCFF"/>
                </a:solidFill>
              </a:rPr>
              <a:t>The Role of EG1003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Introduce you to common practice</a:t>
            </a:r>
          </a:p>
          <a:p>
            <a:pPr eaLnBrk="1" hangingPunct="1">
              <a:defRPr/>
            </a:pPr>
            <a:r>
              <a:rPr lang="en-US" smtClean="0"/>
              <a:t>Introduce you to industry practices</a:t>
            </a:r>
          </a:p>
          <a:p>
            <a:pPr eaLnBrk="1" hangingPunct="1">
              <a:defRPr/>
            </a:pPr>
            <a:r>
              <a:rPr lang="en-US" smtClean="0"/>
              <a:t>Introduce you to basic ethical and legal principles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99CCFF"/>
                </a:solidFill>
              </a:rPr>
              <a:t>Plagiarism in EG1003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Copying other lab reports</a:t>
            </a:r>
          </a:p>
          <a:p>
            <a:pPr lvl="1" eaLnBrk="1" hangingPunct="1">
              <a:defRPr/>
            </a:pPr>
            <a:r>
              <a:rPr lang="en-US" smtClean="0"/>
              <a:t>Claiming somebody else’s skill in writing reports as your own</a:t>
            </a:r>
          </a:p>
          <a:p>
            <a:pPr lvl="1" eaLnBrk="1" hangingPunct="1">
              <a:defRPr/>
            </a:pPr>
            <a:r>
              <a:rPr lang="en-US" smtClean="0"/>
              <a:t>Claiming somebody else’s technical skill as your own</a:t>
            </a:r>
          </a:p>
          <a:p>
            <a:pPr eaLnBrk="1" hangingPunct="1">
              <a:defRPr/>
            </a:pPr>
            <a:r>
              <a:rPr lang="en-US" smtClean="0"/>
              <a:t>Copying the online manual</a:t>
            </a:r>
          </a:p>
          <a:p>
            <a:pPr lvl="1" eaLnBrk="1" hangingPunct="1">
              <a:defRPr/>
            </a:pPr>
            <a:r>
              <a:rPr lang="en-US" smtClean="0"/>
              <a:t>The above, plus showing a depth of understanding you don’t have</a:t>
            </a:r>
          </a:p>
          <a:p>
            <a:pPr lvl="1" eaLnBrk="1" hangingPunct="1">
              <a:defRPr/>
            </a:pPr>
            <a:r>
              <a:rPr lang="en-US" smtClean="0"/>
              <a:t>The manual is the work of many, claiming as your own insults them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Temptation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Due to workload, it is tempting to copy other work</a:t>
            </a:r>
          </a:p>
          <a:p>
            <a:pPr eaLnBrk="1" hangingPunct="1">
              <a:defRPr/>
            </a:pPr>
            <a:r>
              <a:rPr lang="en-US" dirty="0" smtClean="0"/>
              <a:t>You want to mask shortcomings in technical skills or English</a:t>
            </a:r>
          </a:p>
          <a:p>
            <a:pPr eaLnBrk="1" hangingPunct="1">
              <a:defRPr/>
            </a:pPr>
            <a:r>
              <a:rPr lang="en-US" dirty="0" smtClean="0"/>
              <a:t>Don’t give in to temptation!</a:t>
            </a:r>
          </a:p>
          <a:p>
            <a:pPr eaLnBrk="1" hangingPunct="1">
              <a:defRPr/>
            </a:pPr>
            <a:r>
              <a:rPr lang="en-US" dirty="0" smtClean="0"/>
              <a:t>Better to have these recognized and helped by us than to hide them</a:t>
            </a:r>
          </a:p>
          <a:p>
            <a:pPr eaLnBrk="1" hangingPunct="1">
              <a:defRPr/>
            </a:pPr>
            <a:r>
              <a:rPr lang="en-US" dirty="0" smtClean="0"/>
              <a:t>We will enforce the rules</a:t>
            </a:r>
          </a:p>
          <a:p>
            <a:pPr eaLnBrk="1" hangingPunct="1">
              <a:defRPr/>
            </a:pPr>
            <a:r>
              <a:rPr lang="en-US" smtClean="0"/>
              <a:t>The </a:t>
            </a:r>
            <a:r>
              <a:rPr lang="en-US" smtClean="0"/>
              <a:t>entire </a:t>
            </a:r>
            <a:r>
              <a:rPr lang="en-US" smtClean="0"/>
              <a:t>EG1003 </a:t>
            </a:r>
            <a:r>
              <a:rPr lang="en-US" smtClean="0"/>
              <a:t>staff watches for dishonesty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Penalties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The first time you are caught with plagiarism on a lab report or presentation, you will get a zero (both TA and WC grades, as appropriate)</a:t>
            </a:r>
          </a:p>
          <a:p>
            <a:pPr eaLnBrk="1" hangingPunct="1">
              <a:defRPr/>
            </a:pPr>
            <a:r>
              <a:rPr lang="en-US" smtClean="0"/>
              <a:t>If a team report, all members get a zero</a:t>
            </a:r>
          </a:p>
          <a:p>
            <a:pPr eaLnBrk="1" hangingPunct="1">
              <a:defRPr/>
            </a:pPr>
            <a:r>
              <a:rPr lang="en-US" smtClean="0"/>
              <a:t>One of the most forgiving policies at Poly</a:t>
            </a:r>
          </a:p>
          <a:p>
            <a:pPr eaLnBrk="1" hangingPunct="1">
              <a:defRPr/>
            </a:pPr>
            <a:r>
              <a:rPr lang="en-US" smtClean="0"/>
              <a:t>If you do it again, even before you’re told about the first time, you get an automatic “F” grade for the course – no exceptions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Why is this important?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Severe penalties at Poly</a:t>
            </a:r>
          </a:p>
          <a:p>
            <a:pPr lvl="1" eaLnBrk="1" hangingPunct="1">
              <a:defRPr/>
            </a:pPr>
            <a:r>
              <a:rPr lang="en-US" smtClean="0"/>
              <a:t>Grades of zero</a:t>
            </a:r>
          </a:p>
          <a:p>
            <a:pPr lvl="1" eaLnBrk="1" hangingPunct="1">
              <a:defRPr/>
            </a:pPr>
            <a:r>
              <a:rPr lang="en-US" smtClean="0"/>
              <a:t>Failure of courses</a:t>
            </a:r>
          </a:p>
          <a:p>
            <a:pPr eaLnBrk="1" hangingPunct="1">
              <a:defRPr/>
            </a:pPr>
            <a:r>
              <a:rPr lang="en-US" smtClean="0"/>
              <a:t>Worse penalties in industry</a:t>
            </a:r>
          </a:p>
          <a:p>
            <a:pPr lvl="1" eaLnBrk="1" hangingPunct="1">
              <a:defRPr/>
            </a:pPr>
            <a:r>
              <a:rPr lang="en-US" smtClean="0"/>
              <a:t>Civil penalties (lawsuits)</a:t>
            </a:r>
          </a:p>
          <a:p>
            <a:pPr lvl="1" eaLnBrk="1" hangingPunct="1">
              <a:defRPr/>
            </a:pPr>
            <a:r>
              <a:rPr lang="en-US" smtClean="0"/>
              <a:t>Criminal penalties</a:t>
            </a:r>
          </a:p>
          <a:p>
            <a:pPr lvl="1" eaLnBrk="1" hangingPunct="1">
              <a:defRPr/>
            </a:pPr>
            <a:r>
              <a:rPr lang="en-US" smtClean="0"/>
              <a:t>Involuntary termination (getting fired)</a:t>
            </a:r>
          </a:p>
          <a:p>
            <a:pPr eaLnBrk="1" hangingPunct="1">
              <a:defRPr/>
            </a:pPr>
            <a:r>
              <a:rPr lang="en-US" smtClean="0"/>
              <a:t>It’s wrong</a:t>
            </a:r>
          </a:p>
          <a:p>
            <a:pPr lvl="1" eaLnBrk="1" hangingPunct="1">
              <a:defRPr/>
            </a:pPr>
            <a:r>
              <a:rPr lang="en-US" smtClean="0"/>
              <a:t>What you think matters – express your own thoughts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Types of Academic Dishonesty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Cheating</a:t>
            </a:r>
          </a:p>
          <a:p>
            <a:pPr lvl="1" eaLnBrk="1" hangingPunct="1">
              <a:defRPr/>
            </a:pPr>
            <a:r>
              <a:rPr lang="en-US" smtClean="0"/>
              <a:t>Showing performance that you don’t really have</a:t>
            </a:r>
          </a:p>
          <a:p>
            <a:pPr lvl="1" eaLnBrk="1" hangingPunct="1">
              <a:defRPr/>
            </a:pPr>
            <a:r>
              <a:rPr lang="en-US" smtClean="0"/>
              <a:t>Copying work during exams</a:t>
            </a:r>
          </a:p>
          <a:p>
            <a:pPr lvl="1" eaLnBrk="1" hangingPunct="1">
              <a:defRPr/>
            </a:pPr>
            <a:r>
              <a:rPr lang="en-US" smtClean="0"/>
              <a:t>Having others do work for you and claiming it as your own</a:t>
            </a:r>
          </a:p>
          <a:p>
            <a:pPr eaLnBrk="1" hangingPunct="1">
              <a:defRPr/>
            </a:pPr>
            <a:r>
              <a:rPr lang="en-US" smtClean="0"/>
              <a:t>Plagiarism</a:t>
            </a:r>
          </a:p>
          <a:p>
            <a:pPr lvl="1" eaLnBrk="1" hangingPunct="1">
              <a:defRPr/>
            </a:pPr>
            <a:r>
              <a:rPr lang="en-US" smtClean="0"/>
              <a:t>Using other people’s work without their knowledge or permission, and claiming it as your own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What’s the harm?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People assume you know things that you don’t</a:t>
            </a:r>
          </a:p>
          <a:p>
            <a:pPr eaLnBrk="1" hangingPunct="1">
              <a:defRPr/>
            </a:pPr>
            <a:r>
              <a:rPr lang="en-US" smtClean="0"/>
              <a:t>Gives everybody a bad name</a:t>
            </a:r>
          </a:p>
          <a:p>
            <a:pPr eaLnBrk="1" hangingPunct="1">
              <a:defRPr/>
            </a:pPr>
            <a:r>
              <a:rPr lang="en-US" smtClean="0"/>
              <a:t>“I hired that guy as a systems expert because he got an “A” in his Poly Operating Systems class, and he didn’t know anything. I’m never going to hire another Poly student.”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Types of Material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Work that is publicly available</a:t>
            </a:r>
          </a:p>
          <a:p>
            <a:pPr lvl="1" eaLnBrk="1" hangingPunct="1">
              <a:defRPr/>
            </a:pPr>
            <a:r>
              <a:rPr lang="en-US" smtClean="0"/>
              <a:t>Designed to be read and used by a wide audience</a:t>
            </a:r>
          </a:p>
          <a:p>
            <a:pPr lvl="1" eaLnBrk="1" hangingPunct="1">
              <a:defRPr/>
            </a:pPr>
            <a:r>
              <a:rPr lang="en-US" smtClean="0"/>
              <a:t>It’s how our civilization advances</a:t>
            </a:r>
          </a:p>
          <a:p>
            <a:pPr lvl="1" eaLnBrk="1" hangingPunct="1">
              <a:defRPr/>
            </a:pPr>
            <a:r>
              <a:rPr lang="en-US" smtClean="0"/>
              <a:t>You can use it to build your own ideas</a:t>
            </a:r>
          </a:p>
          <a:p>
            <a:pPr lvl="1" eaLnBrk="1" hangingPunct="1">
              <a:defRPr/>
            </a:pPr>
            <a:r>
              <a:rPr lang="en-US" smtClean="0"/>
              <a:t>You should give credit to the source to give them the recognition they deserve</a:t>
            </a:r>
          </a:p>
          <a:p>
            <a:pPr lvl="1" eaLnBrk="1" hangingPunct="1">
              <a:defRPr/>
            </a:pPr>
            <a:r>
              <a:rPr lang="en-US" smtClean="0"/>
              <a:t>Done via citation of the source</a:t>
            </a:r>
          </a:p>
          <a:p>
            <a:pPr lvl="1" eaLnBrk="1" hangingPunct="1"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Types of Material (contd.)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Work that is not publicly available</a:t>
            </a:r>
          </a:p>
          <a:p>
            <a:pPr lvl="1" eaLnBrk="1" hangingPunct="1">
              <a:defRPr/>
            </a:pPr>
            <a:r>
              <a:rPr lang="en-US" smtClean="0"/>
              <a:t>Author has specifically limited the audience</a:t>
            </a:r>
          </a:p>
          <a:p>
            <a:pPr lvl="1" eaLnBrk="1" hangingPunct="1">
              <a:defRPr/>
            </a:pPr>
            <a:r>
              <a:rPr lang="en-US" smtClean="0"/>
              <a:t>You have access as a matter of trust</a:t>
            </a:r>
          </a:p>
          <a:p>
            <a:pPr lvl="1" eaLnBrk="1" hangingPunct="1">
              <a:defRPr/>
            </a:pPr>
            <a:r>
              <a:rPr lang="en-US" smtClean="0"/>
              <a:t>You must honor that trust and keep the material private</a:t>
            </a:r>
          </a:p>
          <a:p>
            <a:pPr lvl="1" eaLnBrk="1" hangingPunct="1">
              <a:defRPr/>
            </a:pPr>
            <a:r>
              <a:rPr lang="en-US" smtClean="0"/>
              <a:t>You can ask the author for permission to distribute parts of the material more widely</a:t>
            </a:r>
          </a:p>
          <a:p>
            <a:pPr eaLnBrk="1" hangingPunct="1">
              <a:defRPr/>
            </a:pPr>
            <a:r>
              <a:rPr lang="en-US" smtClean="0"/>
              <a:t>Constitutes “intellectual property” and has value to them – don’t steal!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What Is Plagiarism?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Violation of the principles of the last several slides</a:t>
            </a:r>
          </a:p>
          <a:p>
            <a:pPr eaLnBrk="1" hangingPunct="1">
              <a:defRPr/>
            </a:pPr>
            <a:r>
              <a:rPr lang="en-US" smtClean="0"/>
              <a:t>Using public work without giving credit to the origin</a:t>
            </a:r>
          </a:p>
          <a:p>
            <a:pPr lvl="1" eaLnBrk="1" hangingPunct="1">
              <a:defRPr/>
            </a:pPr>
            <a:r>
              <a:rPr lang="en-US" smtClean="0"/>
              <a:t>Includes printed material and also material on the Internet</a:t>
            </a:r>
          </a:p>
          <a:p>
            <a:pPr lvl="1" eaLnBrk="1" hangingPunct="1">
              <a:defRPr/>
            </a:pPr>
            <a:r>
              <a:rPr lang="en-US" smtClean="0"/>
              <a:t>Includes photocopying material (e.g. texts) and electronic cut and paste</a:t>
            </a:r>
          </a:p>
          <a:p>
            <a:pPr eaLnBrk="1" hangingPunct="1">
              <a:defRPr/>
            </a:pPr>
            <a:r>
              <a:rPr lang="en-US" smtClean="0"/>
              <a:t>Using private work without permission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“Fair Use”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 legal term that embodies these principles for non-private published work</a:t>
            </a:r>
          </a:p>
          <a:p>
            <a:pPr eaLnBrk="1" hangingPunct="1">
              <a:defRPr/>
            </a:pPr>
            <a:r>
              <a:rPr lang="en-US" smtClean="0"/>
              <a:t>Part of United States copyright law</a:t>
            </a:r>
          </a:p>
          <a:p>
            <a:pPr eaLnBrk="1" hangingPunct="1">
              <a:defRPr/>
            </a:pPr>
            <a:r>
              <a:rPr lang="en-US" smtClean="0"/>
              <a:t>Complicated at times</a:t>
            </a:r>
          </a:p>
          <a:p>
            <a:pPr eaLnBrk="1" hangingPunct="1">
              <a:defRPr/>
            </a:pPr>
            <a:r>
              <a:rPr lang="en-US" smtClean="0"/>
              <a:t>Simple version:</a:t>
            </a:r>
          </a:p>
          <a:p>
            <a:pPr lvl="1" eaLnBrk="1" hangingPunct="1">
              <a:defRPr/>
            </a:pPr>
            <a:r>
              <a:rPr lang="en-US" smtClean="0"/>
              <a:t>If you’re using a little (sentence, formula, definition), it’s OK if you cite the source. It’s NOT OK to just use it</a:t>
            </a:r>
          </a:p>
          <a:p>
            <a:pPr lvl="1" eaLnBrk="1" hangingPunct="1">
              <a:defRPr/>
            </a:pPr>
            <a:r>
              <a:rPr lang="en-US" smtClean="0"/>
              <a:t>If you’re using a lot, it’s illegal (paragraphs, chapters)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99CCFF"/>
                </a:solidFill>
              </a:rPr>
              <a:t>Examples of Fair Use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For academics, can make class handouts of short passages from published work (with attribution)</a:t>
            </a:r>
          </a:p>
          <a:p>
            <a:pPr eaLnBrk="1" hangingPunct="1">
              <a:defRPr/>
            </a:pPr>
            <a:r>
              <a:rPr lang="en-US" smtClean="0"/>
              <a:t>Famous quotes</a:t>
            </a:r>
          </a:p>
          <a:p>
            <a:pPr lvl="1" eaLnBrk="1" hangingPunct="1">
              <a:defRPr/>
            </a:pPr>
            <a:r>
              <a:rPr lang="en-US" smtClean="0"/>
              <a:t>Attribution shows accuracy plus the source</a:t>
            </a:r>
          </a:p>
          <a:p>
            <a:pPr eaLnBrk="1" hangingPunct="1">
              <a:defRPr/>
            </a:pPr>
            <a:r>
              <a:rPr lang="en-US" smtClean="0"/>
              <a:t>Private use for background information</a:t>
            </a:r>
          </a:p>
          <a:p>
            <a:pPr lvl="1" eaLnBrk="1" hangingPunct="1">
              <a:defRPr/>
            </a:pPr>
            <a:r>
              <a:rPr lang="en-US" smtClean="0"/>
              <a:t>Material read at the public library for you to learn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64</TotalTime>
  <Words>716</Words>
  <Application>Microsoft Office PowerPoint</Application>
  <PresentationFormat>On-screen Show (4:3)</PresentationFormat>
  <Paragraphs>99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Tahoma</vt:lpstr>
      <vt:lpstr>Arial</vt:lpstr>
      <vt:lpstr>Wingdings</vt:lpstr>
      <vt:lpstr>Calibri</vt:lpstr>
      <vt:lpstr>Balance</vt:lpstr>
      <vt:lpstr>Academic Honesty and Plagiarism</vt:lpstr>
      <vt:lpstr>Why is this important?</vt:lpstr>
      <vt:lpstr>Types of Academic Dishonesty</vt:lpstr>
      <vt:lpstr>What’s the harm?</vt:lpstr>
      <vt:lpstr>Types of Material</vt:lpstr>
      <vt:lpstr>Types of Material (contd.)</vt:lpstr>
      <vt:lpstr>What Is Plagiarism?</vt:lpstr>
      <vt:lpstr>“Fair Use”</vt:lpstr>
      <vt:lpstr>Examples of Fair Use</vt:lpstr>
      <vt:lpstr>Examples of non-fair use</vt:lpstr>
      <vt:lpstr>The Role of EG1003</vt:lpstr>
      <vt:lpstr>Plagiarism in EG1003</vt:lpstr>
      <vt:lpstr>Temptation</vt:lpstr>
      <vt:lpstr>Penalties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and Plagiarism</dc:title>
  <dc:creator>David R. Doucette</dc:creator>
  <cp:lastModifiedBy>LIRDI2</cp:lastModifiedBy>
  <cp:revision>10</cp:revision>
  <dcterms:created xsi:type="dcterms:W3CDTF">2006-03-26T17:29:32Z</dcterms:created>
  <dcterms:modified xsi:type="dcterms:W3CDTF">2010-01-19T17:58:16Z</dcterms:modified>
</cp:coreProperties>
</file>