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welcome_week_2011.jp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522E9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667000" y="41148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EG1003: INTRODUCTION</a:t>
            </a:r>
            <a:r>
              <a:rPr lang="en-US" b="1" baseline="0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 TO ENGINEERING AND DESIGN</a:t>
            </a:r>
            <a:endParaRPr lang="en-US" b="1" dirty="0">
              <a:solidFill>
                <a:srgbClr val="522E9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NYU Pol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2313851" cy="764680"/>
          </a:xfrm>
          <a:prstGeom prst="rect">
            <a:avLst/>
          </a:prstGeom>
        </p:spPr>
      </p:pic>
      <p:pic>
        <p:nvPicPr>
          <p:cNvPr id="11" name="Picture 10" descr="Colon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606040" y="502920"/>
            <a:ext cx="121931" cy="213378"/>
          </a:xfrm>
          <a:prstGeom prst="rect">
            <a:avLst/>
          </a:prstGeom>
        </p:spPr>
      </p:pic>
      <p:pic>
        <p:nvPicPr>
          <p:cNvPr id="14" name="Picture 13" descr="polythinking.pn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762000"/>
            <a:ext cx="2074908" cy="1310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Til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YUlogoSmall259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08" y="6464808"/>
            <a:ext cx="1157288" cy="1971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 dirty="0"/>
          </a:p>
        </p:txBody>
      </p:sp>
      <p:pic>
        <p:nvPicPr>
          <p:cNvPr id="11" name="Picture 10" descr="NYUPoly-COL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60699" y="6053328"/>
            <a:ext cx="1622603" cy="537667"/>
          </a:xfrm>
          <a:prstGeom prst="rect">
            <a:avLst/>
          </a:prstGeom>
        </p:spPr>
      </p:pic>
      <p:pic>
        <p:nvPicPr>
          <p:cNvPr id="10" name="Picture 9" descr="tagline-COL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70648" y="6464808"/>
            <a:ext cx="1156411" cy="213360"/>
          </a:xfrm>
          <a:prstGeom prst="rect">
            <a:avLst/>
          </a:prstGeom>
        </p:spPr>
      </p:pic>
      <p:pic>
        <p:nvPicPr>
          <p:cNvPr id="8" name="Picture 7" descr="background_big_12.jpg"/>
          <p:cNvPicPr>
            <a:picLocks noChangeAspect="1"/>
          </p:cNvPicPr>
          <p:nvPr/>
        </p:nvPicPr>
        <p:blipFill>
          <a:blip r:embed="rId9" cstate="print">
            <a:lum bright="70000" contrast="-70000"/>
          </a:blip>
          <a:srcRect/>
          <a:stretch>
            <a:fillRect/>
          </a:stretch>
        </p:blipFill>
        <p:spPr>
          <a:xfrm>
            <a:off x="0" y="274320"/>
            <a:ext cx="9144000" cy="1143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lon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37160" y="594360"/>
            <a:ext cx="304828" cy="5334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3" r:id="rId4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4400" kern="1200">
          <a:solidFill>
            <a:srgbClr val="00559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3200" kern="120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Academic Honesty and Plagiarism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Giving credit where it’s </a:t>
            </a:r>
            <a:r>
              <a:rPr lang="en-US" dirty="0" smtClean="0"/>
              <a:t>due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11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non-fair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Copying a text book to save money at the bookstore</a:t>
            </a:r>
          </a:p>
          <a:p>
            <a:r>
              <a:rPr lang="en-US" dirty="0"/>
              <a:t>Cutting and pasting material from Web sites without attribution</a:t>
            </a:r>
          </a:p>
          <a:p>
            <a:r>
              <a:rPr lang="en-US" dirty="0"/>
              <a:t>Copying MP3 files and giving them to your friends</a:t>
            </a:r>
          </a:p>
          <a:p>
            <a:r>
              <a:rPr lang="en-US" dirty="0"/>
              <a:t>Claiming a famous quote as your own, or not bothering to find the source</a:t>
            </a:r>
          </a:p>
          <a:p>
            <a:pPr lvl="1"/>
            <a:r>
              <a:rPr lang="en-US" dirty="0" smtClean="0"/>
              <a:t>“We have met the enemy and he is us!” – Walt Kelly</a:t>
            </a:r>
            <a:r>
              <a:rPr lang="en-US" dirty="0"/>
              <a:t>, Earth Day </a:t>
            </a:r>
            <a:r>
              <a:rPr lang="en-US" dirty="0" smtClean="0"/>
              <a:t>1970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484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EG1003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you to common practice</a:t>
            </a:r>
          </a:p>
          <a:p>
            <a:r>
              <a:rPr lang="en-US" dirty="0"/>
              <a:t>Introduce you to industry practices</a:t>
            </a:r>
          </a:p>
          <a:p>
            <a:r>
              <a:rPr lang="en-US" dirty="0"/>
              <a:t>Introduce you to basic ethical and legal </a:t>
            </a:r>
            <a:r>
              <a:rPr lang="en-US" dirty="0" smtClean="0"/>
              <a:t>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182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Plagiarism in EG1003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Copying other lab reports</a:t>
            </a:r>
          </a:p>
          <a:p>
            <a:pPr lvl="1"/>
            <a:r>
              <a:rPr lang="en-US" dirty="0"/>
              <a:t>Claiming somebody else’s skill in writing reports as your own</a:t>
            </a:r>
          </a:p>
          <a:p>
            <a:pPr lvl="1"/>
            <a:r>
              <a:rPr lang="en-US" dirty="0"/>
              <a:t>Claiming somebody else’s technical skill as your own</a:t>
            </a:r>
          </a:p>
          <a:p>
            <a:r>
              <a:rPr lang="en-US" dirty="0"/>
              <a:t>Copying the online manual</a:t>
            </a:r>
          </a:p>
          <a:p>
            <a:pPr lvl="1"/>
            <a:r>
              <a:rPr lang="en-US" dirty="0"/>
              <a:t>The above, plus showing a depth of understanding you don’t have</a:t>
            </a:r>
          </a:p>
          <a:p>
            <a:pPr lvl="1"/>
            <a:r>
              <a:rPr lang="en-US" dirty="0"/>
              <a:t>The manual is the work of many, claiming as your own insults them</a:t>
            </a:r>
          </a:p>
        </p:txBody>
      </p:sp>
    </p:spTree>
    <p:extLst>
      <p:ext uri="{BB962C8B-B14F-4D97-AF65-F5344CB8AC3E}">
        <p14:creationId xmlns:p14="http://schemas.microsoft.com/office/powerpoint/2010/main" val="3241109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Due to workload, it is tempting to copy other work</a:t>
            </a:r>
          </a:p>
          <a:p>
            <a:r>
              <a:rPr lang="en-US" dirty="0"/>
              <a:t>You want to mask shortcomings in technical skills or English</a:t>
            </a:r>
          </a:p>
          <a:p>
            <a:r>
              <a:rPr lang="en-US" dirty="0"/>
              <a:t>Don’t give in to temptation!</a:t>
            </a:r>
          </a:p>
          <a:p>
            <a:r>
              <a:rPr lang="en-US" dirty="0"/>
              <a:t>Better to have these recognized and helped by us than to hide them</a:t>
            </a:r>
          </a:p>
          <a:p>
            <a:r>
              <a:rPr lang="en-US" dirty="0"/>
              <a:t>We will enforce the rules</a:t>
            </a:r>
          </a:p>
          <a:p>
            <a:r>
              <a:rPr lang="en-US" dirty="0"/>
              <a:t>The entire EG1003 staff watches for </a:t>
            </a:r>
            <a:r>
              <a:rPr lang="en-US" dirty="0" smtClean="0"/>
              <a:t>dishonesty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51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first time you are caught with plagiarism on a lab report or presentation, you will get a zero (both TA and WC grades, as appropriate)</a:t>
            </a:r>
          </a:p>
          <a:p>
            <a:r>
              <a:rPr lang="en-US" dirty="0"/>
              <a:t>If a team report, all members get a zero</a:t>
            </a:r>
          </a:p>
          <a:p>
            <a:r>
              <a:rPr lang="en-US" dirty="0"/>
              <a:t>One of the most forgiving policies at Poly</a:t>
            </a:r>
          </a:p>
          <a:p>
            <a:r>
              <a:rPr lang="en-US"/>
              <a:t>If you do it again, even before you’re told about the first time, you get an automatic “F” grade for the course – </a:t>
            </a:r>
            <a:r>
              <a:rPr lang="en-US"/>
              <a:t>no </a:t>
            </a:r>
            <a:r>
              <a:rPr lang="en-US" smtClean="0"/>
              <a:t>exceptions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9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Severe penalties at Poly</a:t>
            </a:r>
          </a:p>
          <a:p>
            <a:pPr lvl="1"/>
            <a:r>
              <a:rPr lang="en-US" dirty="0"/>
              <a:t>Grades of zero</a:t>
            </a:r>
          </a:p>
          <a:p>
            <a:pPr lvl="1"/>
            <a:r>
              <a:rPr lang="en-US" dirty="0"/>
              <a:t>Failure of courses</a:t>
            </a:r>
          </a:p>
          <a:p>
            <a:r>
              <a:rPr lang="en-US" dirty="0"/>
              <a:t>Worse penalties in industry</a:t>
            </a:r>
          </a:p>
          <a:p>
            <a:pPr lvl="1"/>
            <a:r>
              <a:rPr lang="en-US" dirty="0"/>
              <a:t>Civil penalties (lawsuits)</a:t>
            </a:r>
          </a:p>
          <a:p>
            <a:pPr lvl="1"/>
            <a:r>
              <a:rPr lang="en-US" dirty="0"/>
              <a:t>Criminal penalties</a:t>
            </a:r>
          </a:p>
          <a:p>
            <a:pPr lvl="1"/>
            <a:r>
              <a:rPr lang="en-US" dirty="0"/>
              <a:t>Involuntary termination (getting fired)</a:t>
            </a:r>
          </a:p>
          <a:p>
            <a:r>
              <a:rPr lang="en-US" dirty="0"/>
              <a:t>It’s wrong</a:t>
            </a:r>
          </a:p>
          <a:p>
            <a:pPr lvl="1"/>
            <a:r>
              <a:rPr lang="en-US" dirty="0"/>
              <a:t>What you think matters – express your own </a:t>
            </a:r>
            <a:r>
              <a:rPr lang="en-US" dirty="0" smtClean="0"/>
              <a:t>thoughts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536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Academic Dishonesty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Cheating</a:t>
            </a:r>
          </a:p>
          <a:p>
            <a:pPr lvl="1"/>
            <a:r>
              <a:rPr lang="en-US" dirty="0"/>
              <a:t>Showing performance that you don’t really have</a:t>
            </a:r>
          </a:p>
          <a:p>
            <a:pPr lvl="1"/>
            <a:r>
              <a:rPr lang="en-US" dirty="0"/>
              <a:t>Copying work during exams</a:t>
            </a:r>
          </a:p>
          <a:p>
            <a:pPr lvl="1"/>
            <a:r>
              <a:rPr lang="en-US" dirty="0"/>
              <a:t>Having others do work for you and claiming it as your own</a:t>
            </a:r>
          </a:p>
          <a:p>
            <a:r>
              <a:rPr lang="en-US" dirty="0"/>
              <a:t>Plagiarism</a:t>
            </a:r>
          </a:p>
          <a:p>
            <a:pPr lvl="1"/>
            <a:r>
              <a:rPr lang="en-US" dirty="0"/>
              <a:t>Using other people’s work without their knowledge or permission, and claiming it as your 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8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harm?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assume you know things that you don’t</a:t>
            </a:r>
          </a:p>
          <a:p>
            <a:r>
              <a:rPr lang="en-US" dirty="0"/>
              <a:t>Gives everybody a bad name</a:t>
            </a:r>
          </a:p>
          <a:p>
            <a:r>
              <a:rPr lang="en-US" dirty="0"/>
              <a:t>“I hired that guy as a systems expert because he got an “A” in his Poly Operating Systems class, and he didn’t know anything. I’m never going to hire another Poly student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212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that is publicly available</a:t>
            </a:r>
          </a:p>
          <a:p>
            <a:pPr lvl="1"/>
            <a:r>
              <a:rPr lang="en-US" dirty="0"/>
              <a:t>Designed to be read and used by a wide audience</a:t>
            </a:r>
          </a:p>
          <a:p>
            <a:pPr lvl="1"/>
            <a:r>
              <a:rPr lang="en-US" dirty="0"/>
              <a:t>It’s how our civilization advances</a:t>
            </a:r>
          </a:p>
          <a:p>
            <a:pPr lvl="1"/>
            <a:r>
              <a:rPr lang="en-US" dirty="0"/>
              <a:t>You can use it to build your own ideas</a:t>
            </a:r>
          </a:p>
          <a:p>
            <a:pPr lvl="1"/>
            <a:r>
              <a:rPr lang="en-US" dirty="0"/>
              <a:t>You should give credit to the source to give them the recognition they deserve</a:t>
            </a:r>
          </a:p>
          <a:p>
            <a:pPr lvl="1"/>
            <a:r>
              <a:rPr lang="en-US" dirty="0"/>
              <a:t>Done via citation of the </a:t>
            </a:r>
            <a:r>
              <a:rPr lang="en-US" dirty="0" smtClean="0"/>
              <a:t>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1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Work that is not publicly available</a:t>
            </a:r>
          </a:p>
          <a:p>
            <a:pPr lvl="1"/>
            <a:r>
              <a:rPr lang="en-US" dirty="0"/>
              <a:t>Author has specifically limited the audience</a:t>
            </a:r>
          </a:p>
          <a:p>
            <a:pPr lvl="1"/>
            <a:r>
              <a:rPr lang="en-US" dirty="0"/>
              <a:t>You have access as a matter of trust</a:t>
            </a:r>
          </a:p>
          <a:p>
            <a:pPr lvl="1"/>
            <a:r>
              <a:rPr lang="en-US" dirty="0"/>
              <a:t>You must honor that trust and keep the material private</a:t>
            </a:r>
          </a:p>
          <a:p>
            <a:pPr lvl="1"/>
            <a:r>
              <a:rPr lang="en-US" dirty="0"/>
              <a:t>You can ask the author for permission to distribute parts of the material more widely</a:t>
            </a:r>
          </a:p>
          <a:p>
            <a:r>
              <a:rPr lang="en-US" dirty="0"/>
              <a:t>Constitutes “intellectual property” and has value to them – don’t steal!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6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Plagiarism?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Violation of the principles of the last several slides</a:t>
            </a:r>
          </a:p>
          <a:p>
            <a:r>
              <a:rPr lang="en-US" dirty="0"/>
              <a:t>Using public work without giving credit to the origin</a:t>
            </a:r>
          </a:p>
          <a:p>
            <a:pPr lvl="1"/>
            <a:r>
              <a:rPr lang="en-US" dirty="0"/>
              <a:t>Includes printed material and also material on the Internet</a:t>
            </a:r>
          </a:p>
          <a:p>
            <a:pPr lvl="1"/>
            <a:r>
              <a:rPr lang="en-US" dirty="0"/>
              <a:t>Includes photocopying material (e.g. texts) and electronic cut and paste</a:t>
            </a:r>
          </a:p>
          <a:p>
            <a:r>
              <a:rPr lang="en-US" dirty="0"/>
              <a:t>Using private work without permission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76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“Fair Use”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legal term that embodies these principles for non-private published work</a:t>
            </a:r>
          </a:p>
          <a:p>
            <a:r>
              <a:rPr lang="en-US" dirty="0"/>
              <a:t>Part of United States copyright law</a:t>
            </a:r>
          </a:p>
          <a:p>
            <a:r>
              <a:rPr lang="en-US" dirty="0"/>
              <a:t>Complicated at times</a:t>
            </a:r>
          </a:p>
          <a:p>
            <a:r>
              <a:rPr lang="en-US" dirty="0"/>
              <a:t>Simple version:</a:t>
            </a:r>
          </a:p>
          <a:p>
            <a:pPr lvl="1"/>
            <a:r>
              <a:rPr lang="en-US" dirty="0"/>
              <a:t>If you’re using a little (sentence, formula, definition), it’s OK if you cite the source. It’s NOT OK to just use it</a:t>
            </a:r>
          </a:p>
          <a:p>
            <a:pPr lvl="1"/>
            <a:r>
              <a:rPr lang="en-US" dirty="0"/>
              <a:t>If you’re using a lot, it’s illegal (paragraphs, chapters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6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academics, can make class handouts of short passages from published work (with attribution)</a:t>
            </a:r>
          </a:p>
          <a:p>
            <a:r>
              <a:rPr lang="en-US" dirty="0"/>
              <a:t>Famous quotes</a:t>
            </a:r>
          </a:p>
          <a:p>
            <a:pPr lvl="1"/>
            <a:r>
              <a:rPr lang="en-US" dirty="0" smtClean="0"/>
              <a:t>Attribution shows accuracy plus the source</a:t>
            </a:r>
            <a:endParaRPr lang="en-US" dirty="0"/>
          </a:p>
          <a:p>
            <a:r>
              <a:rPr lang="en-US" dirty="0"/>
              <a:t>Private use for background information</a:t>
            </a:r>
          </a:p>
          <a:p>
            <a:pPr lvl="1"/>
            <a:r>
              <a:rPr lang="en-US" dirty="0"/>
              <a:t>Material read at the public library for you to learn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14788"/>
      </p:ext>
    </p:extLst>
  </p:cSld>
  <p:clrMapOvr>
    <a:masterClrMapping/>
  </p:clrMapOvr>
</p:sld>
</file>

<file path=ppt/theme/theme1.xml><?xml version="1.0" encoding="utf-8"?>
<a:theme xmlns:a="http://schemas.openxmlformats.org/drawingml/2006/main" name="EG_NYU-Poly_PowerPoint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EG_NYU-Poly_PowerPoint_Theme</Template>
  <TotalTime>6</TotalTime>
  <Words>699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EG_NYU-Poly_PowerPoint_Theme</vt:lpstr>
      <vt:lpstr>Academic Honesty and Plagiarism</vt:lpstr>
      <vt:lpstr>Why is this important?</vt:lpstr>
      <vt:lpstr>Types of Academic Dishonesty</vt:lpstr>
      <vt:lpstr>What’s the harm?</vt:lpstr>
      <vt:lpstr>Types of Material</vt:lpstr>
      <vt:lpstr>Types of Material</vt:lpstr>
      <vt:lpstr>What Is Plagiarism?</vt:lpstr>
      <vt:lpstr>“Fair Use”</vt:lpstr>
      <vt:lpstr>Examples of Fair Use</vt:lpstr>
      <vt:lpstr>Examples of non-fair use</vt:lpstr>
      <vt:lpstr>The Role of EG1003</vt:lpstr>
      <vt:lpstr>Plagiarism in EG1003</vt:lpstr>
      <vt:lpstr>Temptation</vt:lpstr>
      <vt:lpstr>Penalties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and Plagiarism</dc:title>
  <dc:creator>Peter Yuk Li</dc:creator>
  <cp:lastModifiedBy>Peter Yuk Li</cp:lastModifiedBy>
  <cp:revision>1</cp:revision>
  <dcterms:created xsi:type="dcterms:W3CDTF">2011-09-13T08:08:48Z</dcterms:created>
  <dcterms:modified xsi:type="dcterms:W3CDTF">2011-09-13T08:14:59Z</dcterms:modified>
</cp:coreProperties>
</file>