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6" y="2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8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EG 1003: Introduction of Engineering and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Academic Honesty and </a:t>
            </a:r>
            <a:r>
              <a:rPr lang="en-US" sz="6000" dirty="0" smtClean="0">
                <a:solidFill>
                  <a:schemeClr val="tx1"/>
                </a:solidFill>
              </a:rPr>
              <a:t>         Plagiarism</a:t>
            </a:r>
          </a:p>
          <a:p>
            <a:pPr algn="ctr"/>
            <a:endParaRPr lang="en-US" sz="60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Giving credit where it’s due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8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Examples of non-fair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Copying a text book to save money at the bookstore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Cutting and pasting material from Web sites without attribution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Copying MP3 files and giving them to your friends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Claiming a famous quote as your own, or not bothering to find the source</a:t>
            </a:r>
          </a:p>
          <a:p>
            <a:pPr lvl="1"/>
            <a:r>
              <a:rPr lang="en-US" sz="2400" dirty="0" smtClean="0"/>
              <a:t>“We have met the enemy and he is us!” – Walt Kelly</a:t>
            </a:r>
            <a:r>
              <a:rPr lang="en-US" sz="2400" dirty="0"/>
              <a:t>, Earth Day </a:t>
            </a:r>
            <a:r>
              <a:rPr lang="en-US" sz="2400" dirty="0" smtClean="0"/>
              <a:t>1970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94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Role of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Introduce you to common practice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Introduce you to industry practices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Introduce you to basic ethical and legal </a:t>
            </a:r>
            <a:r>
              <a:rPr lang="en-US" dirty="0" smtClean="0"/>
              <a:t>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Plagiarism in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Copying other lab reports</a:t>
            </a:r>
          </a:p>
          <a:p>
            <a:pPr lvl="1"/>
            <a:r>
              <a:rPr lang="en-US" sz="2400" dirty="0"/>
              <a:t>Claiming somebody else’s skill in writing reports as your own</a:t>
            </a:r>
          </a:p>
          <a:p>
            <a:pPr lvl="1"/>
            <a:r>
              <a:rPr lang="en-US" sz="2400" dirty="0"/>
              <a:t>Claiming somebody else’s technical skill as your own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Copying the online manual</a:t>
            </a:r>
          </a:p>
          <a:p>
            <a:pPr lvl="1"/>
            <a:r>
              <a:rPr lang="en-US" sz="2400" dirty="0"/>
              <a:t>The above, plus showing a depth of understanding you don’t have</a:t>
            </a:r>
          </a:p>
          <a:p>
            <a:pPr lvl="1"/>
            <a:r>
              <a:rPr lang="en-US" sz="2400" dirty="0"/>
              <a:t>The manual is the work of many, claiming as your own insults them</a:t>
            </a:r>
          </a:p>
        </p:txBody>
      </p:sp>
    </p:spTree>
    <p:extLst>
      <p:ext uri="{BB962C8B-B14F-4D97-AF65-F5344CB8AC3E}">
        <p14:creationId xmlns:p14="http://schemas.microsoft.com/office/powerpoint/2010/main" val="32411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971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Due to workload, it is tempting to copy other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want to mask shortcomings in technical skills or English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Don’t give in to temptation!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Better to have these recognized and helped by us than to hide them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will enforce the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entire EG1003 staff watches for </a:t>
            </a:r>
            <a:r>
              <a:rPr lang="en-US" dirty="0" smtClean="0"/>
              <a:t>dishonesty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259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first time you are caught with plagiarism on a lab report or presentation, you will get a zero (both TA and WC grades, as appropriate)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a team report, all members get a zero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One of the most forgiving policies at Poly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you do it again, even before you’re told about the first time, you get an automatic “F” grade for the course – no </a:t>
            </a:r>
            <a:r>
              <a:rPr lang="en-US" dirty="0" smtClean="0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791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Severe penalties at Poly</a:t>
            </a:r>
          </a:p>
          <a:p>
            <a:pPr lvl="1"/>
            <a:r>
              <a:rPr lang="en-US" sz="2400" dirty="0"/>
              <a:t>Grades of zero</a:t>
            </a:r>
          </a:p>
          <a:p>
            <a:pPr lvl="1"/>
            <a:r>
              <a:rPr lang="en-US" sz="2400" dirty="0"/>
              <a:t>Failure of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Worse penalties in industry</a:t>
            </a:r>
          </a:p>
          <a:p>
            <a:pPr lvl="1"/>
            <a:r>
              <a:rPr lang="en-US" sz="2400" dirty="0"/>
              <a:t>Civil penalties (lawsuits)</a:t>
            </a:r>
          </a:p>
          <a:p>
            <a:pPr lvl="1"/>
            <a:r>
              <a:rPr lang="en-US" sz="2400" dirty="0"/>
              <a:t>Criminal penalties</a:t>
            </a:r>
          </a:p>
          <a:p>
            <a:pPr lvl="1"/>
            <a:r>
              <a:rPr lang="en-US" sz="2400" dirty="0"/>
              <a:t>Involuntary termination (getting fired)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wrong</a:t>
            </a:r>
          </a:p>
          <a:p>
            <a:pPr lvl="1"/>
            <a:r>
              <a:rPr lang="en-US" sz="2400" dirty="0"/>
              <a:t>What you think matters – express your own </a:t>
            </a:r>
            <a:r>
              <a:rPr lang="en-US" sz="2400" dirty="0" smtClean="0"/>
              <a:t>thoughts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5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Types of 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Cheating</a:t>
            </a:r>
          </a:p>
          <a:p>
            <a:pPr lvl="1"/>
            <a:r>
              <a:rPr lang="en-US" sz="2400" dirty="0"/>
              <a:t>Showing performance that you don’t really have</a:t>
            </a:r>
          </a:p>
          <a:p>
            <a:pPr lvl="1"/>
            <a:r>
              <a:rPr lang="en-US" sz="2400" dirty="0"/>
              <a:t>Copying work during exams</a:t>
            </a:r>
          </a:p>
          <a:p>
            <a:pPr lvl="1"/>
            <a:r>
              <a:rPr lang="en-US" sz="2400" dirty="0"/>
              <a:t>Having others do work for you and claiming it as your own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Plagiarism</a:t>
            </a:r>
          </a:p>
          <a:p>
            <a:pPr lvl="1"/>
            <a:r>
              <a:rPr lang="en-US" sz="2400" dirty="0"/>
              <a:t>Using other people’s work without their knowledge or permission, and claiming it as your own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334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What’s the harm?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People assume you know things that you don’t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Gives everybody a bad name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“I hired that guy as a systems expert because he got an “A” in his Poly Operating Systems class, and he didn’t know anything. I’m never going to hire another Poly student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572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Types of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that is publicly available</a:t>
            </a:r>
          </a:p>
          <a:p>
            <a:pPr lvl="1"/>
            <a:r>
              <a:rPr lang="en-US" sz="2400" dirty="0"/>
              <a:t>Designed to be read and used by a wide audience</a:t>
            </a:r>
          </a:p>
          <a:p>
            <a:pPr lvl="1"/>
            <a:r>
              <a:rPr lang="en-US" sz="2400" dirty="0"/>
              <a:t>It’s how our civilization advances</a:t>
            </a:r>
          </a:p>
          <a:p>
            <a:pPr lvl="1"/>
            <a:r>
              <a:rPr lang="en-US" sz="2400" dirty="0"/>
              <a:t>You can use it to build your own ideas</a:t>
            </a:r>
          </a:p>
          <a:p>
            <a:pPr lvl="1"/>
            <a:r>
              <a:rPr lang="en-US" sz="2400" dirty="0"/>
              <a:t>You should give credit to the source to give them the recognition they deserve</a:t>
            </a:r>
          </a:p>
          <a:p>
            <a:pPr lvl="1"/>
            <a:r>
              <a:rPr lang="en-US" sz="2400" dirty="0"/>
              <a:t>Done via citation of the </a:t>
            </a:r>
            <a:r>
              <a:rPr lang="en-US" sz="2400" dirty="0" smtClean="0"/>
              <a:t>source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1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495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Types of </a:t>
            </a:r>
            <a:r>
              <a:rPr lang="en-US" dirty="0" smtClean="0">
                <a:solidFill>
                  <a:schemeClr val="bg1"/>
                </a:solidFill>
              </a:rPr>
              <a:t>Material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that is not publicly available</a:t>
            </a:r>
          </a:p>
          <a:p>
            <a:pPr lvl="1"/>
            <a:r>
              <a:rPr lang="en-US" sz="2400" dirty="0"/>
              <a:t>Author has specifically limited the audience</a:t>
            </a:r>
          </a:p>
          <a:p>
            <a:pPr lvl="1"/>
            <a:r>
              <a:rPr lang="en-US" sz="2400" dirty="0"/>
              <a:t>You have access as a matter of trust</a:t>
            </a:r>
          </a:p>
          <a:p>
            <a:pPr lvl="1"/>
            <a:r>
              <a:rPr lang="en-US" sz="2400" dirty="0"/>
              <a:t>You must honor that trust and keep the material private</a:t>
            </a:r>
          </a:p>
          <a:p>
            <a:pPr lvl="1"/>
            <a:r>
              <a:rPr lang="en-US" sz="2400" dirty="0"/>
              <a:t>You can ask the author for permission to distribute parts of the material more widely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Constitutes “intellectual property” and has value to them – don’t steal!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Violation of the principles of the last several slides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Using public work without giving credit to the origin</a:t>
            </a:r>
          </a:p>
          <a:p>
            <a:pPr lvl="1"/>
            <a:r>
              <a:rPr lang="en-US" sz="2400" dirty="0"/>
              <a:t>Includes printed material and also material on the Internet</a:t>
            </a:r>
          </a:p>
          <a:p>
            <a:pPr lvl="1"/>
            <a:r>
              <a:rPr lang="en-US" sz="2400" dirty="0"/>
              <a:t>Includes photocopying material (e.g. texts) and electronic cut and paste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Using private work without permission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2895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“Fair Use”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legal term that embodies these principles for non-private published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 of United States copyright law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Complicated at times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Simple version:</a:t>
            </a:r>
          </a:p>
          <a:p>
            <a:pPr lvl="1"/>
            <a:r>
              <a:rPr lang="en-US" sz="2400" dirty="0"/>
              <a:t>If you’re using a little (sentence, formula, definition), it’s OK if you cite the source. It’s NOT OK to just use it</a:t>
            </a:r>
          </a:p>
          <a:p>
            <a:pPr lvl="1"/>
            <a:r>
              <a:rPr lang="en-US" sz="2400" dirty="0"/>
              <a:t>If you’re using a lot, it’s illegal (paragraphs, chapters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65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5638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Examples of 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academics, can make class handouts of short passages from published work (with attribution)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Famous quotes</a:t>
            </a:r>
          </a:p>
          <a:p>
            <a:pPr lvl="1"/>
            <a:r>
              <a:rPr lang="en-US" sz="2400" dirty="0" smtClean="0"/>
              <a:t>Attribution shows accuracy plus the source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Private use for background information</a:t>
            </a:r>
          </a:p>
          <a:p>
            <a:pPr lvl="1"/>
            <a:r>
              <a:rPr lang="en-US" sz="2400" dirty="0"/>
              <a:t>Material read at the public library for you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17</TotalTime>
  <Words>707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NYU Schools Master Template</vt:lpstr>
      <vt:lpstr>EG 1003: Introduction of Engineering and Design </vt:lpstr>
      <vt:lpstr>Why is this important?</vt:lpstr>
      <vt:lpstr>Types of Academic Dishonesty</vt:lpstr>
      <vt:lpstr>What’s the harm?</vt:lpstr>
      <vt:lpstr>Types of Material</vt:lpstr>
      <vt:lpstr>Types of Material</vt:lpstr>
      <vt:lpstr>What Is Plagiarism?</vt:lpstr>
      <vt:lpstr>“Fair Use”</vt:lpstr>
      <vt:lpstr>Examples of Fair Use</vt:lpstr>
      <vt:lpstr>Examples of non-fair use</vt:lpstr>
      <vt:lpstr>The Role of EG1003</vt:lpstr>
      <vt:lpstr>Plagiarism in EG1003</vt:lpstr>
      <vt:lpstr>Temptation</vt:lpstr>
      <vt:lpstr>Penalties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and Plagiarism</dc:title>
  <dc:creator>Peter Yuk Li</dc:creator>
  <cp:lastModifiedBy>matthew</cp:lastModifiedBy>
  <cp:revision>3</cp:revision>
  <dcterms:created xsi:type="dcterms:W3CDTF">2011-09-13T08:08:48Z</dcterms:created>
  <dcterms:modified xsi:type="dcterms:W3CDTF">2014-01-30T00:33:04Z</dcterms:modified>
</cp:coreProperties>
</file>