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sldIdLst>
    <p:sldId id="27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916" y="2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3" y="2043258"/>
            <a:ext cx="3637261" cy="2415052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3" y="4958531"/>
            <a:ext cx="1783159" cy="482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23874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9153525" cy="6877051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315325" y="38946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687543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2111809"/>
            <a:ext cx="3737844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569244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3810941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950131"/>
            <a:ext cx="4480560" cy="5907869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DE706D50-8D46-4290-9DAE-88AB70EABF72}" type="datetimeFigureOut">
              <a:rPr lang="en-US" smtClean="0"/>
              <a:pPr/>
              <a:t>1/29/2014</a:t>
            </a:fld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738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8315553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DE706D50-8D46-4290-9DAE-88AB70EABF72}" type="datetimeFigureOut">
              <a:rPr lang="en-US" smtClean="0"/>
              <a:pPr/>
              <a:t>1/29/2014</a:t>
            </a:fld>
            <a:endParaRPr 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753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1/29/2014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Til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29600" cy="22860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sz="half" idx="13"/>
          </p:nvPr>
        </p:nvSpPr>
        <p:spPr>
          <a:xfrm>
            <a:off x="457200" y="3962400"/>
            <a:ext cx="8229600" cy="22860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313267"/>
            <a:ext cx="673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" y="0"/>
            <a:ext cx="9153525" cy="950384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DE706D50-8D46-4290-9DAE-88AB70EABF72}" type="datetimeFigureOut">
              <a:rPr lang="en-US" smtClean="0"/>
              <a:pPr/>
              <a:t>1/29/2014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8" r:id="rId5"/>
    <p:sldLayoutId id="2147483673" r:id="rId6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28650" indent="-1714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085850" indent="-1714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1145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457200"/>
            <a:ext cx="8229600" cy="1143000"/>
          </a:xfrm>
        </p:spPr>
        <p:txBody>
          <a:bodyPr/>
          <a:lstStyle/>
          <a:p>
            <a:r>
              <a:rPr lang="en-US" sz="2800" dirty="0">
                <a:solidFill>
                  <a:schemeClr val="bg1"/>
                </a:solidFill>
              </a:rPr>
              <a:t>EG 1003: Introduction of Engineering and Design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Academic Honesty and </a:t>
            </a:r>
            <a:r>
              <a:rPr lang="en-US" sz="6000" dirty="0" smtClean="0">
                <a:solidFill>
                  <a:schemeClr val="tx1"/>
                </a:solidFill>
              </a:rPr>
              <a:t>         Plagiarism</a:t>
            </a:r>
          </a:p>
          <a:p>
            <a:pPr algn="ctr"/>
            <a:endParaRPr lang="en-US" sz="6000" dirty="0" smtClean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Giving credit where it’s due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2833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381000"/>
            <a:ext cx="8229600" cy="1143000"/>
          </a:xfrm>
        </p:spPr>
        <p:txBody>
          <a:bodyPr/>
          <a:lstStyle/>
          <a:p>
            <a:r>
              <a:rPr lang="en-US" sz="3600" dirty="0">
                <a:solidFill>
                  <a:schemeClr val="bg1"/>
                </a:solidFill>
              </a:rPr>
              <a:t>Examples of non-fair 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Copying a text book to save money at the bookstore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Cutting and pasting material from Web sites without attribution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Copying MP3 files and giving them to your friends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Claiming a famous quote as your own, or not bothering to find the source</a:t>
            </a:r>
          </a:p>
          <a:p>
            <a:pPr lvl="1"/>
            <a:r>
              <a:rPr lang="en-US" sz="2400" dirty="0" smtClean="0"/>
              <a:t>“We have met the enemy and he is us!” – Walt Kelly</a:t>
            </a:r>
            <a:r>
              <a:rPr lang="en-US" sz="2400" dirty="0"/>
              <a:t>, Earth Day </a:t>
            </a:r>
            <a:r>
              <a:rPr lang="en-US" sz="2400" dirty="0" smtClean="0"/>
              <a:t>1970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3948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3048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The Role of EG1003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Introduce you to common practice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Introduce you to industry practices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Introduce you to basic ethical and legal </a:t>
            </a:r>
            <a:r>
              <a:rPr lang="en-US" dirty="0" smtClean="0"/>
              <a:t>principles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18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Plagiarism in EG1003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Copying other lab reports</a:t>
            </a:r>
          </a:p>
          <a:p>
            <a:pPr lvl="1"/>
            <a:r>
              <a:rPr lang="en-US" sz="2400" dirty="0"/>
              <a:t>Claiming somebody else’s skill in writing reports as your own</a:t>
            </a:r>
          </a:p>
          <a:p>
            <a:pPr lvl="1"/>
            <a:r>
              <a:rPr lang="en-US" sz="2400" dirty="0"/>
              <a:t>Claiming somebody else’s technical skill as your own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Copying the online manual</a:t>
            </a:r>
          </a:p>
          <a:p>
            <a:pPr lvl="1"/>
            <a:r>
              <a:rPr lang="en-US" sz="2400" dirty="0"/>
              <a:t>The above, plus showing a depth of understanding you don’t have</a:t>
            </a:r>
          </a:p>
          <a:p>
            <a:pPr lvl="1"/>
            <a:r>
              <a:rPr lang="en-US" sz="2400" dirty="0"/>
              <a:t>The manual is the work of many, claiming as your own insults them</a:t>
            </a:r>
          </a:p>
        </p:txBody>
      </p:sp>
    </p:spTree>
    <p:extLst>
      <p:ext uri="{BB962C8B-B14F-4D97-AF65-F5344CB8AC3E}">
        <p14:creationId xmlns:p14="http://schemas.microsoft.com/office/powerpoint/2010/main" val="324110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228600"/>
            <a:ext cx="29718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Temptation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Due to workload, it is tempting to copy other work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You want to mask shortcomings in technical skills or English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Don’t give in to temptation!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Better to have these recognized and helped by us than to hide them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We will enforce the rules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The entire EG1003 staff watches for </a:t>
            </a:r>
            <a:r>
              <a:rPr lang="en-US" dirty="0" smtClean="0"/>
              <a:t>dishonesty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55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228600"/>
            <a:ext cx="25908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Penalties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The first time you are caught with plagiarism on a lab report or presentation, you will get a zero (both TA and WC grades, as appropriate)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If a team report, all members get a zero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One of the most forgiving policies at Poly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If you do it again, even before you’re told about the first time, you get an automatic “F” grade for the course – no </a:t>
            </a:r>
            <a:r>
              <a:rPr lang="en-US" dirty="0" smtClean="0"/>
              <a:t>exceptions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69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228600"/>
            <a:ext cx="57912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Why is this important?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Severe penalties at Poly</a:t>
            </a:r>
          </a:p>
          <a:p>
            <a:pPr lvl="1"/>
            <a:r>
              <a:rPr lang="en-US" sz="2400" dirty="0"/>
              <a:t>Grades of zero</a:t>
            </a:r>
          </a:p>
          <a:p>
            <a:pPr lvl="1"/>
            <a:r>
              <a:rPr lang="en-US" sz="2400" dirty="0"/>
              <a:t>Failure of courses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Worse penalties in industry</a:t>
            </a:r>
          </a:p>
          <a:p>
            <a:pPr lvl="1"/>
            <a:r>
              <a:rPr lang="en-US" sz="2400" dirty="0"/>
              <a:t>Civil penalties (lawsuits)</a:t>
            </a:r>
          </a:p>
          <a:p>
            <a:pPr lvl="1"/>
            <a:r>
              <a:rPr lang="en-US" sz="2400" dirty="0"/>
              <a:t>Criminal penalties</a:t>
            </a:r>
          </a:p>
          <a:p>
            <a:pPr lvl="1"/>
            <a:r>
              <a:rPr lang="en-US" sz="2400" dirty="0"/>
              <a:t>Involuntary termination (getting fired)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It’s wrong</a:t>
            </a:r>
          </a:p>
          <a:p>
            <a:pPr lvl="1"/>
            <a:r>
              <a:rPr lang="en-US" sz="2400" dirty="0"/>
              <a:t>What you think matters – express your own </a:t>
            </a:r>
            <a:r>
              <a:rPr lang="en-US" sz="2400" dirty="0" smtClean="0"/>
              <a:t>thoughts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9153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381000"/>
            <a:ext cx="8229600" cy="1143000"/>
          </a:xfrm>
        </p:spPr>
        <p:txBody>
          <a:bodyPr/>
          <a:lstStyle/>
          <a:p>
            <a:r>
              <a:rPr lang="en-US" sz="3200" dirty="0">
                <a:solidFill>
                  <a:schemeClr val="bg1"/>
                </a:solidFill>
              </a:rPr>
              <a:t>Types of Academic Dishonesty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Cheating</a:t>
            </a:r>
          </a:p>
          <a:p>
            <a:pPr lvl="1"/>
            <a:r>
              <a:rPr lang="en-US" sz="2400" dirty="0"/>
              <a:t>Showing performance that you don’t really have</a:t>
            </a:r>
          </a:p>
          <a:p>
            <a:pPr lvl="1"/>
            <a:r>
              <a:rPr lang="en-US" sz="2400" dirty="0"/>
              <a:t>Copying work during exams</a:t>
            </a:r>
          </a:p>
          <a:p>
            <a:pPr lvl="1"/>
            <a:r>
              <a:rPr lang="en-US" sz="2400" dirty="0"/>
              <a:t>Having others do work for you and claiming it as your own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Plagiarism</a:t>
            </a:r>
          </a:p>
          <a:p>
            <a:pPr lvl="1"/>
            <a:r>
              <a:rPr lang="en-US" sz="2400" dirty="0"/>
              <a:t>Using other people’s work without their knowledge or permission, and claiming it as your own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38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304800"/>
            <a:ext cx="53340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What’s the harm?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People assume you know things that you don’t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Gives everybody a bad name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“I hired that guy as a systems expert because he got an “A” in his Poly Operating Systems class, and he didn’t know anything. I’m never going to hire another Poly student</a:t>
            </a:r>
            <a:r>
              <a:rPr lang="en-US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21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228600"/>
            <a:ext cx="45720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Types of Material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Work that is publicly available</a:t>
            </a:r>
          </a:p>
          <a:p>
            <a:pPr lvl="1"/>
            <a:r>
              <a:rPr lang="en-US" sz="2400" dirty="0"/>
              <a:t>Designed to be read and used by a wide audience</a:t>
            </a:r>
          </a:p>
          <a:p>
            <a:pPr lvl="1"/>
            <a:r>
              <a:rPr lang="en-US" sz="2400" dirty="0"/>
              <a:t>It’s how our civilization advances</a:t>
            </a:r>
          </a:p>
          <a:p>
            <a:pPr lvl="1"/>
            <a:r>
              <a:rPr lang="en-US" sz="2400" dirty="0"/>
              <a:t>You can use it to build your own ideas</a:t>
            </a:r>
          </a:p>
          <a:p>
            <a:pPr lvl="1"/>
            <a:r>
              <a:rPr lang="en-US" sz="2400" dirty="0"/>
              <a:t>You should give credit to the source to give them the recognition they deserve</a:t>
            </a:r>
          </a:p>
          <a:p>
            <a:pPr lvl="1"/>
            <a:r>
              <a:rPr lang="en-US" sz="2400" dirty="0"/>
              <a:t>Done via citation of the </a:t>
            </a:r>
            <a:r>
              <a:rPr lang="en-US" sz="2400" dirty="0" smtClean="0"/>
              <a:t>source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0211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44958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Types of </a:t>
            </a:r>
            <a:r>
              <a:rPr lang="en-US" dirty="0" smtClean="0">
                <a:solidFill>
                  <a:schemeClr val="bg1"/>
                </a:solidFill>
              </a:rPr>
              <a:t>Material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Work that is not publicly available</a:t>
            </a:r>
          </a:p>
          <a:p>
            <a:pPr lvl="1"/>
            <a:r>
              <a:rPr lang="en-US" sz="2400" dirty="0"/>
              <a:t>Author has specifically limited the audience</a:t>
            </a:r>
          </a:p>
          <a:p>
            <a:pPr lvl="1"/>
            <a:r>
              <a:rPr lang="en-US" sz="2400" dirty="0"/>
              <a:t>You have access as a matter of trust</a:t>
            </a:r>
          </a:p>
          <a:p>
            <a:pPr lvl="1"/>
            <a:r>
              <a:rPr lang="en-US" sz="2400" dirty="0"/>
              <a:t>You must honor that trust and keep the material private</a:t>
            </a:r>
          </a:p>
          <a:p>
            <a:pPr lvl="1"/>
            <a:r>
              <a:rPr lang="en-US" sz="2400" dirty="0"/>
              <a:t>You can ask the author for permission to distribute parts of the material more widely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Constitutes “intellectual property” and has value to them – don’t steal!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96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What Is Plagiarism?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Violation of the principles of the last several slides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Using public work without giving credit to the origin</a:t>
            </a:r>
          </a:p>
          <a:p>
            <a:pPr lvl="1"/>
            <a:r>
              <a:rPr lang="en-US" sz="2400" dirty="0"/>
              <a:t>Includes printed material and also material on the Internet</a:t>
            </a:r>
          </a:p>
          <a:p>
            <a:pPr lvl="1"/>
            <a:r>
              <a:rPr lang="en-US" sz="2400" dirty="0"/>
              <a:t>Includes photocopying material (e.g. texts) and electronic cut and paste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Using private work without permission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17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304800"/>
            <a:ext cx="2895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“Fair Use”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 legal term that embodies these principles for non-private published work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Part of United States copyright law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Complicated at times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Simple version:</a:t>
            </a:r>
          </a:p>
          <a:p>
            <a:pPr lvl="1"/>
            <a:r>
              <a:rPr lang="en-US" sz="2400" dirty="0"/>
              <a:t>If you’re using a little (sentence, formula, definition), it’s OK if you cite the source. It’s NOT OK to just use it</a:t>
            </a:r>
          </a:p>
          <a:p>
            <a:pPr lvl="1"/>
            <a:r>
              <a:rPr lang="en-US" sz="2400" dirty="0"/>
              <a:t>If you’re using a lot, it’s illegal (paragraphs, chapters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5656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28600"/>
            <a:ext cx="56388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Examples of Fair 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For academics, can make class handouts of short passages from published work (with attribution)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Famous quotes</a:t>
            </a:r>
          </a:p>
          <a:p>
            <a:pPr lvl="1"/>
            <a:r>
              <a:rPr lang="en-US" sz="2400" dirty="0" smtClean="0"/>
              <a:t>Attribution shows accuracy plus the source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Private use for background information</a:t>
            </a:r>
          </a:p>
          <a:p>
            <a:pPr lvl="1"/>
            <a:r>
              <a:rPr lang="en-US" sz="2400" dirty="0"/>
              <a:t>Material read at the public library for you to learn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91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Engineering_Master_Presentation</Template>
  <TotalTime>17</TotalTime>
  <Words>707</Words>
  <Application>Microsoft Office PowerPoint</Application>
  <PresentationFormat>On-screen Show (4:3)</PresentationFormat>
  <Paragraphs>87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NYU Schools Master Template</vt:lpstr>
      <vt:lpstr>EG 1003: Introduction of Engineering and Design </vt:lpstr>
      <vt:lpstr>Why is this important?</vt:lpstr>
      <vt:lpstr>Types of Academic Dishonesty</vt:lpstr>
      <vt:lpstr>What’s the harm?</vt:lpstr>
      <vt:lpstr>Types of Material</vt:lpstr>
      <vt:lpstr>Types of Material</vt:lpstr>
      <vt:lpstr>What Is Plagiarism?</vt:lpstr>
      <vt:lpstr>“Fair Use”</vt:lpstr>
      <vt:lpstr>Examples of Fair Use</vt:lpstr>
      <vt:lpstr>Examples of non-fair use</vt:lpstr>
      <vt:lpstr>The Role of EG1003</vt:lpstr>
      <vt:lpstr>Plagiarism in EG1003</vt:lpstr>
      <vt:lpstr>Temptation</vt:lpstr>
      <vt:lpstr>Penalties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Honesty and Plagiarism</dc:title>
  <dc:creator>Peter Yuk Li</dc:creator>
  <cp:lastModifiedBy>matthew</cp:lastModifiedBy>
  <cp:revision>3</cp:revision>
  <dcterms:created xsi:type="dcterms:W3CDTF">2011-09-13T08:08:48Z</dcterms:created>
  <dcterms:modified xsi:type="dcterms:W3CDTF">2014-01-30T00:33:04Z</dcterms:modified>
</cp:coreProperties>
</file>