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74" r:id="rId2"/>
    <p:sldId id="275" r:id="rId3"/>
    <p:sldId id="276" r:id="rId4"/>
    <p:sldId id="289" r:id="rId5"/>
    <p:sldId id="283" r:id="rId6"/>
    <p:sldId id="296" r:id="rId7"/>
    <p:sldId id="295" r:id="rId8"/>
    <p:sldId id="293" r:id="rId9"/>
    <p:sldId id="294" r:id="rId10"/>
    <p:sldId id="292" r:id="rId11"/>
    <p:sldId id="301" r:id="rId12"/>
    <p:sldId id="297" r:id="rId13"/>
    <p:sldId id="298" r:id="rId14"/>
    <p:sldId id="299" r:id="rId15"/>
    <p:sldId id="300" r:id="rId16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39" autoAdjust="0"/>
    <p:restoredTop sz="94660"/>
  </p:normalViewPr>
  <p:slideViewPr>
    <p:cSldViewPr snapToGrid="0" snapToObjects="1">
      <p:cViewPr>
        <p:scale>
          <a:sx n="73" d="100"/>
          <a:sy n="73" d="100"/>
        </p:scale>
        <p:origin x="966" y="-10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88CD5B2-10F0-438A-811A-4FB21E6A8D85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937140-E881-4975-AF23-4F5D759EA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2285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F996E7F-EDAB-4790-979C-7E852A11C320}" type="datetimeFigureOut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DCFF5D6-010A-4D91-93C4-C2628A7D35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991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0622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CFF5D6-010A-4D91-93C4-C2628A7D35A5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7036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2676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117915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E64F-0329-4099-BAA8-FCD88697F9EC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D196EBC6-8F7B-4341-BCD0-77E3CCCD3B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59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51061-519A-4784-892B-B95E7889EEBA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C3EF180-0D60-44B2-9F82-6747EC9A39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093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C6B9CB-E168-4894-A991-F440560B5009}" type="datetime1">
              <a:rPr lang="en-US" altLang="en-US"/>
              <a:pPr>
                <a:defRPr/>
              </a:pPr>
              <a:t>10/1/2014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EF6DBCF-3A38-469F-BCB5-3B5338553E5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itchFamily="34" charset="0"/>
                <a:cs typeface="Tahoma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Academic Honesty and          </a:t>
            </a:r>
            <a:r>
              <a:rPr lang="en-US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Plagiarism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Giving credit where it’s due</a:t>
            </a: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>
              <a:defRPr/>
            </a:pPr>
            <a:endParaRPr lang="en-US" b="1" dirty="0">
              <a:solidFill>
                <a:srgbClr val="00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Examples of non-fair use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a text book to save money at the bookstore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Cutting and pasting material from Web sites without attribution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MP3 files and giving them to your friends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a famous quote as your own, or not bothering to find the source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“We have met the enemy and he is us!” – Walt Kelly, Earth Day 1970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The Role of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common practice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industry practices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Introduce you to basic ethical and legal principles</a:t>
            </a: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Plagiarism in EG1003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058091"/>
            <a:ext cx="8229599" cy="37901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other lab reports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somebody else’s skill in writing reports as your own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Claiming somebody else’s technical skill as your own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Copying the online manual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above, plus showing a depth of understanding you don’t have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manual is the work of many, claiming as your own insults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Temptation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953589"/>
            <a:ext cx="8229599" cy="3894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Due to workload, it is tempting to copy other work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want to mask shortcomings in technical skills or English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Don’t give in to temptation!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Better to have these recognized and helped by us than to hide them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We will enforce the rules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entire EG1003 staff watches for dishonesty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Penalties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031966"/>
            <a:ext cx="8229599" cy="381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The first time you are caught with plagiarism on a lab report or presentation, you will get a zero (both TA and WC grades, as appropriate)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a team report, all members get a zero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One of the most forgiving policies at Poly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you do it again, even before you’re told about the first time, you get an automatic “F” grade for the course – no exceptions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Closing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83326" y="1222375"/>
            <a:ext cx="8229599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Read manual ahead of time (manual.eg.poly.edu)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Use EG website regularly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Check for last minute cancellations and changes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Keep in contact with your partners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Express questions </a:t>
            </a: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and concerns to your instructor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Ask questions!!!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Why is this important?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862149"/>
            <a:ext cx="6972300" cy="373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Severe penalties at Poly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Grades of zero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Failure of courses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Worse penalties in industry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Civil penalties (lawsuits)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Criminal penalties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Involuntary termination (getting fired)</a:t>
            </a:r>
          </a:p>
          <a:p>
            <a:pPr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It’s wrong</a:t>
            </a:r>
          </a:p>
          <a:p>
            <a:pPr marL="914400">
              <a:spcBef>
                <a:spcPts val="30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</a:rPr>
              <a:t>What you think matters – express your own thoughts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Academic Dishonesty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457201" y="966651"/>
            <a:ext cx="8242662" cy="3881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Cheating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Showing performance that you don’t really have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Copying work during exams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Having others do work for you and claiming it as your own</a:t>
            </a:r>
          </a:p>
          <a:p>
            <a:pPr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Plagiarism</a:t>
            </a:r>
          </a:p>
          <a:p>
            <a:pPr marL="9144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</a:rPr>
              <a:t>Using other people’s work without their knowledge or permission, and claiming it as your 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What’s the harm?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70263" y="979713"/>
            <a:ext cx="8216537" cy="469401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People assume you know things that you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don’t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Gives everybody a bad 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name</a:t>
            </a:r>
            <a:endParaRPr lang="en-US" dirty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“I hired that guy as a systems expert because he got an “A” in his Poly Operating Systems class, and he didn’t know anything. I’m never going to hire another Poly student.”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Material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that is publicly available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Designed to be read and used by a wide audience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It’s how our civilization advances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can use it to build your own ideas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should give credit to the source to give them the recognition they deserve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Done via citation of the source</a:t>
            </a: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Types of Material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Work that is not publicly available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Author has specifically limited the audience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have access as a matter of trust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must honor that trust and keep the material private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 can ask the author for permission to distribute parts of the material more widely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Constitutes “intellectual property” and has value to them – don’t steal!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9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What Is Plagiarism?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1703" y="886463"/>
            <a:ext cx="82296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Violation of the principles of the last several slides</a:t>
            </a:r>
          </a:p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Using public work without giving credit to the origin</a:t>
            </a:r>
          </a:p>
          <a:p>
            <a:pPr marL="9144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Includes printed material and also material on the Internet</a:t>
            </a:r>
          </a:p>
          <a:p>
            <a:pPr marL="9144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Includes photocopying material (e.g. texts) and electronic cut and paste</a:t>
            </a:r>
          </a:p>
          <a:p>
            <a:pPr marL="457200" indent="-4572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Using private work without permission</a:t>
            </a:r>
          </a:p>
          <a:p>
            <a:pPr marL="457200" indent="-457200"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23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“Fair Use”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470263" y="961117"/>
            <a:ext cx="82165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 legal term that embodies these principles for non-private published work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Part of United States copyright law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Complicated at times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Simple version: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you’re using a little (sentence, formula, definition), it’s OK if you cite the source. It’s NOT OK to just use it</a:t>
            </a:r>
          </a:p>
          <a:p>
            <a:pPr marL="914400" eaLnBrk="1" hangingPunct="1">
              <a:spcBef>
                <a:spcPts val="600"/>
              </a:spcBef>
              <a:buFont typeface="Wingdings" pitchFamily="2" charset="2"/>
              <a:buChar char="Ø"/>
            </a:pPr>
            <a:r>
              <a:rPr lang="en-US" altLang="en-US" sz="2200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If you’re using a lot, it’s illegal (paragraphs, chapters)</a:t>
            </a: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dirty="0">
                <a:latin typeface="Tahoma" pitchFamily="34" charset="0"/>
                <a:cs typeface="Tahoma" pitchFamily="34" charset="0"/>
              </a:rPr>
              <a:t>Examples of Fair Use</a:t>
            </a:r>
            <a:endParaRPr lang="en-US" altLang="en-US" sz="2400" b="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03949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academics, can make class handouts of short passages from published work (with attribution)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Famous quotes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Attribution shows accuracy plus the source</a:t>
            </a:r>
          </a:p>
          <a:p>
            <a:pPr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Private use for background information</a:t>
            </a:r>
          </a:p>
          <a:p>
            <a:pPr marL="914400" eaLnBrk="1" hangingPunct="1">
              <a:spcBef>
                <a:spcPct val="40000"/>
              </a:spcBef>
              <a:buFont typeface="Wingdings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 read at the public library for you to learn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itchFamily="2" charset="2"/>
              <a:buChar char="Ø"/>
            </a:pPr>
            <a:endParaRPr lang="en-US" alt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042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5890</TotalTime>
  <Words>744</Words>
  <Application>Microsoft Office PowerPoint</Application>
  <PresentationFormat>On-screen Show (16:9)</PresentationFormat>
  <Paragraphs>99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</vt:lpstr>
      <vt:lpstr>MS PGothic</vt:lpstr>
      <vt:lpstr>Courier New</vt:lpstr>
      <vt:lpstr>Wingdings</vt:lpstr>
      <vt:lpstr>Calibri</vt:lpstr>
      <vt:lpstr>Tahoma</vt:lpstr>
      <vt:lpstr>Symbol</vt:lpstr>
      <vt:lpstr>Monotype Sorts</vt:lpstr>
      <vt:lpstr>Times New Roman</vt:lpstr>
      <vt:lpstr>NYU Schools Master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Rondell</cp:lastModifiedBy>
  <cp:revision>57</cp:revision>
  <dcterms:created xsi:type="dcterms:W3CDTF">2013-09-03T13:03:01Z</dcterms:created>
  <dcterms:modified xsi:type="dcterms:W3CDTF">2014-10-01T21:29:06Z</dcterms:modified>
</cp:coreProperties>
</file>