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4" r:id="rId2"/>
    <p:sldId id="275" r:id="rId3"/>
    <p:sldId id="276" r:id="rId4"/>
    <p:sldId id="289" r:id="rId5"/>
    <p:sldId id="283" r:id="rId6"/>
    <p:sldId id="296" r:id="rId7"/>
    <p:sldId id="295" r:id="rId8"/>
    <p:sldId id="293" r:id="rId9"/>
    <p:sldId id="294" r:id="rId10"/>
    <p:sldId id="292" r:id="rId11"/>
    <p:sldId id="301" r:id="rId12"/>
    <p:sldId id="297" r:id="rId13"/>
    <p:sldId id="298" r:id="rId14"/>
    <p:sldId id="299" r:id="rId15"/>
    <p:sldId id="300" r:id="rId16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39" autoAdjust="0"/>
    <p:restoredTop sz="94660"/>
  </p:normalViewPr>
  <p:slideViewPr>
    <p:cSldViewPr snapToGrid="0" snapToObjects="1">
      <p:cViewPr>
        <p:scale>
          <a:sx n="73" d="100"/>
          <a:sy n="73" d="100"/>
        </p:scale>
        <p:origin x="-1668" y="-105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88CD5B2-10F0-438A-811A-4FB21E6A8D85}" type="datetimeFigureOut">
              <a:rPr lang="en-US" altLang="en-US"/>
              <a:pPr>
                <a:defRPr/>
              </a:pPr>
              <a:t>1/23/2015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A937140-E881-4975-AF23-4F5D759EA6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2285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F996E7F-EDAB-4790-979C-7E852A11C320}" type="datetimeFigureOut">
              <a:rPr lang="en-US" altLang="en-US"/>
              <a:pPr>
                <a:defRPr/>
              </a:pPr>
              <a:t>1/23/2015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DCFF5D6-010A-4D91-93C4-C2628A7D35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9914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FF5D6-010A-4D91-93C4-C2628A7D35A5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0622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FF5D6-010A-4D91-93C4-C2628A7D35A5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036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5143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2" y="1532443"/>
            <a:ext cx="3637261" cy="181128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2" y="3718898"/>
            <a:ext cx="1783159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26767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53525" cy="5157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315325" y="2921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51565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1583857"/>
            <a:ext cx="3737844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1791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3810941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712598"/>
            <a:ext cx="4480560" cy="443090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AE64F-0329-4099-BAA8-FCD88697F9EC}" type="datetime1">
              <a:rPr lang="en-US" altLang="en-US"/>
              <a:pPr>
                <a:defRPr/>
              </a:pPr>
              <a:t>1/23/2015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D196EBC6-8F7B-4341-BCD0-77E3CCCD3B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55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8315553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51061-519A-4784-892B-B95E7889EEBA}" type="datetime1">
              <a:rPr lang="en-US" altLang="en-US"/>
              <a:pPr>
                <a:defRPr/>
              </a:pPr>
              <a:t>1/23/2015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C3EF180-0D60-44B2-9F82-6747EC9A39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9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34950"/>
            <a:ext cx="67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53525" cy="712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3C6B9CB-E168-4894-A991-F440560B5009}" type="datetime1">
              <a:rPr lang="en-US" altLang="en-US"/>
              <a:pPr>
                <a:defRPr/>
              </a:pPr>
              <a:t>1/23/2015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EF6DBCF-3A38-469F-BCB5-3B5338553E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1" r:id="rId3"/>
    <p:sldLayoutId id="2147483732" r:id="rId4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286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0858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45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itchFamily="34" charset="0"/>
                <a:cs typeface="Tahoma" pitchFamily="34" charset="0"/>
              </a:rPr>
              <a:t>EG1003: Introduction to Engineering and Design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1209675"/>
            <a:ext cx="8153400" cy="12192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Academic Honesty and          </a:t>
            </a:r>
            <a:r>
              <a:rPr lang="en-US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Plagiarism</a:t>
            </a:r>
          </a:p>
          <a:p>
            <a:pPr>
              <a:defRPr/>
            </a:pP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>
              <a:defRPr/>
            </a:pPr>
            <a:r>
              <a:rPr lang="en-US" sz="280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Giving credit where it’s due</a:t>
            </a:r>
          </a:p>
          <a:p>
            <a:pPr>
              <a:defRPr/>
            </a:pP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>
              <a:defRPr/>
            </a:pP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Examples of non-fair use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83326" y="1222375"/>
            <a:ext cx="8229599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Copying a text book to save money at the bookstore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Cutting and pasting material from Web sites without attribution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Copying MP3 files and giving them to your friends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Claiming a famous quote as your own, or not bothering to find the source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“We have met the enemy and he is us!” – Walt Kelly, Earth Day 1970</a:t>
            </a: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The Role of EG1003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83326" y="1222375"/>
            <a:ext cx="8229599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Introduce you to common practice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Introduce you to industry practices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Introduce you to basic ethical and legal principles</a:t>
            </a:r>
          </a:p>
        </p:txBody>
      </p:sp>
    </p:spTree>
    <p:extLst>
      <p:ext uri="{BB962C8B-B14F-4D97-AF65-F5344CB8AC3E}">
        <p14:creationId xmlns:p14="http://schemas.microsoft.com/office/powerpoint/2010/main" val="171049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Plagiarism in EG1003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83326" y="1058091"/>
            <a:ext cx="8229599" cy="3790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Copying other lab reports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Claiming somebody else’s skill in writing reports as your own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Claiming somebody else’s technical skill as your own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Copying the online manual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The above, plus showing a depth of understanding you don’t have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The manual is the work of many, claiming as your own insults them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49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Temptation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83326" y="953589"/>
            <a:ext cx="8229599" cy="3894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Due to workload, it is tempting to copy other work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You want to mask shortcomings in technical skills or English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Don’t give in to temptation!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Better to have these recognized and helped by us than to hide them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We will enforce the rules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The entire EG1003 staff watches for dishonesty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49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Penalties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83326" y="1031966"/>
            <a:ext cx="8229599" cy="3816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The first time you are caught with plagiarism on a lab report or presentation, you will get a zero (both TA and WC grades, as appropriate)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If a team report, all members get a zero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One of the most forgiving policies at </a:t>
            </a:r>
            <a:r>
              <a:rPr lang="en-US" altLang="en-US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NYU </a:t>
            </a:r>
            <a:r>
              <a:rPr lang="en-US" altLang="en-US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SOE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If </a:t>
            </a: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you do it again, even before you’re told about the first time, you get an automatic “F” grade for the course – no exceptions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49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Closing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83326" y="1222375"/>
            <a:ext cx="8229599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Read manual ahead of time (manual.eg.poly.edu)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Use EG website regularly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Check for last minute cancellations and changes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Keep in contact with your partners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Express questions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and concerns to your instructor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Ask questions!!!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49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Why is this important?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147" name="Rectangle 3"/>
          <p:cNvSpPr txBox="1">
            <a:spLocks noChangeArrowheads="1"/>
          </p:cNvSpPr>
          <p:nvPr/>
        </p:nvSpPr>
        <p:spPr bwMode="auto">
          <a:xfrm>
            <a:off x="1371600" y="862149"/>
            <a:ext cx="6972300" cy="373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spcBef>
                <a:spcPts val="3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Severe penalties at </a:t>
            </a:r>
            <a:r>
              <a:rPr lang="en-US" altLang="en-US" dirty="0">
                <a:solidFill>
                  <a:srgbClr val="000066"/>
                </a:solidFill>
                <a:latin typeface="Tahoma" pitchFamily="34" charset="0"/>
              </a:rPr>
              <a:t>NYU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SOE</a:t>
            </a:r>
          </a:p>
          <a:p>
            <a:pPr marL="914400" lvl="1">
              <a:spcBef>
                <a:spcPts val="3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Grades </a:t>
            </a:r>
            <a:r>
              <a:rPr lang="en-US" altLang="en-US" dirty="0">
                <a:solidFill>
                  <a:srgbClr val="000066"/>
                </a:solidFill>
                <a:latin typeface="Tahoma" pitchFamily="34" charset="0"/>
              </a:rPr>
              <a:t>of zero</a:t>
            </a:r>
          </a:p>
          <a:p>
            <a:pPr marL="914400">
              <a:spcBef>
                <a:spcPts val="3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Failure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of courses</a:t>
            </a:r>
          </a:p>
          <a:p>
            <a:pPr>
              <a:spcBef>
                <a:spcPts val="3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Worse penalties in industry</a:t>
            </a:r>
          </a:p>
          <a:p>
            <a:pPr marL="914400">
              <a:spcBef>
                <a:spcPts val="3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Civil penalties (lawsuits)</a:t>
            </a:r>
          </a:p>
          <a:p>
            <a:pPr marL="914400">
              <a:spcBef>
                <a:spcPts val="3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Criminal penalties</a:t>
            </a:r>
          </a:p>
          <a:p>
            <a:pPr marL="914400">
              <a:spcBef>
                <a:spcPts val="3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Involuntary termination (getting fired)</a:t>
            </a:r>
          </a:p>
          <a:p>
            <a:pPr>
              <a:spcBef>
                <a:spcPts val="3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It’s wrong</a:t>
            </a:r>
          </a:p>
          <a:p>
            <a:pPr marL="914400">
              <a:spcBef>
                <a:spcPts val="3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What you think matters – express your own thoughts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Types of Academic Dishonesty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457201" y="966651"/>
            <a:ext cx="8242662" cy="3881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Cheating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Showing performance that you don’t really have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Copying work during exams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Having others do work for you and claiming it as your own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Plagiarism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Using other people’s work without their knowledge or permission, and claiming it as your 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What’s the harm?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70263" y="979713"/>
            <a:ext cx="8216537" cy="469401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People assume you know things that you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don’t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Gives everybody a bad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name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“I hired that guy as a systems expert because he got an “A” in his Poly Operating Systems class, and he didn’t know anything. I’m never going to hire another Poly student.”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Types of Material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476250" y="1003300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Work that is publicly available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Designed to be read and used by a wide audience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It’s how our civilization advances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You can use it to build your own ideas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You should give credit to the source to give them the recognition they deserve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Done via citation of the source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Types of Material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476250" y="1003300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Work that is not publicly available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Author has specifically limited the audience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You have access as a matter of trust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You must honor that trust and keep the material private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You can ask the author for permission to distribute parts of the material more widely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Constitutes “intellectual property” and has value to them – don’t steal!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59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What Is Plagiarism?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1703" y="886463"/>
            <a:ext cx="82296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Violation of the principles of the last several slides</a:t>
            </a:r>
          </a:p>
          <a:p>
            <a:pPr marL="457200" indent="-4572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Using public work without giving credit to the origin</a:t>
            </a:r>
          </a:p>
          <a:p>
            <a:pPr marL="914400" indent="-4572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Includes printed material and also material on the Internet</a:t>
            </a:r>
          </a:p>
          <a:p>
            <a:pPr marL="914400" indent="-4572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Includes photocopying material (e.g. texts) and electronic cut and paste</a:t>
            </a:r>
          </a:p>
          <a:p>
            <a:pPr marL="457200" indent="-4572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Using private work without permission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23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“Fair Use”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70263" y="961117"/>
            <a:ext cx="8216537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 legal term that embodies these principles for non-private published work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Part of United States copyright law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Complicated at times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Simple version: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If you’re using a little (sentence, formula, definition), it’s OK if you cite the source. It’s NOT OK to just use it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If you’re using a lot, it’s illegal (paragraphs, chapters)</a:t>
            </a: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Examples of Fair Use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103949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For academics, can make class handouts of short passages from published work (with attribution)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Famous quotes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Attribution shows accuracy plus the source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Private use for background information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Material read at the public library for you to learn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5891</TotalTime>
  <Words>746</Words>
  <Application>Microsoft Office PowerPoint</Application>
  <PresentationFormat>On-screen Show (16:9)</PresentationFormat>
  <Paragraphs>99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NYU Schools Master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Bresnahan</dc:creator>
  <cp:lastModifiedBy>TA</cp:lastModifiedBy>
  <cp:revision>58</cp:revision>
  <dcterms:created xsi:type="dcterms:W3CDTF">2013-09-03T13:03:01Z</dcterms:created>
  <dcterms:modified xsi:type="dcterms:W3CDTF">2015-01-23T22:51:31Z</dcterms:modified>
</cp:coreProperties>
</file>