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9" r:id="rId4"/>
    <p:sldId id="280" r:id="rId5"/>
    <p:sldId id="283" r:id="rId6"/>
    <p:sldId id="282" r:id="rId7"/>
    <p:sldId id="285" r:id="rId8"/>
    <p:sldId id="286" r:id="rId9"/>
    <p:sldId id="281" r:id="rId10"/>
    <p:sldId id="287" r:id="rId11"/>
    <p:sldId id="288" r:id="rId12"/>
    <p:sldId id="284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9" y="1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tl.yale.edu/writing/using-sources/understanding-and-avoiding-plagiarism/fair-paraphrase" TargetMode="External"/><Relationship Id="rId2" Type="http://schemas.openxmlformats.org/officeDocument/2006/relationships/hyperlink" Target="http://ctl.yale.edu/writing/using-sources/understanding-and-avoiding-plagiarism/what-plagiaris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Academic Honesty and Plagiarism</a:t>
            </a:r>
            <a:endParaRPr lang="en-US" b="1" dirty="0"/>
          </a:p>
        </p:txBody>
      </p:sp>
      <p:pic>
        <p:nvPicPr>
          <p:cNvPr id="4" name="Picture 3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 of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0662557" cy="53397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“Overview” section of manual and “Introduction” section of report are similar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Student’s entire Introduction was the Overview quoted and cited properly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Technically yes, this is within the rules. However, we want you to write </a:t>
            </a:r>
            <a:r>
              <a:rPr lang="en-US" sz="2800" i="1" dirty="0" smtClean="0"/>
              <a:t>something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3746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 of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Team 1 with members </a:t>
            </a:r>
            <a:r>
              <a:rPr lang="en-US" sz="2800" dirty="0" smtClean="0"/>
              <a:t>A,B,C, </a:t>
            </a:r>
            <a:r>
              <a:rPr lang="en-US" sz="2800" dirty="0" smtClean="0"/>
              <a:t>and Team 2 with members D,E,F were working on team lab reports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Member A </a:t>
            </a:r>
            <a:r>
              <a:rPr lang="en-US" sz="2800" dirty="0" smtClean="0"/>
              <a:t>copied from </a:t>
            </a:r>
            <a:r>
              <a:rPr lang="en-US" sz="2800" dirty="0" smtClean="0"/>
              <a:t>F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M</a:t>
            </a:r>
            <a:r>
              <a:rPr lang="en-US" sz="2800" dirty="0" smtClean="0"/>
              <a:t>embers </a:t>
            </a:r>
            <a:r>
              <a:rPr lang="en-US" sz="2800" dirty="0" smtClean="0"/>
              <a:t>A,B,C,D,E, and F all received zeroes</a:t>
            </a:r>
          </a:p>
        </p:txBody>
      </p:sp>
    </p:spTree>
    <p:extLst>
      <p:ext uri="{BB962C8B-B14F-4D97-AF65-F5344CB8AC3E}">
        <p14:creationId xmlns:p14="http://schemas.microsoft.com/office/powerpoint/2010/main" val="3429231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You can consult these sources for more information on plagiarism:</a:t>
            </a:r>
            <a:endParaRPr lang="en-US" sz="2800" dirty="0" smtClean="0">
              <a:hlinkClick r:id="rId2"/>
            </a:endParaRP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ctl.yale.edu/writing/using-sources/understanding-and-avoiding-plagiarism/what-plagiarism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ctl.yale.edu/writing/using-sources/understanding-and-avoiding-plagiarism/fair-paraphrase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77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Academic Honesty and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3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Severe penalties at NYU </a:t>
            </a:r>
            <a:r>
              <a:rPr lang="en-US" sz="2800" dirty="0" err="1" smtClean="0"/>
              <a:t>Tandon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Zeroes on assignments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Failure of courses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Reported to Student </a:t>
            </a:r>
            <a:r>
              <a:rPr lang="en-US" sz="2400" dirty="0"/>
              <a:t>A</a:t>
            </a:r>
            <a:r>
              <a:rPr lang="en-US" sz="2400" dirty="0" smtClean="0"/>
              <a:t>ffairs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Worse penalties in industry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Civil penalties (lawsuits)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Criminal penalties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End your career</a:t>
            </a:r>
            <a:endParaRPr lang="en-US" sz="24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Professional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National Society of Professional Engineers (NSPE) Code of Ethics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Hold paramount the safety, health, and welfare of the public.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Perform services only in areas of their competence.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Issue public statements only in an objective and truthful manner.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Act for each employer or client as faithful agents or trustees.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b="1" dirty="0" smtClean="0"/>
              <a:t>Avoid deceptive acts.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Conduct themselves honorably, responsibly, ethically, and lawfully so as to enhance the honor, reputation, and usefulness of the profession.</a:t>
            </a:r>
          </a:p>
        </p:txBody>
      </p:sp>
    </p:spTree>
    <p:extLst>
      <p:ext uri="{BB962C8B-B14F-4D97-AF65-F5344CB8AC3E}">
        <p14:creationId xmlns:p14="http://schemas.microsoft.com/office/powerpoint/2010/main" val="404871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NYU Tandon Academic Honesty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3000" dirty="0" smtClean="0"/>
              <a:t>Definition: misrepresentation, deception, dishonesty, or any act of falsification to influence academic evaluation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Cheating: violating rules during examination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Fabrication: falsifying data or citations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Plagiarism: failure to attribute credit for borrowed information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Unauthorized collaboration: group work on individual projects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Duplicating work: using one project for more than one class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Forgery: altering any academic document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7107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EG 1003 Plagiarism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Software will be used to compare your work with previous students’ submissions, peer submissions, and other sources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first time you are caught plagiarizing on a lab report or presentation, </a:t>
            </a:r>
            <a:r>
              <a:rPr lang="en-US" sz="2800" b="1" dirty="0" smtClean="0"/>
              <a:t>you will get a zero</a:t>
            </a:r>
            <a:r>
              <a:rPr lang="en-US" sz="2800" dirty="0" smtClean="0"/>
              <a:t> (both TA and WC grades)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second time, </a:t>
            </a:r>
            <a:r>
              <a:rPr lang="en-US" sz="2800" b="1" dirty="0" smtClean="0"/>
              <a:t>YOU FAIL EG 1003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251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Strategies to Avoid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Due to workload, it is tempting to copy other work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Start working early so that time is not a concern for completing assignments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You must be willing to put in hard work and effort to be an engineer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Avoid asking classmates for assignments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Do not search online databases for assignments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CITE THE LAB MANUAL AND OTHER SOURCES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Do not copy the manual word-for-word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075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 of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Student who missed weeks of class for family emergency was given time to complete missed reports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Student took roommate’s reports and put their name on it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Student </a:t>
            </a:r>
            <a:r>
              <a:rPr lang="en-US" sz="2800" b="1" dirty="0" smtClean="0"/>
              <a:t>FAILED </a:t>
            </a:r>
            <a:r>
              <a:rPr lang="en-US" sz="2800" dirty="0" smtClean="0"/>
              <a:t>class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Roommate </a:t>
            </a:r>
            <a:r>
              <a:rPr lang="en-US" sz="2800" dirty="0" smtClean="0"/>
              <a:t>received</a:t>
            </a:r>
            <a:r>
              <a:rPr lang="en-US" sz="2800" dirty="0" smtClean="0"/>
              <a:t> a zero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83903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 of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Student paraphrased every sentence of roommate’s report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Student claimed it wasn’t plagiarism</a:t>
            </a:r>
            <a:endParaRPr lang="en-US" sz="3200" dirty="0"/>
          </a:p>
          <a:p>
            <a:pPr>
              <a:lnSpc>
                <a:spcPct val="150000"/>
              </a:lnSpc>
            </a:pPr>
            <a:r>
              <a:rPr lang="en-US" sz="3200" dirty="0" smtClean="0"/>
              <a:t>Plagiarism doesn’t necessarily mean word-for-word, it could also mean copying ideas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Student and roommate </a:t>
            </a:r>
            <a:r>
              <a:rPr lang="en-US" sz="3200" dirty="0" smtClean="0"/>
              <a:t>received</a:t>
            </a:r>
            <a:r>
              <a:rPr lang="en-US" sz="3200" dirty="0" smtClean="0"/>
              <a:t> </a:t>
            </a:r>
            <a:r>
              <a:rPr lang="en-US" sz="3200" dirty="0" smtClean="0"/>
              <a:t>zeroes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655833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Citing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Use and cite EG website regularly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Full citation in Works Cited or References section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New York University Tandon School of Engineering. (2016). “Lab 11: Heat Transfer and Thermal Insulation.” EG 1003 Online Lab Manual. Accessed 6 January 2016 from manual.eg.poly.edu.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In-text citation near the information used (NYU </a:t>
            </a:r>
            <a:r>
              <a:rPr lang="en-US" sz="2800" dirty="0" err="1" smtClean="0"/>
              <a:t>Tandon</a:t>
            </a:r>
            <a:r>
              <a:rPr lang="en-US" sz="2800" dirty="0" smtClean="0"/>
              <a:t>, 2016)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063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172</TotalTime>
  <Words>553</Words>
  <Application>Microsoft Office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MS PGothic</vt:lpstr>
      <vt:lpstr>Arial</vt:lpstr>
      <vt:lpstr>EG template</vt:lpstr>
      <vt:lpstr>Academic Honesty and Plagiarism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EG</cp:lastModifiedBy>
  <cp:revision>158</cp:revision>
  <dcterms:created xsi:type="dcterms:W3CDTF">2016-01-08T20:46:43Z</dcterms:created>
  <dcterms:modified xsi:type="dcterms:W3CDTF">2018-06-27T02:59:40Z</dcterms:modified>
</cp:coreProperties>
</file>