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9" r:id="rId4"/>
    <p:sldId id="280" r:id="rId5"/>
    <p:sldId id="261" r:id="rId6"/>
    <p:sldId id="282" r:id="rId7"/>
    <p:sldId id="292" r:id="rId8"/>
    <p:sldId id="293" r:id="rId9"/>
    <p:sldId id="296" r:id="rId10"/>
    <p:sldId id="297" r:id="rId11"/>
    <p:sldId id="294" r:id="rId12"/>
    <p:sldId id="295" r:id="rId13"/>
    <p:sldId id="269" r:id="rId14"/>
    <p:sldId id="298" r:id="rId15"/>
    <p:sldId id="283" r:id="rId16"/>
    <p:sldId id="264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tham Medium" panose="02000604030000020004" pitchFamily="50" charset="0"/>
      <p:regular r:id="rId25"/>
      <p:italic r:id="rId26"/>
    </p:embeddedFont>
    <p:embeddedFont>
      <p:font typeface="Proxima Nova" panose="020B0604020202020204" charset="0"/>
      <p:bold r:id="rId27"/>
    </p:embeddedFont>
    <p:embeddedFont>
      <p:font typeface="Proxima Nova Lt" panose="02000506030000020004" pitchFamily="50" charset="0"/>
      <p:bold r:id="rId28"/>
    </p:embeddedFont>
    <p:embeddedFont>
      <p:font typeface="Proxima Nova Rg" panose="02000506030000020004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9" autoAdjust="0"/>
    <p:restoredTop sz="94660"/>
  </p:normalViewPr>
  <p:slideViewPr>
    <p:cSldViewPr snapToGrid="0">
      <p:cViewPr>
        <p:scale>
          <a:sx n="80" d="100"/>
          <a:sy n="80" d="100"/>
        </p:scale>
        <p:origin x="411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solidFill>
                <a:srgbClr val="FF0000"/>
              </a:solidFill>
              <a:latin typeface="Proxima Nova Rg" panose="02000506030000020004" pitchFamily="2" charset="0"/>
            </a:rPr>
            <a:t> sensors</a:t>
          </a:r>
          <a:endParaRPr lang="en-US" sz="23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6A3BEF19-9BDA-4425-BC6D-8817B6459409}">
      <dgm:prSet custT="1"/>
      <dgm:spPr/>
      <dgm:t>
        <a:bodyPr/>
        <a:lstStyle/>
        <a:p>
          <a:r>
            <a:rPr lang="en-US" sz="2300" b="0" i="0" baseline="0" dirty="0">
              <a:latin typeface="Proxima Nova Rg" panose="02000506030000020004" pitchFamily="2" charset="0"/>
            </a:rPr>
            <a:t>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7BCDCBD-369F-48FB-AE95-B5A960CD8008}" type="parTrans" cxnId="{83F3DDDA-E5BF-425C-9410-1340F72B1456}">
      <dgm:prSet/>
      <dgm:spPr/>
      <dgm:t>
        <a:bodyPr/>
        <a:lstStyle/>
        <a:p>
          <a:endParaRPr lang="en-US"/>
        </a:p>
      </dgm:t>
    </dgm:pt>
    <dgm:pt modelId="{B217EF6B-7BA5-4E03-91C3-65C78F2A8689}" type="sibTrans" cxnId="{83F3DDDA-E5BF-425C-9410-1340F72B1456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759BA425-78FE-45F5-BF20-5148449F80A4}" type="presOf" srcId="{6A3BEF19-9BDA-4425-BC6D-8817B6459409}" destId="{2BC19969-2C76-8D45-A55D-078E3B83647D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83F3DDDA-E5BF-425C-9410-1340F72B1456}" srcId="{AAAC6DBC-4801-9146-828E-827BB292A4E8}" destId="{6A3BEF19-9BDA-4425-BC6D-8817B6459409}" srcOrd="1" destOrd="0" parTransId="{D7BCDCBD-369F-48FB-AE95-B5A960CD8008}" sibTransId="{B217EF6B-7BA5-4E03-91C3-65C78F2A868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</a:t>
          </a:r>
          <a:r>
            <a:rPr lang="en-US" sz="2400" b="0" i="0" dirty="0">
              <a:solidFill>
                <a:srgbClr val="FF0000"/>
              </a:solidFill>
              <a:latin typeface="Proxima Nova Rg" panose="02000506030000020004" pitchFamily="2" charset="0"/>
            </a:rPr>
            <a:t>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solidFill>
                <a:srgbClr val="FF0000"/>
              </a:solidFill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solidFill>
                <a:srgbClr val="FF0000"/>
              </a:solidFill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&amp;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solidFill>
                <a:srgbClr val="FF0000"/>
              </a:solidFill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CC78359-BE89-4B28-AB96-6D2D22E72C07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Design Report (FDR)</a:t>
          </a:r>
        </a:p>
      </dgm:t>
    </dgm:pt>
    <dgm:pt modelId="{7EAE69C8-6FC7-4147-A65C-50749DCE210E}" type="parTrans" cxnId="{9654D4CB-FFDB-42A2-8D68-7FF881059EDB}">
      <dgm:prSet/>
      <dgm:spPr/>
      <dgm:t>
        <a:bodyPr/>
        <a:lstStyle/>
        <a:p>
          <a:endParaRPr lang="en-US"/>
        </a:p>
      </dgm:t>
    </dgm:pt>
    <dgm:pt modelId="{542BE3D4-0112-4C46-A095-FCA9C47F636B}" type="sibTrans" cxnId="{9654D4CB-FFDB-42A2-8D68-7FF881059EDB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80E804B-9636-4119-8279-6351EF9232B7}" type="presOf" srcId="{2CC78359-BE89-4B28-AB96-6D2D22E72C07}" destId="{2BC19969-2C76-8D45-A55D-078E3B83647D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9654D4CB-FFDB-42A2-8D68-7FF881059EDB}" srcId="{AAAC6DBC-4801-9146-828E-827BB292A4E8}" destId="{2CC78359-BE89-4B28-AB96-6D2D22E72C07}" srcOrd="1" destOrd="0" parTransId="{7EAE69C8-6FC7-4147-A65C-50749DCE210E}" sibTransId="{542BE3D4-0112-4C46-A095-FCA9C47F636B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Lt" panose="02000506030000020004" pitchFamily="50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completed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</dgm:pt>
    <dgm:pt modelId="{9EB06CEA-71CE-444B-988E-C4FF1FC98A99}" type="pres">
      <dgm:prSet presAssocID="{3BBBBADA-FB1D-7247-916F-BEB038931FAD}" presName="entireBox" presStyleLbl="node1" presStyleIdx="0" presStyleCnt="3"/>
      <dgm:spPr/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</dgm:pt>
    <dgm:pt modelId="{8498E491-8F11-3246-8D34-46C49385F217}" type="pres">
      <dgm:prSet presAssocID="{8ECFC4DB-3C61-A140-8EF7-C2C90CEFBEAC}" presName="arrow" presStyleLbl="node1" presStyleIdx="1" presStyleCnt="3"/>
      <dgm:spPr/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</dgm:pt>
    <dgm:pt modelId="{C2E9AC38-823C-5544-AC9D-D683A707B3FA}" type="pres">
      <dgm:prSet presAssocID="{AB915E95-75A4-7B46-9C92-D57D52D99233}" presName="arrow" presStyleLbl="node1" presStyleIdx="2" presStyleCnt="3"/>
      <dgm:spPr/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</dgm:pt>
  </dgm:ptLst>
  <dgm:cxnLst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326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3265"/>
        <a:ext cx="6096000" cy="1386000"/>
      </dsp:txXfrm>
    </dsp:sp>
    <dsp:sp modelId="{96D449A5-8CF5-0D4C-9470-7C2F22AB24CE}">
      <dsp:nvSpPr>
        <dsp:cNvPr id="0" name=""/>
        <dsp:cNvSpPr/>
      </dsp:nvSpPr>
      <dsp:spPr>
        <a:xfrm>
          <a:off x="304800" y="3090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0652" y="46757"/>
        <a:ext cx="4235496" cy="293016"/>
      </dsp:txXfrm>
    </dsp:sp>
    <dsp:sp modelId="{5320A93E-E9A1-244D-A69C-7BEAD76D8D8B}">
      <dsp:nvSpPr>
        <dsp:cNvPr id="0" name=""/>
        <dsp:cNvSpPr/>
      </dsp:nvSpPr>
      <dsp:spPr>
        <a:xfrm>
          <a:off x="0" y="180102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01025"/>
        <a:ext cx="6096000" cy="1386000"/>
      </dsp:txXfrm>
    </dsp:sp>
    <dsp:sp modelId="{13086218-E288-3044-B21D-7C4BF082C728}">
      <dsp:nvSpPr>
        <dsp:cNvPr id="0" name=""/>
        <dsp:cNvSpPr/>
      </dsp:nvSpPr>
      <dsp:spPr>
        <a:xfrm>
          <a:off x="304800" y="163866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0652" y="1654517"/>
        <a:ext cx="4235496" cy="293016"/>
      </dsp:txXfrm>
    </dsp:sp>
    <dsp:sp modelId="{2BC19969-2C76-8D45-A55D-078E3B83647D}">
      <dsp:nvSpPr>
        <dsp:cNvPr id="0" name=""/>
        <dsp:cNvSpPr/>
      </dsp:nvSpPr>
      <dsp:spPr>
        <a:xfrm>
          <a:off x="0" y="3408785"/>
          <a:ext cx="6096000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08785"/>
        <a:ext cx="6096000" cy="1316699"/>
      </dsp:txXfrm>
    </dsp:sp>
    <dsp:sp modelId="{8D4DE655-2605-8B4B-B4BD-0414015C16E0}">
      <dsp:nvSpPr>
        <dsp:cNvPr id="0" name=""/>
        <dsp:cNvSpPr/>
      </dsp:nvSpPr>
      <dsp:spPr>
        <a:xfrm>
          <a:off x="304800" y="324642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0652" y="3262277"/>
        <a:ext cx="4235496" cy="29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13825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213825"/>
        <a:ext cx="5755554" cy="1398600"/>
      </dsp:txXfrm>
    </dsp:sp>
    <dsp:sp modelId="{96D449A5-8CF5-0D4C-9470-7C2F22AB24CE}">
      <dsp:nvSpPr>
        <dsp:cNvPr id="0" name=""/>
        <dsp:cNvSpPr/>
      </dsp:nvSpPr>
      <dsp:spPr>
        <a:xfrm>
          <a:off x="287777" y="36705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5070" y="53998"/>
        <a:ext cx="3994302" cy="319654"/>
      </dsp:txXfrm>
    </dsp:sp>
    <dsp:sp modelId="{5320A93E-E9A1-244D-A69C-7BEAD76D8D8B}">
      <dsp:nvSpPr>
        <dsp:cNvPr id="0" name=""/>
        <dsp:cNvSpPr/>
      </dsp:nvSpPr>
      <dsp:spPr>
        <a:xfrm>
          <a:off x="0" y="185434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All parts manufactured</a:t>
          </a:r>
        </a:p>
      </dsp:txBody>
      <dsp:txXfrm>
        <a:off x="0" y="1854346"/>
        <a:ext cx="5755554" cy="1398600"/>
      </dsp:txXfrm>
    </dsp:sp>
    <dsp:sp modelId="{13086218-E288-3044-B21D-7C4BF082C728}">
      <dsp:nvSpPr>
        <dsp:cNvPr id="0" name=""/>
        <dsp:cNvSpPr/>
      </dsp:nvSpPr>
      <dsp:spPr>
        <a:xfrm>
          <a:off x="287777" y="167722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5070" y="1694519"/>
        <a:ext cx="3994302" cy="319654"/>
      </dsp:txXfrm>
    </dsp:sp>
    <dsp:sp modelId="{2BC19969-2C76-8D45-A55D-078E3B83647D}">
      <dsp:nvSpPr>
        <dsp:cNvPr id="0" name=""/>
        <dsp:cNvSpPr/>
      </dsp:nvSpPr>
      <dsp:spPr>
        <a:xfrm>
          <a:off x="0" y="349486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solidFill>
                <a:srgbClr val="FF0000"/>
              </a:solidFill>
              <a:latin typeface="Proxima Nova Rg" panose="02000506030000020004" pitchFamily="2" charset="0"/>
            </a:rPr>
            <a:t> sensors</a:t>
          </a:r>
          <a:endParaRPr lang="en-US" sz="23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>
              <a:latin typeface="Proxima Nova Rg" panose="02000506030000020004" pitchFamily="2" charset="0"/>
            </a:rPr>
            <a:t>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</a:t>
          </a:r>
        </a:p>
      </dsp:txBody>
      <dsp:txXfrm>
        <a:off x="0" y="3494866"/>
        <a:ext cx="5755554" cy="1398600"/>
      </dsp:txXfrm>
    </dsp:sp>
    <dsp:sp modelId="{8D4DE655-2605-8B4B-B4BD-0414015C16E0}">
      <dsp:nvSpPr>
        <dsp:cNvPr id="0" name=""/>
        <dsp:cNvSpPr/>
      </dsp:nvSpPr>
      <dsp:spPr>
        <a:xfrm>
          <a:off x="287777" y="331774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5070" y="3335039"/>
        <a:ext cx="3994302" cy="319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844"/>
          <a:ext cx="5851464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</a:t>
          </a:r>
          <a:r>
            <a:rPr lang="en-US" sz="24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Design &amp; Feasibility Report (DFR)</a:t>
          </a:r>
        </a:p>
      </dsp:txBody>
      <dsp:txXfrm>
        <a:off x="0" y="199844"/>
        <a:ext cx="5851464" cy="1436400"/>
      </dsp:txXfrm>
    </dsp:sp>
    <dsp:sp modelId="{96D449A5-8CF5-0D4C-9470-7C2F22AB24CE}">
      <dsp:nvSpPr>
        <dsp:cNvPr id="0" name=""/>
        <dsp:cNvSpPr/>
      </dsp:nvSpPr>
      <dsp:spPr>
        <a:xfrm>
          <a:off x="292573" y="22724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9866" y="40017"/>
        <a:ext cx="4061438" cy="319654"/>
      </dsp:txXfrm>
    </dsp:sp>
    <dsp:sp modelId="{5320A93E-E9A1-244D-A69C-7BEAD76D8D8B}">
      <dsp:nvSpPr>
        <dsp:cNvPr id="0" name=""/>
        <dsp:cNvSpPr/>
      </dsp:nvSpPr>
      <dsp:spPr>
        <a:xfrm>
          <a:off x="0" y="187816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New prototype iteration</a:t>
          </a:r>
        </a:p>
      </dsp:txBody>
      <dsp:txXfrm>
        <a:off x="0" y="1878165"/>
        <a:ext cx="5851464" cy="1096200"/>
      </dsp:txXfrm>
    </dsp:sp>
    <dsp:sp modelId="{13086218-E288-3044-B21D-7C4BF082C728}">
      <dsp:nvSpPr>
        <dsp:cNvPr id="0" name=""/>
        <dsp:cNvSpPr/>
      </dsp:nvSpPr>
      <dsp:spPr>
        <a:xfrm>
          <a:off x="292573" y="170104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9866" y="1718338"/>
        <a:ext cx="4061438" cy="319654"/>
      </dsp:txXfrm>
    </dsp:sp>
    <dsp:sp modelId="{2BC19969-2C76-8D45-A55D-078E3B83647D}">
      <dsp:nvSpPr>
        <dsp:cNvPr id="0" name=""/>
        <dsp:cNvSpPr/>
      </dsp:nvSpPr>
      <dsp:spPr>
        <a:xfrm>
          <a:off x="0" y="321628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solidFill>
                <a:srgbClr val="FF0000"/>
              </a:solidFill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Final Design Report (FDR)</a:t>
          </a:r>
        </a:p>
      </dsp:txBody>
      <dsp:txXfrm>
        <a:off x="0" y="3216285"/>
        <a:ext cx="5851464" cy="1096200"/>
      </dsp:txXfrm>
    </dsp:sp>
    <dsp:sp modelId="{8D4DE655-2605-8B4B-B4BD-0414015C16E0}">
      <dsp:nvSpPr>
        <dsp:cNvPr id="0" name=""/>
        <dsp:cNvSpPr/>
      </dsp:nvSpPr>
      <dsp:spPr>
        <a:xfrm>
          <a:off x="292573" y="303916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9866" y="3056458"/>
        <a:ext cx="4061438" cy="319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Proxima Nova Lt" panose="02000506030000020004" pitchFamily="50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Print(s) completed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581445"/>
        <a:ext cx="6135" cy="494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SEMESTER-LONG DESIGN PROJECTS (SLDPs)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2613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4281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830849"/>
              </p:ext>
            </p:extLst>
          </p:nvPr>
        </p:nvGraphicFramePr>
        <p:xfrm>
          <a:off x="6096000" y="1281853"/>
          <a:ext cx="5755555" cy="493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487450"/>
              </p:ext>
            </p:extLst>
          </p:nvPr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3303" y="41029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design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44577" y="2252317"/>
            <a:ext cx="5810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Theoretical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resources: EG1003 workshops (TBD), Open Lab, RAD Mentors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02232" y="5594369"/>
            <a:ext cx="3175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</a:t>
            </a:r>
            <a:r>
              <a:rPr lang="en-US" sz="1600" dirty="0" err="1">
                <a:latin typeface="Proxima Nova Rg" panose="02000506030000020004" pitchFamily="2" charset="0"/>
              </a:rPr>
              <a:t>SpeakSign</a:t>
            </a:r>
            <a:r>
              <a:rPr lang="en-US" sz="1600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74357" y="225231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47" y="1410525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025479"/>
              </p:ext>
            </p:extLst>
          </p:nvPr>
        </p:nvGraphicFramePr>
        <p:xfrm>
          <a:off x="5944115" y="1634953"/>
          <a:ext cx="5851464" cy="4335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603032"/>
              </p:ext>
            </p:extLst>
          </p:nvPr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5" y="392269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design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873797"/>
              </p:ext>
            </p:extLst>
          </p:nvPr>
        </p:nvGraphicFramePr>
        <p:xfrm>
          <a:off x="163557" y="2335207"/>
          <a:ext cx="11864886" cy="26309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23447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&amp; Innovation </a:t>
                      </a:r>
                      <a:br>
                        <a:rPr lang="en-US" sz="2400" b="0" i="0" dirty="0">
                          <a:latin typeface="Proxima Nova Rg" panose="02000506030000020004" pitchFamily="2" charset="0"/>
                        </a:rPr>
                      </a:b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0EC131B-D6BF-9F4F-B30C-D4C814C3A9EB}"/>
              </a:ext>
            </a:extLst>
          </p:cNvPr>
          <p:cNvSpPr/>
          <p:nvPr/>
        </p:nvSpPr>
        <p:spPr>
          <a:xfrm>
            <a:off x="1027953" y="5646892"/>
            <a:ext cx="1013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Proxima Nova Lt" panose="02000506030000020004" pitchFamily="50" charset="0"/>
              </a:rPr>
              <a:t>Deadline for initial submission of extra credit prints is Milestone 2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1CE15-DFE4-8448-8FF0-EDDBF7A89995}"/>
              </a:ext>
            </a:extLst>
          </p:cNvPr>
          <p:cNvSpPr/>
          <p:nvPr/>
        </p:nvSpPr>
        <p:spPr>
          <a:xfrm>
            <a:off x="6243914" y="2023191"/>
            <a:ext cx="59575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Logo cannot be simple geometric shape with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Completing extra credit 3D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Always have a contingency plan for course modification &amp; robot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Visit EG1003 Protolab for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the 3D Printing Guide on the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451276"/>
              </p:ext>
            </p:extLst>
          </p:nvPr>
        </p:nvGraphicFramePr>
        <p:xfrm>
          <a:off x="436045" y="1655978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320B5D8-94B6-044F-B9DD-8CBBCBC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15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887313" y="3085020"/>
            <a:ext cx="1055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Refer to </a:t>
            </a:r>
            <a:r>
              <a:rPr lang="en-US" sz="2400" dirty="0" err="1">
                <a:latin typeface="Proxima Nova Rg" panose="02000506030000020004" pitchFamily="2" charset="0"/>
              </a:rPr>
              <a:t>manual.eg.poly.edu</a:t>
            </a:r>
            <a:r>
              <a:rPr lang="en-US" sz="24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5B0A3-9BEA-6548-9264-C52F321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48115" y="2027010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Three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488363" y="1859804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6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337681" y="3897092"/>
            <a:ext cx="228620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4" y="5481018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24946"/>
              </p:ext>
            </p:extLst>
          </p:nvPr>
        </p:nvGraphicFramePr>
        <p:xfrm>
          <a:off x="234041" y="2941836"/>
          <a:ext cx="11723914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478206" y="2685152"/>
            <a:ext cx="6154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005098"/>
                </p:ext>
              </p:extLst>
            </p:nvPr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43178"/>
              </p:ext>
            </p:extLst>
          </p:nvPr>
        </p:nvGraphicFramePr>
        <p:xfrm>
          <a:off x="6018904" y="1774254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44921" y="1982518"/>
            <a:ext cx="5846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Lt" panose="02000506030000020004" pitchFamily="50" charset="0"/>
            </a:endParaRPr>
          </a:p>
          <a:p>
            <a:r>
              <a:rPr lang="en-US" sz="24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18746" y="2946521"/>
            <a:ext cx="5531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325897" y="5538077"/>
            <a:ext cx="4972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404" y="2351913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410525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584491"/>
              </p:ext>
            </p:extLst>
          </p:nvPr>
        </p:nvGraphicFramePr>
        <p:xfrm>
          <a:off x="325936" y="1413519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508132"/>
              </p:ext>
            </p:extLst>
          </p:nvPr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58182" y="4211117"/>
            <a:ext cx="42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543309" y="2109997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524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761855"/>
            <a:ext cx="5136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one extra task listed in the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Model a 1:1 scale model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Simulate circuitry using Fritzing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585480" y="5346008"/>
            <a:ext cx="4479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Prosthetic Hand Courtesy of Autodesk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23" y="1410525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63A44DE-3D88-4D09-B82D-33C6CFC3A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2450208"/>
            <a:ext cx="5350499" cy="2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8749</TotalTime>
  <Words>644</Words>
  <Application>Microsoft Office PowerPoint</Application>
  <PresentationFormat>Widescreen</PresentationFormat>
  <Paragraphs>165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Proxima Nova Lt</vt:lpstr>
      <vt:lpstr>Calibri Light</vt:lpstr>
      <vt:lpstr>Proxima Nova</vt:lpstr>
      <vt:lpstr>Arial</vt:lpstr>
      <vt:lpstr>Calibri</vt:lpstr>
      <vt:lpstr>Gotham Medium</vt:lpstr>
      <vt:lpstr>Proxima Nova Rg</vt:lpstr>
      <vt:lpstr>Office Theme</vt:lpstr>
      <vt:lpstr>INTRODUCTION TO THE SEMESTER-LONG DESIGN PROJECTS (SLDPs)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3D PRINTING</vt:lpstr>
      <vt:lpstr>3-D PRINTING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Amanda Zhou</cp:lastModifiedBy>
  <cp:revision>76</cp:revision>
  <dcterms:created xsi:type="dcterms:W3CDTF">2020-01-14T01:21:39Z</dcterms:created>
  <dcterms:modified xsi:type="dcterms:W3CDTF">2020-07-09T15:37:07Z</dcterms:modified>
</cp:coreProperties>
</file>