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65" r:id="rId6"/>
    <p:sldId id="269" r:id="rId7"/>
    <p:sldId id="270" r:id="rId8"/>
    <p:sldId id="271" r:id="rId9"/>
    <p:sldId id="272" r:id="rId10"/>
    <p:sldId id="273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Gotham Medium" panose="02000604030000020004" pitchFamily="50" charset="0"/>
      <p:regular r:id="rId19"/>
      <p:italic r:id="rId20"/>
    </p:embeddedFont>
    <p:embeddedFont>
      <p:font typeface="Proxima Nova Lt" panose="02000506030000020004" pitchFamily="50" charset="0"/>
      <p:bold r:id="rId21"/>
    </p:embeddedFont>
    <p:embeddedFont>
      <p:font typeface="Proxima Nova Rg" panose="02000506030000020004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SAFETY GUIDELINES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203021-6A81-4002-9357-B0B614719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RECAP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413899"/>
            <a:ext cx="809000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Know &amp; follow the safety rules </a:t>
            </a:r>
            <a:br>
              <a:rPr lang="en-US" dirty="0">
                <a:latin typeface="Proxima Nova Rg" panose="02000506030000020004" pitchFamily="2" charset="0"/>
              </a:rPr>
            </a:b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Report any problems to the safety staff</a:t>
            </a:r>
            <a:br>
              <a:rPr lang="en-US" dirty="0">
                <a:latin typeface="Proxima Nova Rg" panose="02000506030000020004" pitchFamily="2" charset="0"/>
              </a:rPr>
            </a:b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Maintain a business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E45D5EC5-C703-409B-852C-08791A15F6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4896" y="4915721"/>
            <a:ext cx="5913967" cy="563033"/>
          </a:xfrm>
          <a:prstGeom prst="rightArrow">
            <a:avLst>
              <a:gd name="adj1" fmla="val 43056"/>
              <a:gd name="adj2" fmla="val 108004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867" i="1" dirty="0">
                <a:solidFill>
                  <a:schemeClr val="bg1"/>
                </a:solidFill>
                <a:latin typeface="Proxima Nova Lt" panose="02000506030000020004" pitchFamily="50" charset="0"/>
              </a:rPr>
              <a:t>                                                      ALWAYS………..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73F720BD-8E42-4088-B882-CD9D3AA4D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89150" y="4306120"/>
            <a:ext cx="1877483" cy="1782233"/>
          </a:xfrm>
          <a:prstGeom prst="plus">
            <a:avLst>
              <a:gd name="adj" fmla="val 322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800" i="1" dirty="0">
                <a:solidFill>
                  <a:schemeClr val="bg1"/>
                </a:solidFill>
                <a:latin typeface="Proxima Nova Lt" panose="02000506030000020004" pitchFamily="50" charset="0"/>
              </a:rPr>
              <a:t>THINK</a:t>
            </a:r>
          </a:p>
          <a:p>
            <a:pPr algn="ctr" eaLnBrk="0" hangingPunct="0"/>
            <a:r>
              <a:rPr lang="en-US" sz="1800" i="1" dirty="0">
                <a:solidFill>
                  <a:schemeClr val="bg1"/>
                </a:solidFill>
                <a:latin typeface="Proxima Nova Lt" panose="02000506030000020004" pitchFamily="50" charset="0"/>
              </a:rPr>
              <a:t>SAFETY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45DDD6-E6C2-4D67-906A-4CE6C3EAA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C675C1-D34C-468C-8A38-28998BE45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IS SAFETY?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8341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protect life and property from harm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or damage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Safety protects: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Personal well-being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Public well-being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Proper business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person, orange, indoor, holding&#10;&#10;Description automatically generated">
            <a:extLst>
              <a:ext uri="{FF2B5EF4-FFF2-40B4-BE49-F238E27FC236}">
                <a16:creationId xmlns:a16="http://schemas.microsoft.com/office/drawing/2014/main" id="{24B63321-1E99-4FC7-B999-9DEC3C33A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81" y="2485738"/>
            <a:ext cx="3970848" cy="24817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452F6F-2ED7-4842-83EB-2A23A0E2FB89}"/>
              </a:ext>
            </a:extLst>
          </p:cNvPr>
          <p:cNvSpPr/>
          <p:nvPr/>
        </p:nvSpPr>
        <p:spPr>
          <a:xfrm>
            <a:off x="6671699" y="49663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Safety Things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CYB Human Resources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FCF628-49BD-46A3-90BD-441DF13D7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NEED FOR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Helps maintain a hazard-free workplace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Creates a comfortable workplace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Keeps order and responsibility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558AFC-D09C-4D32-8F28-4333A05A1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832" y="2159532"/>
            <a:ext cx="3156816" cy="31568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C9A7C7-70CA-42CE-B2E4-79D469BBFE22}"/>
              </a:ext>
            </a:extLst>
          </p:cNvPr>
          <p:cNvSpPr/>
          <p:nvPr/>
        </p:nvSpPr>
        <p:spPr>
          <a:xfrm>
            <a:off x="6525633" y="534278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Safety Dog Courtesy of </a:t>
            </a:r>
            <a:r>
              <a:rPr lang="en-US" sz="1600" dirty="0" err="1">
                <a:latin typeface="Proxima Nova Rg" panose="02000506030000020004" pitchFamily="2" charset="0"/>
              </a:rPr>
              <a:t>TeePublic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A2AEA9-127C-425B-AADA-407953BA3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2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SAFETY STAFF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275" y="1923350"/>
            <a:ext cx="792103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General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Head TAs, </a:t>
            </a:r>
            <a:r>
              <a:rPr lang="en-US" sz="2400" dirty="0">
                <a:latin typeface="Proxima Nova Lt" panose="02000506030000020004" pitchFamily="50" charset="0"/>
              </a:rPr>
              <a:t>RH 303B, x3515</a:t>
            </a:r>
            <a:br>
              <a:rPr lang="en-US" sz="2400" dirty="0">
                <a:latin typeface="Proxima Nova Lt" panose="02000506030000020004" pitchFamily="50" charset="0"/>
              </a:rPr>
            </a:b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Tandon School of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Charles Martucci, </a:t>
            </a:r>
            <a:r>
              <a:rPr lang="en-US" sz="2400" dirty="0">
                <a:latin typeface="Proxima Nova Lt" panose="02000506030000020004" pitchFamily="50" charset="0"/>
              </a:rPr>
              <a:t>RH 701E, x3613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Nicole Romeo, </a:t>
            </a:r>
            <a:r>
              <a:rPr lang="en-US" sz="2400" dirty="0">
                <a:latin typeface="Proxima Nova Lt" panose="02000506030000020004" pitchFamily="50" charset="0"/>
              </a:rPr>
              <a:t>370 Jay St 2nd Floor, x85335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Graphic 4" descr="Telephone">
            <a:extLst>
              <a:ext uri="{FF2B5EF4-FFF2-40B4-BE49-F238E27FC236}">
                <a16:creationId xmlns:a16="http://schemas.microsoft.com/office/drawing/2014/main" id="{85B24285-9AAF-4991-A02A-90C718D92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2097" y="2395496"/>
            <a:ext cx="2824503" cy="282450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D118B8-0FE7-4F05-B9E2-53470DFA0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4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EMERGENCY NUMBERS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00696"/>
              </p:ext>
            </p:extLst>
          </p:nvPr>
        </p:nvGraphicFramePr>
        <p:xfrm>
          <a:off x="2359962" y="2362318"/>
          <a:ext cx="7472076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038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3736038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Contact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Phone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Emergency Closings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4730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Guard Stations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Rogers Hall: (646) 997-3537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Dibner: (646) 997-3727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Public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998-2222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Wellness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443-9999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Facilities &amp; Operations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Environmental Health &amp;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998-1450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383056-E7FB-4F44-B76E-56627283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SAFETY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alert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Note marked exits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Know where the fire extinguishers and first aid kits are located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Know your peers and TAs, do </a:t>
            </a:r>
            <a:r>
              <a:rPr lang="en-US" dirty="0">
                <a:latin typeface="Proxima Nova Lt" panose="02000506030000020004" pitchFamily="50" charset="0"/>
              </a:rPr>
              <a:t>not</a:t>
            </a:r>
            <a:r>
              <a:rPr lang="en-US" dirty="0">
                <a:latin typeface="Proxima Nova Rg" panose="02000506030000020004" pitchFamily="2" charset="0"/>
              </a:rPr>
              <a:t> admit strangers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tidy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Dispose of garbage properly, do not leave paper lying around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Store materials in cabinets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81136E-F4A7-46E1-8B00-7243F53E5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8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SAFETY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820" y="1962539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courteous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not eat, drink, or smoke in labs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not overcrowd the laboratories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Maintain a business environment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smart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Never work alone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horseplay or shouting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DC1675-D8AC-4620-9421-CAF7792757D9}"/>
              </a:ext>
            </a:extLst>
          </p:cNvPr>
          <p:cNvGrpSpPr/>
          <p:nvPr/>
        </p:nvGrpSpPr>
        <p:grpSpPr>
          <a:xfrm>
            <a:off x="7676613" y="2501989"/>
            <a:ext cx="2838991" cy="2838991"/>
            <a:chOff x="7363100" y="2205564"/>
            <a:chExt cx="3100250" cy="3100250"/>
          </a:xfrm>
        </p:grpSpPr>
        <p:pic>
          <p:nvPicPr>
            <p:cNvPr id="5" name="Graphic 4" descr="Burger and drink">
              <a:extLst>
                <a:ext uri="{FF2B5EF4-FFF2-40B4-BE49-F238E27FC236}">
                  <a16:creationId xmlns:a16="http://schemas.microsoft.com/office/drawing/2014/main" id="{4F6A05B9-0FA4-48B7-A870-F0C5E64E6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80664" y="2297002"/>
              <a:ext cx="2786744" cy="2786744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44E35AF-E67E-438B-A764-F27B4FA66DDB}"/>
                </a:ext>
              </a:extLst>
            </p:cNvPr>
            <p:cNvSpPr/>
            <p:nvPr/>
          </p:nvSpPr>
          <p:spPr>
            <a:xfrm>
              <a:off x="7363100" y="2205564"/>
              <a:ext cx="3100250" cy="310025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2A24847-F23E-492B-9110-73DBDCF04114}"/>
                </a:ext>
              </a:extLst>
            </p:cNvPr>
            <p:cNvCxnSpPr>
              <a:cxnSpLocks/>
              <a:stCxn id="6" idx="1"/>
              <a:endCxn id="6" idx="5"/>
            </p:cNvCxnSpPr>
            <p:nvPr/>
          </p:nvCxnSpPr>
          <p:spPr>
            <a:xfrm>
              <a:off x="7817121" y="2659585"/>
              <a:ext cx="2192208" cy="21922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6EB104-679F-42D1-95AB-8EB13908B0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37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ELECTRICAL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Avoid exposed wires, use </a:t>
            </a:r>
            <a:r>
              <a:rPr lang="en-US" dirty="0">
                <a:latin typeface="Proxima Nova Lt" panose="02000506030000020004" pitchFamily="50" charset="0"/>
              </a:rPr>
              <a:t>electrical tape</a:t>
            </a:r>
            <a:r>
              <a:rPr lang="en-US" dirty="0">
                <a:latin typeface="Proxima Nova Rg" panose="02000506030000020004" pitchFamily="2" charset="0"/>
              </a:rPr>
              <a:t> to cover them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Keep electrical cords off the floor and to a minimum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Outlets are for electrical plugs only         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i.e. No paper clips, scissors, fingers,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Never force a wrong plug into an outlet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open drinks or containers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When working with fluids, be extremely cautious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Graphic 4" descr="High voltage">
            <a:extLst>
              <a:ext uri="{FF2B5EF4-FFF2-40B4-BE49-F238E27FC236}">
                <a16:creationId xmlns:a16="http://schemas.microsoft.com/office/drawing/2014/main" id="{B52C3180-84AE-4B04-9FDE-FFC817D4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0011" y="2618115"/>
            <a:ext cx="2573122" cy="2573122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72BF49-A484-4767-8239-72C5D3DE2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5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MECHANICAL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809000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lab, </a:t>
            </a:r>
            <a:r>
              <a:rPr lang="en-US" dirty="0">
                <a:latin typeface="Proxima Nova Lt" panose="02000506030000020004" pitchFamily="50" charset="0"/>
              </a:rPr>
              <a:t>only TAs</a:t>
            </a:r>
            <a:r>
              <a:rPr lang="en-US" dirty="0">
                <a:latin typeface="Proxima Nova Rg" panose="02000506030000020004" pitchFamily="2" charset="0"/>
              </a:rPr>
              <a:t> should use mechanical tools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Wear proper accessories (goggles, gloves, ear protection, etc.) when working with tools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tools should be used on a workbench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Work near a window or well-ventilated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Do not use broken equipment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Notify a TA immediately if equipment is broken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6" name="Graphic 5" descr="Tools">
            <a:extLst>
              <a:ext uri="{FF2B5EF4-FFF2-40B4-BE49-F238E27FC236}">
                <a16:creationId xmlns:a16="http://schemas.microsoft.com/office/drawing/2014/main" id="{13EE96A4-B649-4109-8D68-5E6A9FAAA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0159" y="2626084"/>
            <a:ext cx="2512423" cy="251242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26FBDB-DD65-4FF6-B311-8B95DF47E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22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386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Gotham Medium</vt:lpstr>
      <vt:lpstr>Proxima Nova Lt</vt:lpstr>
      <vt:lpstr>Proxima Nova Rg</vt:lpstr>
      <vt:lpstr>Calibri Light</vt:lpstr>
      <vt:lpstr>Arial</vt:lpstr>
      <vt:lpstr>Calibri</vt:lpstr>
      <vt:lpstr>Office Theme</vt:lpstr>
      <vt:lpstr>SAFETY GUIDELINES</vt:lpstr>
      <vt:lpstr>WHAT IS SAFETY?</vt:lpstr>
      <vt:lpstr>NEED FOR SAFETY</vt:lpstr>
      <vt:lpstr>SAFETY STAFF</vt:lpstr>
      <vt:lpstr>EMERGENCY NUMBERS</vt:lpstr>
      <vt:lpstr>BASIC SAFETY RULES</vt:lpstr>
      <vt:lpstr>BASIC SAFETY RULES</vt:lpstr>
      <vt:lpstr>BASIC ELECTRICAL SAFETY</vt:lpstr>
      <vt:lpstr>BASIC MECHANICAL SAFETY</vt:lpstr>
      <vt:lpstr>RECAP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42</cp:revision>
  <dcterms:created xsi:type="dcterms:W3CDTF">2019-06-25T23:10:16Z</dcterms:created>
  <dcterms:modified xsi:type="dcterms:W3CDTF">2020-08-01T21:30:18Z</dcterms:modified>
</cp:coreProperties>
</file>