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4" r:id="rId11"/>
    <p:sldId id="272" r:id="rId12"/>
    <p:sldId id="273" r:id="rId13"/>
    <p:sldId id="275" r:id="rId14"/>
    <p:sldId id="276" r:id="rId15"/>
    <p:sldId id="277" r:id="rId16"/>
    <p:sldId id="292" r:id="rId17"/>
    <p:sldId id="278" r:id="rId18"/>
    <p:sldId id="298" r:id="rId19"/>
    <p:sldId id="282" r:id="rId20"/>
    <p:sldId id="283" r:id="rId21"/>
    <p:sldId id="262" r:id="rId22"/>
    <p:sldId id="284" r:id="rId23"/>
    <p:sldId id="285" r:id="rId24"/>
    <p:sldId id="286" r:id="rId25"/>
    <p:sldId id="287" r:id="rId26"/>
    <p:sldId id="297" r:id="rId27"/>
    <p:sldId id="299" r:id="rId28"/>
    <p:sldId id="293" r:id="rId29"/>
    <p:sldId id="294" r:id="rId30"/>
    <p:sldId id="295" r:id="rId31"/>
    <p:sldId id="280" r:id="rId32"/>
    <p:sldId id="281" r:id="rId33"/>
    <p:sldId id="264" r:id="rId34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Gotham Medium" panose="02000604030000020004" pitchFamily="50" charset="0"/>
      <p:regular r:id="rId42"/>
    </p:embeddedFont>
    <p:embeddedFont>
      <p:font typeface="Proxima Nova Lt" panose="02000506030000020004" pitchFamily="2" charset="0"/>
      <p:regular r:id="rId43"/>
      <p:bold r:id="rId44"/>
    </p:embeddedFont>
    <p:embeddedFont>
      <p:font typeface="Proxima Nova Rg" panose="0200050603000002000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LABVIEW &amp;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Toolbar</a:t>
            </a:r>
            <a:r>
              <a:rPr lang="en-US" dirty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Toolbar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9FDCF7-D502-48DD-BFDC-F9B064E2C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Have 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Boolean, 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E62E78-1C19-419C-A332-18D773FDF7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– used for process 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9: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22FC5-4ED4-4A8F-8D72-F4229FCDA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NI ELVIS II+ board </a:t>
            </a:r>
            <a:r>
              <a:rPr lang="en-US" dirty="0">
                <a:latin typeface="Proxima Nova Rg" panose="02000506030000020004" pitchFamily="50" charset="0"/>
              </a:rPr>
              <a:t>– National Instruments' Educational Laboratory Virtual Instrumentation 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NI ELVIS II+ Board Courtesy of 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B691A9-E40A-4111-BD52-4E2AC95EB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Computer with LabVIEW 2019 software</a:t>
            </a:r>
            <a:endParaRPr lang="en-US" dirty="0">
              <a:latin typeface="Proxima Nova Rg" panose="0200050603000002000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Materials for in-person lab: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NI ELVIS II+ prototyping board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Prebuilt Heat Cube circuit</a:t>
            </a:r>
            <a:endParaRPr lang="en-US" sz="2400" dirty="0">
              <a:latin typeface="Proxima Nova Rg" panose="02000506030000020004" charset="0"/>
            </a:endParaRP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maintain the quality of the eggs, he needs a heating &amp;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manual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automatic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turns on when the temperature is below 60˚F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Both are turned off when the temperature is between 60-80˚F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3C1F22-ED99-46E1-AC8A-C6A8C0F3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Create the system in LabVIEW – the exact steps are detailed in the manual</a:t>
            </a:r>
            <a:endParaRPr lang="en-US" sz="2200" dirty="0">
              <a:latin typeface="Proxima Nova Rg" panose="0200050603000002000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Interface the system with a heat cube to sense real-world temperature</a:t>
            </a:r>
            <a:endParaRPr lang="en-US" sz="2200" dirty="0">
              <a:latin typeface="Proxima Nova Rg" panose="0200050603000002000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Simulate the system…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(In-Person) 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on </a:t>
            </a:r>
            <a:r>
              <a:rPr lang="en-US" sz="2200" dirty="0" err="1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(Remote) </a:t>
            </a:r>
            <a:endParaRPr lang="en-US" sz="2200" dirty="0">
              <a:latin typeface="Proxima Nova Rg" panose="0200050603000002000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Calibri"/>
              <a:buAutoNum type="arabicPeriod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 lang="en-US" sz="2200" dirty="0">
              <a:latin typeface="Proxima Nova Lt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FE8DCE-296C-4978-A2AA-0C92CB922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Digital logic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Truth table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4935993" y="19464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45844"/>
              </p:ext>
            </p:extLst>
          </p:nvPr>
        </p:nvGraphicFramePr>
        <p:xfrm>
          <a:off x="5877780" y="2302119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188006" y="2462074"/>
            <a:ext cx="2481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294802" y="1904139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06941"/>
              </p:ext>
            </p:extLst>
          </p:nvPr>
        </p:nvGraphicFramePr>
        <p:xfrm>
          <a:off x="644119" y="2222803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9435" y="3731718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9435" y="4097976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9435" y="4470552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9435" y="5224159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9435" y="5593110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10036" y="374104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843229"/>
                  </p:ext>
                </p:extLst>
              </p:nvPr>
            </p:nvGraphicFramePr>
            <p:xfrm>
              <a:off x="6984504" y="4048338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843229"/>
                  </p:ext>
                </p:extLst>
              </p:nvPr>
            </p:nvGraphicFramePr>
            <p:xfrm>
              <a:off x="6984504" y="4048338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365274" y="3096071"/>
            <a:ext cx="531566" cy="1707128"/>
          </a:xfrm>
          <a:prstGeom prst="curvedConnector4">
            <a:avLst>
              <a:gd name="adj1" fmla="val -43005"/>
              <a:gd name="adj2" fmla="val 10246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Computer with LabVIEW 2019 software</a:t>
            </a:r>
            <a:endParaRPr lang="en-US" dirty="0">
              <a:latin typeface="Proxima Nova Rg" panose="0200050603000002000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Materials for in-person lab: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A 7432 IC (4 dual-input OR gates)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A 7408 IC (4 dual-input AND gates)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A 7404 IC (6 single-input NOT gates)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NI ELVIS II+ prototyping board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Two 100 kΩ resistors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Electrical leads</a:t>
            </a:r>
            <a:endParaRPr lang="en-US" dirty="0">
              <a:latin typeface="Proxima Nova Rg" panose="02000506030000020004" charset="0"/>
            </a:endParaRPr>
          </a:p>
          <a:p>
            <a:pPr lvl="1" algn="l"/>
            <a:endParaRPr lang="en-US" sz="2400" dirty="0">
              <a:latin typeface="Proxima Nova Rg" panose="020005060300000200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9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Proxima Nova Lt" panose="02000506030000020004" pitchFamily="50" charset="0"/>
              </a:rPr>
              <a:t>Part II: Alarm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104E73-DF02-4816-9E7B-6EFE89B7E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Create a logic circuit for the alarm system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Build a truth table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Create a Boolean equation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Build a K-map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Create a simplified Boolean equation</a:t>
            </a:r>
            <a:endParaRPr lang="en-US" sz="22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Draw a combinational logic circuit</a:t>
            </a:r>
            <a:endParaRPr lang="en-US" sz="2200" dirty="0">
              <a:latin typeface="Proxima Nova Rg" panose="0200050603000002000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Build the logic circuit in LabVIEW</a:t>
            </a:r>
            <a:endParaRPr lang="en-US" sz="2200" dirty="0">
              <a:latin typeface="Proxima Nova Rg" panose="020005060300000200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3220864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62332" y="4914469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 that address a problem statement: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Alarm system using digital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virtual 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Test the integrated circuit (IC) chips </a:t>
            </a:r>
            <a:r>
              <a:rPr lang="en-US" dirty="0">
                <a:solidFill>
                  <a:srgbClr val="FF0000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(In-Person)</a:t>
            </a:r>
            <a:endParaRPr lang="en-US" dirty="0">
              <a:latin typeface="Proxima Nova Rg" panose="02000506030000020004" charset="0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Circuit the system…</a:t>
            </a:r>
            <a:endParaRPr lang="en-US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NI ELVIS II+ board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(In-Person)</a:t>
            </a:r>
            <a:endParaRPr lang="en-US" sz="2400" dirty="0">
              <a:latin typeface="Proxima Nova Rg" panose="02000506030000020004" charset="0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 err="1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(Remote)</a:t>
            </a:r>
            <a:endParaRPr lang="en-US" sz="2400" dirty="0">
              <a:latin typeface="Proxima Nova Rg" panose="020005060300000200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29</a:t>
            </a:r>
          </a:p>
        </p:txBody>
      </p:sp>
      <p:pic>
        <p:nvPicPr>
          <p:cNvPr id="14" name="Picture 259">
            <a:extLst>
              <a:ext uri="{FF2B5EF4-FFF2-40B4-BE49-F238E27FC236}">
                <a16:creationId xmlns:a16="http://schemas.microsoft.com/office/drawing/2014/main" id="{CB9B5AA5-1504-4E2A-8032-35B72E03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18" y="3788173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36364" y="5858697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17: Diagram of AND/OR/NOT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Submit a ZIP file with both VIs to the EG1003 website by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lab report:</a:t>
            </a:r>
            <a:endParaRPr lang="en-US" sz="2400" b="1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of both VIs to the EG1003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front and back panels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Everyone should use the software on their own computers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67" y="2793933"/>
            <a:ext cx="2335982" cy="233598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944165" imgH="5582429" progId="PBrush">
                  <p:embed/>
                </p:oleObj>
              </mc:Choice>
              <mc:Fallback>
                <p:oleObj name="Bitmap Image" r:id="rId2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4F1E25-2557-423A-99BD-149554A2D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vs. Virtual Instrument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FA7196-77C1-450C-8CD7-0B01103E7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0BC990-5C57-40CE-853D-0CA17E260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b="1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FCA139-20F8-44BE-82AF-9EEF9621D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b="1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47AEEC-F39B-413E-925D-432079C0B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Tools palette </a:t>
            </a:r>
            <a:r>
              <a:rPr lang="en-US" dirty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>
                <a:latin typeface="Proxima Nova Rg" panose="02000506030000020004" pitchFamily="2" charset="0"/>
              </a:rPr>
              <a:t> – used to scroll in the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Tools Palette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1A5185-4D1C-4536-B382-4CBBF14CA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1727</Words>
  <Application>Microsoft Office PowerPoint</Application>
  <PresentationFormat>Widescreen</PresentationFormat>
  <Paragraphs>360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Proxima Nova Lt</vt:lpstr>
      <vt:lpstr>Proxima Nova Rg</vt:lpstr>
      <vt:lpstr>Arial</vt:lpstr>
      <vt:lpstr>Gotham Medium</vt:lpstr>
      <vt:lpstr>Calibri Light</vt:lpstr>
      <vt:lpstr>Calibri</vt:lpstr>
      <vt:lpstr>Cambria Math</vt:lpstr>
      <vt:lpstr>Office Theme</vt:lpstr>
      <vt:lpstr>Bitmap Image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QUESTIONS?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Maithili Manessis</cp:lastModifiedBy>
  <cp:revision>80</cp:revision>
  <dcterms:created xsi:type="dcterms:W3CDTF">2019-06-25T23:10:16Z</dcterms:created>
  <dcterms:modified xsi:type="dcterms:W3CDTF">2021-01-25T07:15:13Z</dcterms:modified>
  <cp:contentStatus/>
</cp:coreProperties>
</file>