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12192000" cy="6858000"/>
  <p:notesSz cx="6858000" cy="9144000"/>
  <p:embeddedFontLst>
    <p:embeddedFont>
      <p:font typeface="Calibri" panose="020F0502020204030204" pitchFamily="34" charset="0"/>
      <p:regular r:id="rId36"/>
      <p:bold r:id="rId37"/>
      <p:italic r:id="rId38"/>
      <p:boldItalic r:id="rId39"/>
    </p:embeddedFont>
    <p:embeddedFont>
      <p:font typeface="Gotham Medium" panose="02000604030000020004" pitchFamily="50" charset="0"/>
      <p:regular r:id="rId40"/>
    </p:embeddedFont>
    <p:embeddedFont>
      <p:font typeface="Montserrat Medium" panose="020B0604020202020204" charset="0"/>
      <p:regular r:id="rId41"/>
      <p:bold r:id="rId42"/>
      <p:italic r:id="rId43"/>
      <p:boldItalic r:id="rId44"/>
    </p:embeddedFont>
    <p:embeddedFont>
      <p:font typeface="Proxima Nova" panose="020B0604020202020204" charset="0"/>
      <p:regular r:id="rId45"/>
      <p:bold r:id="rId46"/>
      <p:italic r:id="rId47"/>
      <p:boldItalic r:id="rId48"/>
    </p:embeddedFont>
    <p:embeddedFont>
      <p:font typeface="Proxima Nova Lt" panose="02000506030000020004" pitchFamily="2" charset="0"/>
      <p:bold r:id="rId4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50" roundtripDataSignature="AMtx7mgIhZz+jR12pL4e629TEX81AVzLZ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2BAFA16-1480-423A-BB18-5F52C98ED944}">
  <a:tblStyle styleId="{22BAFA16-1480-423A-BB18-5F52C98ED944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04" d="100"/>
          <a:sy n="104" d="100"/>
        </p:scale>
        <p:origin x="63" y="45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7.fntdata"/><Relationship Id="rId47" Type="http://schemas.openxmlformats.org/officeDocument/2006/relationships/font" Target="fonts/font12.fntdata"/><Relationship Id="rId50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46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6.fntdata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font" Target="fonts/font10.fntdata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49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9.fntdata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8.fntdata"/><Relationship Id="rId48" Type="http://schemas.openxmlformats.org/officeDocument/2006/relationships/font" Target="fonts/font13.fntdata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7954c43a5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g7954c43a5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" name="Google Shape;406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" name="Google Shape;446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" name="Google Shape;459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0" name="Google Shape;470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1" name="Google Shape;481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4" name="Google Shape;494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7" name="Google Shape;507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8" name="Google Shape;518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" name="Google Shape;530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3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3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3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3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4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4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3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5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2.png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1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3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3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3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ctrTitle"/>
          </p:nvPr>
        </p:nvSpPr>
        <p:spPr>
          <a:xfrm>
            <a:off x="892629" y="1803816"/>
            <a:ext cx="10406742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INTRODUCTION TO LABVIEW &amp; DIGITAL LOGIC</a:t>
            </a:r>
            <a:endParaRPr dirty="0">
              <a:latin typeface="Gotham Medium" panose="02000604030000020004" pitchFamily="50" charset="0"/>
            </a:endParaRPr>
          </a:p>
        </p:txBody>
      </p:sp>
      <p:sp>
        <p:nvSpPr>
          <p:cNvPr id="85" name="Google Shape;85;p1"/>
          <p:cNvSpPr txBox="1">
            <a:spLocks noGrp="1"/>
          </p:cNvSpPr>
          <p:nvPr>
            <p:ph type="subTitle" idx="1"/>
          </p:nvPr>
        </p:nvSpPr>
        <p:spPr>
          <a:xfrm>
            <a:off x="1524000" y="4701506"/>
            <a:ext cx="9144000" cy="4735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EG1003  |  LAB 5</a:t>
            </a:r>
            <a:endParaRPr/>
          </a:p>
        </p:txBody>
      </p:sp>
      <p:cxnSp>
        <p:nvCxnSpPr>
          <p:cNvPr id="86" name="Google Shape;86;p1"/>
          <p:cNvCxnSpPr/>
          <p:nvPr/>
        </p:nvCxnSpPr>
        <p:spPr>
          <a:xfrm>
            <a:off x="4193177" y="4383418"/>
            <a:ext cx="3762104" cy="0"/>
          </a:xfrm>
          <a:prstGeom prst="straightConnector1">
            <a:avLst/>
          </a:prstGeom>
          <a:noFill/>
          <a:ln w="9525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7" name="Google Shape;87;p1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9" name="Google Shape;8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0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BACKGROUND INFORMATION</a:t>
            </a:r>
            <a:endParaRPr dirty="0">
              <a:latin typeface="Gotham Medium" panose="02000604030000020004" pitchFamily="50" charset="0"/>
            </a:endParaRPr>
          </a:p>
        </p:txBody>
      </p:sp>
      <p:sp>
        <p:nvSpPr>
          <p:cNvPr id="209" name="Google Shape;209;p10"/>
          <p:cNvSpPr txBox="1">
            <a:spLocks noGrp="1"/>
          </p:cNvSpPr>
          <p:nvPr>
            <p:ph type="subTitle" idx="1"/>
          </p:nvPr>
        </p:nvSpPr>
        <p:spPr>
          <a:xfrm>
            <a:off x="818866" y="1923350"/>
            <a:ext cx="6882345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2400"/>
              <a:buFont typeface="Arial"/>
              <a:buChar char="•"/>
            </a:pPr>
            <a:r>
              <a:rPr lang="en-US" sz="2200" b="1" dirty="0">
                <a:latin typeface="Proxima Nova"/>
                <a:ea typeface="Proxima Nova"/>
                <a:cs typeface="Proxima Nova"/>
                <a:sym typeface="Proxima Nova"/>
              </a:rPr>
              <a:t>Toolbar</a:t>
            </a:r>
            <a:r>
              <a:rPr lang="en-US" sz="2200" dirty="0">
                <a:latin typeface="Proxima Nova"/>
                <a:ea typeface="Proxima Nova"/>
                <a:cs typeface="Proxima Nova"/>
                <a:sym typeface="Proxima Nova"/>
              </a:rPr>
              <a:t> – used to execute and stop the program</a:t>
            </a:r>
            <a:endParaRPr sz="2200" dirty="0"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tx1"/>
              </a:buClr>
              <a:buSzPts val="2400"/>
              <a:buFont typeface="Arial"/>
              <a:buChar char="•"/>
            </a:pPr>
            <a:r>
              <a:rPr lang="en-US" sz="2200" dirty="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Run</a:t>
            </a:r>
            <a:r>
              <a:rPr lang="en-US" sz="2200" dirty="0">
                <a:latin typeface="Proxima Nova"/>
                <a:ea typeface="Proxima Nova"/>
                <a:cs typeface="Proxima Nova"/>
                <a:sym typeface="Proxima Nova"/>
              </a:rPr>
              <a:t> – runs the program once</a:t>
            </a:r>
            <a:endParaRPr sz="2200" dirty="0"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tx1"/>
              </a:buClr>
              <a:buSzPts val="2400"/>
              <a:buFont typeface="Arial"/>
              <a:buChar char="•"/>
            </a:pPr>
            <a:r>
              <a:rPr lang="en-US" sz="2200" dirty="0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Run Continuously</a:t>
            </a:r>
            <a:r>
              <a:rPr lang="en-US" sz="2200" dirty="0">
                <a:latin typeface="Proxima Nova"/>
                <a:ea typeface="Proxima Nova"/>
                <a:cs typeface="Proxima Nova"/>
                <a:sym typeface="Proxima Nova"/>
              </a:rPr>
              <a:t> – runs the program until the program is stopped</a:t>
            </a:r>
            <a:endParaRPr sz="2200" dirty="0"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tx1"/>
              </a:buClr>
              <a:buSzPts val="2400"/>
              <a:buFont typeface="Arial"/>
              <a:buChar char="•"/>
            </a:pPr>
            <a:r>
              <a:rPr lang="en-US" sz="2200" dirty="0">
                <a:solidFill>
                  <a:schemeClr val="accent2"/>
                </a:solidFill>
                <a:latin typeface="Proxima Nova"/>
                <a:ea typeface="Proxima Nova"/>
                <a:cs typeface="Proxima Nova"/>
                <a:sym typeface="Proxima Nova"/>
              </a:rPr>
              <a:t>Abort Execution </a:t>
            </a:r>
            <a:r>
              <a:rPr lang="en-US" sz="2200" dirty="0">
                <a:latin typeface="Proxima Nova"/>
                <a:ea typeface="Proxima Nova"/>
                <a:cs typeface="Proxima Nova"/>
                <a:sym typeface="Proxima Nova"/>
              </a:rPr>
              <a:t>– stops program</a:t>
            </a:r>
            <a:endParaRPr sz="2200" dirty="0"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tx1"/>
              </a:buClr>
              <a:buSzPts val="2400"/>
              <a:buFont typeface="Arial"/>
              <a:buChar char="•"/>
            </a:pPr>
            <a:r>
              <a:rPr lang="en-US" sz="2200" dirty="0">
                <a:solidFill>
                  <a:srgbClr val="990099"/>
                </a:solidFill>
                <a:latin typeface="Proxima Nova"/>
                <a:ea typeface="Proxima Nova"/>
                <a:cs typeface="Proxima Nova"/>
                <a:sym typeface="Proxima Nova"/>
              </a:rPr>
              <a:t>Pause</a:t>
            </a:r>
            <a:r>
              <a:rPr lang="en-US" sz="2200" dirty="0">
                <a:latin typeface="Proxima Nova"/>
                <a:ea typeface="Proxima Nova"/>
                <a:cs typeface="Proxima Nova"/>
                <a:sym typeface="Proxima Nova"/>
              </a:rPr>
              <a:t> – pauses the program</a:t>
            </a:r>
            <a:endParaRPr sz="2200" dirty="0"/>
          </a:p>
        </p:txBody>
      </p:sp>
      <p:sp>
        <p:nvSpPr>
          <p:cNvPr id="210" name="Google Shape;210;p10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10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2" name="Google Shape;212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10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9</a:t>
            </a:r>
            <a:endParaRPr/>
          </a:p>
        </p:txBody>
      </p:sp>
      <p:pic>
        <p:nvPicPr>
          <p:cNvPr id="214" name="Google Shape;214;p10"/>
          <p:cNvPicPr preferRelativeResize="0"/>
          <p:nvPr/>
        </p:nvPicPr>
        <p:blipFill rotWithShape="1">
          <a:blip r:embed="rId4">
            <a:alphaModFix/>
          </a:blip>
          <a:srcRect l="4273" t="7787" r="88141" b="88794"/>
          <a:stretch/>
        </p:blipFill>
        <p:spPr>
          <a:xfrm>
            <a:off x="8133833" y="3609523"/>
            <a:ext cx="2115195" cy="536341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10"/>
          <p:cNvSpPr/>
          <p:nvPr/>
        </p:nvSpPr>
        <p:spPr>
          <a:xfrm>
            <a:off x="7701212" y="4135857"/>
            <a:ext cx="298043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7: Toolbar</a:t>
            </a:r>
            <a:endParaRPr/>
          </a:p>
        </p:txBody>
      </p:sp>
      <p:sp>
        <p:nvSpPr>
          <p:cNvPr id="216" name="Google Shape;216;p10"/>
          <p:cNvSpPr/>
          <p:nvPr/>
        </p:nvSpPr>
        <p:spPr>
          <a:xfrm>
            <a:off x="8251417" y="3616378"/>
            <a:ext cx="479630" cy="512332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10"/>
          <p:cNvSpPr/>
          <p:nvPr/>
        </p:nvSpPr>
        <p:spPr>
          <a:xfrm>
            <a:off x="8770593" y="3619063"/>
            <a:ext cx="479630" cy="512332"/>
          </a:xfrm>
          <a:prstGeom prst="rect">
            <a:avLst/>
          </a:prstGeom>
          <a:noFill/>
          <a:ln w="381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10"/>
          <p:cNvSpPr/>
          <p:nvPr/>
        </p:nvSpPr>
        <p:spPr>
          <a:xfrm>
            <a:off x="9294575" y="3616298"/>
            <a:ext cx="479630" cy="512332"/>
          </a:xfrm>
          <a:prstGeom prst="rect">
            <a:avLst/>
          </a:prstGeom>
          <a:noFill/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10"/>
          <p:cNvSpPr/>
          <p:nvPr/>
        </p:nvSpPr>
        <p:spPr>
          <a:xfrm>
            <a:off x="9799648" y="3621396"/>
            <a:ext cx="479630" cy="512332"/>
          </a:xfrm>
          <a:prstGeom prst="rect">
            <a:avLst/>
          </a:prstGeom>
          <a:noFill/>
          <a:ln w="38100" cap="flat" cmpd="sng">
            <a:solidFill>
              <a:srgbClr val="99009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0" name="Google Shape;220;p10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1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BACKGROUND INFORMATION</a:t>
            </a:r>
            <a:endParaRPr dirty="0">
              <a:latin typeface="Gotham Medium" panose="02000604030000020004" pitchFamily="50" charset="0"/>
            </a:endParaRPr>
          </a:p>
        </p:txBody>
      </p:sp>
      <p:sp>
        <p:nvSpPr>
          <p:cNvPr id="226" name="Google Shape;226;p11"/>
          <p:cNvSpPr txBox="1">
            <a:spLocks noGrp="1"/>
          </p:cNvSpPr>
          <p:nvPr>
            <p:ph type="subTitle" idx="1"/>
          </p:nvPr>
        </p:nvSpPr>
        <p:spPr>
          <a:xfrm>
            <a:off x="732243" y="1932976"/>
            <a:ext cx="5647247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200" b="1" dirty="0">
                <a:latin typeface="Proxima Nova"/>
                <a:ea typeface="Proxima Nova"/>
                <a:cs typeface="Proxima Nova"/>
                <a:sym typeface="Proxima Nova"/>
              </a:rPr>
              <a:t>Functions</a:t>
            </a:r>
            <a:r>
              <a:rPr lang="en-US" sz="2200" dirty="0">
                <a:latin typeface="Proxima Nova"/>
                <a:ea typeface="Proxima Nova"/>
                <a:cs typeface="Proxima Nova"/>
                <a:sym typeface="Proxima Nova"/>
              </a:rPr>
              <a:t> – fundamental operating elements</a:t>
            </a:r>
            <a:endParaRPr sz="2200" dirty="0"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200" dirty="0">
                <a:latin typeface="Proxima Nova"/>
                <a:ea typeface="Proxima Nova"/>
                <a:cs typeface="Proxima Nova"/>
                <a:sym typeface="Proxima Nova"/>
              </a:rPr>
              <a:t>Have input and output terminals to pass data in and out</a:t>
            </a:r>
            <a:endParaRPr sz="2200" dirty="0"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200" dirty="0">
                <a:latin typeface="Proxima Nova"/>
                <a:ea typeface="Proxima Nova"/>
                <a:cs typeface="Proxima Nova"/>
                <a:sym typeface="Proxima Nova"/>
              </a:rPr>
              <a:t>Can perform numeric, Boolean, comparison operations, and more</a:t>
            </a:r>
            <a:endParaRPr sz="2200" dirty="0"/>
          </a:p>
        </p:txBody>
      </p:sp>
      <p:sp>
        <p:nvSpPr>
          <p:cNvPr id="227" name="Google Shape;227;p11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11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9" name="Google Shape;229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11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10</a:t>
            </a:r>
            <a:endParaRPr/>
          </a:p>
        </p:txBody>
      </p:sp>
      <p:pic>
        <p:nvPicPr>
          <p:cNvPr id="231" name="Google Shape;231;p11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08633" y="2359400"/>
            <a:ext cx="2921000" cy="132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457564" y="3200075"/>
            <a:ext cx="5156200" cy="2133600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11"/>
          <p:cNvSpPr/>
          <p:nvPr/>
        </p:nvSpPr>
        <p:spPr>
          <a:xfrm>
            <a:off x="6897867" y="5021248"/>
            <a:ext cx="4524775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8: Examples of Functions Courtesy of</a:t>
            </a:r>
            <a:br>
              <a:rPr lang="en-US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National Instruments</a:t>
            </a:r>
            <a:endParaRPr/>
          </a:p>
        </p:txBody>
      </p:sp>
      <p:pic>
        <p:nvPicPr>
          <p:cNvPr id="234" name="Google Shape;234;p11" descr="A picture containing drawing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2"/>
          <p:cNvSpPr txBox="1">
            <a:spLocks noGrp="1"/>
          </p:cNvSpPr>
          <p:nvPr>
            <p:ph type="ctrTitle"/>
          </p:nvPr>
        </p:nvSpPr>
        <p:spPr>
          <a:xfrm>
            <a:off x="564107" y="717824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BACKGROUND INFORMATION</a:t>
            </a:r>
            <a:endParaRPr dirty="0">
              <a:latin typeface="Gotham Medium" panose="02000604030000020004" pitchFamily="50" charset="0"/>
            </a:endParaRPr>
          </a:p>
        </p:txBody>
      </p:sp>
      <p:sp>
        <p:nvSpPr>
          <p:cNvPr id="240" name="Google Shape;240;p12"/>
          <p:cNvSpPr txBox="1">
            <a:spLocks noGrp="1"/>
          </p:cNvSpPr>
          <p:nvPr>
            <p:ph type="subTitle" idx="1"/>
          </p:nvPr>
        </p:nvSpPr>
        <p:spPr>
          <a:xfrm>
            <a:off x="818867" y="1883730"/>
            <a:ext cx="5647247" cy="42564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200" b="1">
                <a:latin typeface="Proxima Nova"/>
                <a:ea typeface="Proxima Nova"/>
                <a:cs typeface="Proxima Nova"/>
                <a:sym typeface="Proxima Nova"/>
              </a:rPr>
              <a:t>Structures</a:t>
            </a:r>
            <a:r>
              <a:rPr lang="en-US" sz="2200">
                <a:latin typeface="Proxima Nova"/>
                <a:ea typeface="Proxima Nova"/>
                <a:cs typeface="Proxima Nova"/>
                <a:sym typeface="Proxima Nova"/>
              </a:rPr>
              <a:t> – used for process control and include for loops, while loops, and case structures</a:t>
            </a:r>
            <a:endParaRPr sz="2200"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200" b="1">
                <a:latin typeface="Proxima Nova"/>
                <a:ea typeface="Proxima Nova"/>
                <a:cs typeface="Proxima Nova"/>
                <a:sym typeface="Proxima Nova"/>
              </a:rPr>
              <a:t>Case structure </a:t>
            </a:r>
            <a:r>
              <a:rPr lang="en-US" sz="2200">
                <a:latin typeface="Proxima Nova"/>
                <a:ea typeface="Proxima Nova"/>
                <a:cs typeface="Proxima Nova"/>
                <a:sym typeface="Proxima Nova"/>
              </a:rPr>
              <a:t>– similar to if/else statements, contains multiple subdiagrams with different outputs depending on the input value</a:t>
            </a:r>
            <a:endParaRPr sz="2200"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200">
                <a:latin typeface="Proxima Nova"/>
                <a:ea typeface="Proxima Nova"/>
                <a:cs typeface="Proxima Nova"/>
                <a:sym typeface="Proxima Nova"/>
              </a:rPr>
              <a:t>In Figure 9:</a:t>
            </a:r>
            <a:endParaRPr sz="2200"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200">
                <a:latin typeface="Proxima Nova"/>
                <a:ea typeface="Proxima Nova"/>
                <a:cs typeface="Proxima Nova"/>
                <a:sym typeface="Proxima Nova"/>
              </a:rPr>
              <a:t>1 – value for case to execute</a:t>
            </a:r>
            <a:endParaRPr sz="2200"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200">
                <a:latin typeface="Proxima Nova"/>
                <a:ea typeface="Proxima Nova"/>
                <a:cs typeface="Proxima Nova"/>
                <a:sym typeface="Proxima Nova"/>
              </a:rPr>
              <a:t>2 – code that executes for case</a:t>
            </a:r>
            <a:endParaRPr sz="2200"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200">
                <a:latin typeface="Proxima Nova"/>
                <a:ea typeface="Proxima Nova"/>
                <a:cs typeface="Proxima Nova"/>
                <a:sym typeface="Proxima Nova"/>
              </a:rPr>
              <a:t>3 – inputs data to case structure</a:t>
            </a:r>
            <a:endParaRPr sz="2200"/>
          </a:p>
        </p:txBody>
      </p:sp>
      <p:sp>
        <p:nvSpPr>
          <p:cNvPr id="241" name="Google Shape;241;p12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12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3" name="Google Shape;243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12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11</a:t>
            </a:r>
            <a:endParaRPr/>
          </a:p>
        </p:txBody>
      </p:sp>
      <p:sp>
        <p:nvSpPr>
          <p:cNvPr id="245" name="Google Shape;245;p12"/>
          <p:cNvSpPr/>
          <p:nvPr/>
        </p:nvSpPr>
        <p:spPr>
          <a:xfrm>
            <a:off x="6604991" y="5302154"/>
            <a:ext cx="4524775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9: Example of a Case Structure Courtesy of National Instruments</a:t>
            </a:r>
            <a:endParaRPr/>
          </a:p>
        </p:txBody>
      </p:sp>
      <p:pic>
        <p:nvPicPr>
          <p:cNvPr id="246" name="Google Shape;246;p12" descr="A screenshot of a cell phon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04992" y="2340149"/>
            <a:ext cx="4524775" cy="2965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12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Google Shape;252;p13" descr="C:\Users\Recitation\Documents\Amanda\NI ELVIS II+.jpe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27836" y="2304301"/>
            <a:ext cx="4540250" cy="2720975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13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BACKGROUND INFORMATION</a:t>
            </a:r>
            <a:endParaRPr dirty="0">
              <a:latin typeface="Gotham Medium" panose="02000604030000020004" pitchFamily="50" charset="0"/>
            </a:endParaRPr>
          </a:p>
        </p:txBody>
      </p:sp>
      <p:sp>
        <p:nvSpPr>
          <p:cNvPr id="254" name="Google Shape;254;p13"/>
          <p:cNvSpPr txBox="1">
            <a:spLocks noGrp="1"/>
          </p:cNvSpPr>
          <p:nvPr>
            <p:ph type="subTitle" idx="1"/>
          </p:nvPr>
        </p:nvSpPr>
        <p:spPr>
          <a:xfrm>
            <a:off x="727448" y="1927945"/>
            <a:ext cx="6318818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200" b="1" dirty="0">
                <a:latin typeface="Proxima Nova"/>
                <a:ea typeface="Proxima Nova"/>
                <a:cs typeface="Proxima Nova"/>
                <a:sym typeface="Proxima Nova"/>
              </a:rPr>
              <a:t>NI ELVIS II+ board </a:t>
            </a:r>
            <a:r>
              <a:rPr lang="en-US" sz="2200" dirty="0">
                <a:latin typeface="Proxima Nova"/>
                <a:ea typeface="Proxima Nova"/>
                <a:cs typeface="Proxima Nova"/>
                <a:sym typeface="Proxima Nova"/>
              </a:rPr>
              <a:t>– National Instruments' Educational Laboratory Virtual Instrumentation Suite</a:t>
            </a:r>
            <a:endParaRPr sz="2200" dirty="0"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200" dirty="0">
                <a:latin typeface="Proxima Nova"/>
                <a:ea typeface="Proxima Nova"/>
                <a:cs typeface="Proxima Nova"/>
                <a:sym typeface="Proxima Nova"/>
              </a:rPr>
              <a:t>Modular engineering device that includes a breadboard, power supply, ground, thermocouple, etc.</a:t>
            </a:r>
            <a:endParaRPr sz="2200" dirty="0"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200" dirty="0">
                <a:latin typeface="Proxima Nova"/>
                <a:ea typeface="Proxima Nova"/>
                <a:cs typeface="Proxima Nova"/>
                <a:sym typeface="Proxima Nova"/>
              </a:rPr>
              <a:t>Interfaces the VIs with physical devices </a:t>
            </a:r>
            <a:endParaRPr sz="2200" dirty="0"/>
          </a:p>
        </p:txBody>
      </p:sp>
      <p:sp>
        <p:nvSpPr>
          <p:cNvPr id="255" name="Google Shape;255;p13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13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7" name="Google Shape;257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13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12</a:t>
            </a:r>
            <a:endParaRPr/>
          </a:p>
        </p:txBody>
      </p:sp>
      <p:sp>
        <p:nvSpPr>
          <p:cNvPr id="259" name="Google Shape;259;p13"/>
          <p:cNvSpPr/>
          <p:nvPr/>
        </p:nvSpPr>
        <p:spPr>
          <a:xfrm>
            <a:off x="7046266" y="4726420"/>
            <a:ext cx="425099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10: NI ELVIS II+ Board Courtesy of National Instruments</a:t>
            </a:r>
            <a:endParaRPr dirty="0"/>
          </a:p>
        </p:txBody>
      </p:sp>
      <p:pic>
        <p:nvPicPr>
          <p:cNvPr id="260" name="Google Shape;260;p13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7954c43a57_0_0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00" cy="9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MATERIALS</a:t>
            </a:r>
            <a:endParaRPr>
              <a:latin typeface="Gotham Medium" panose="02000604030000020004" pitchFamily="50" charset="0"/>
            </a:endParaRPr>
          </a:p>
        </p:txBody>
      </p:sp>
      <p:sp>
        <p:nvSpPr>
          <p:cNvPr id="266" name="Google Shape;266;g7954c43a57_0_0"/>
          <p:cNvSpPr txBox="1">
            <a:spLocks noGrp="1"/>
          </p:cNvSpPr>
          <p:nvPr>
            <p:ph type="subTitle" idx="1"/>
          </p:nvPr>
        </p:nvSpPr>
        <p:spPr>
          <a:xfrm>
            <a:off x="818867" y="1715699"/>
            <a:ext cx="10581600" cy="43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Computer with LabVIEW 2019 software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Materials for in-person lab: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NI ELVIS II+ prototyping board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Prebuilt Heat Cube circuit</a:t>
            </a:r>
            <a:endParaRPr/>
          </a:p>
        </p:txBody>
      </p:sp>
      <p:sp>
        <p:nvSpPr>
          <p:cNvPr id="267" name="Google Shape;267;g7954c43a57_0_0"/>
          <p:cNvSpPr/>
          <p:nvPr/>
        </p:nvSpPr>
        <p:spPr>
          <a:xfrm>
            <a:off x="0" y="0"/>
            <a:ext cx="12192000" cy="548400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g7954c43a57_0_0"/>
          <p:cNvSpPr/>
          <p:nvPr/>
        </p:nvSpPr>
        <p:spPr>
          <a:xfrm>
            <a:off x="0" y="6309681"/>
            <a:ext cx="12192000" cy="548400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9" name="Google Shape;269;g7954c43a57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8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g7954c43a57_0_0"/>
          <p:cNvSpPr txBox="1"/>
          <p:nvPr/>
        </p:nvSpPr>
        <p:spPr>
          <a:xfrm>
            <a:off x="10990890" y="5841242"/>
            <a:ext cx="9012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13</a:t>
            </a:r>
            <a:endParaRPr sz="16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71" name="Google Shape;271;g7954c43a57_0_0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4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PROBLEM STATEMENT</a:t>
            </a:r>
            <a:endParaRPr>
              <a:latin typeface="Gotham Medium" panose="02000604030000020004" pitchFamily="50" charset="0"/>
            </a:endParaRPr>
          </a:p>
        </p:txBody>
      </p:sp>
      <p:sp>
        <p:nvSpPr>
          <p:cNvPr id="277" name="Google Shape;277;p14"/>
          <p:cNvSpPr txBox="1">
            <a:spLocks noGrp="1"/>
          </p:cNvSpPr>
          <p:nvPr>
            <p:ph type="subTitle" idx="1"/>
          </p:nvPr>
        </p:nvSpPr>
        <p:spPr>
          <a:xfrm>
            <a:off x="818867" y="1923350"/>
            <a:ext cx="6006476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>
                <a:latin typeface="Proxima Nova"/>
                <a:ea typeface="Proxima Nova"/>
                <a:cs typeface="Proxima Nova"/>
                <a:sym typeface="Proxima Nova"/>
              </a:rPr>
              <a:t>Farmer Georgi has a hen on his 350-acre farm that produces high-quality eggs</a:t>
            </a:r>
            <a:endParaRPr dirty="0"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>
                <a:latin typeface="Proxima Nova"/>
                <a:ea typeface="Proxima Nova"/>
                <a:cs typeface="Proxima Nova"/>
                <a:sym typeface="Proxima Nova"/>
              </a:rPr>
              <a:t>To maintain the quality of the eggs, he needs a heating &amp; cooling system</a:t>
            </a:r>
            <a:endParaRPr dirty="0"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>
                <a:latin typeface="Proxima Nova"/>
                <a:ea typeface="Proxima Nova"/>
                <a:cs typeface="Proxima Nova"/>
                <a:sym typeface="Proxima Nova"/>
              </a:rPr>
              <a:t>To protect the hen from a fox who has been wandering around the farm, he needs an alarm system</a:t>
            </a:r>
            <a:endParaRPr dirty="0"/>
          </a:p>
        </p:txBody>
      </p:sp>
      <p:sp>
        <p:nvSpPr>
          <p:cNvPr id="278" name="Google Shape;278;p14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14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0" name="Google Shape;280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14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14</a:t>
            </a:r>
            <a:endParaRPr/>
          </a:p>
        </p:txBody>
      </p:sp>
      <p:pic>
        <p:nvPicPr>
          <p:cNvPr id="282" name="Google Shape;282;p14" descr="A herd of cattle grazing on a lush green field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69629" y="2437989"/>
            <a:ext cx="3621261" cy="2409459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14"/>
          <p:cNvSpPr/>
          <p:nvPr/>
        </p:nvSpPr>
        <p:spPr>
          <a:xfrm>
            <a:off x="7054760" y="4847448"/>
            <a:ext cx="425099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11: Farmer Georgi’s Farm</a:t>
            </a:r>
            <a:br>
              <a:rPr lang="en-US" sz="16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16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Courtesy of ThoughtCo</a:t>
            </a:r>
            <a:endParaRPr dirty="0"/>
          </a:p>
        </p:txBody>
      </p:sp>
      <p:pic>
        <p:nvPicPr>
          <p:cNvPr id="284" name="Google Shape;284;p14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5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PROBLEM STATEMENT</a:t>
            </a:r>
            <a:endParaRPr>
              <a:latin typeface="Gotham Medium" panose="02000604030000020004" pitchFamily="50" charset="0"/>
            </a:endParaRPr>
          </a:p>
        </p:txBody>
      </p:sp>
      <p:sp>
        <p:nvSpPr>
          <p:cNvPr id="290" name="Google Shape;290;p15"/>
          <p:cNvSpPr txBox="1"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b="1">
                <a:latin typeface="Proxima Nova"/>
                <a:ea typeface="Proxima Nova"/>
                <a:cs typeface="Proxima Nova"/>
                <a:sym typeface="Proxima Nova"/>
              </a:rPr>
              <a:t>Part I: Heating &amp; Cooling System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Must be able to be controlled manually or automatically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In manual mode: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The heater and AC can be turned on/off by the user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In automatic mode: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The AC turns on when the temperature is above 80˚F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The heater turns on when the temperature is below 60˚F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Both are turned off when the temperature is between 60-80˚F</a:t>
            </a:r>
            <a:endParaRPr/>
          </a:p>
        </p:txBody>
      </p:sp>
      <p:sp>
        <p:nvSpPr>
          <p:cNvPr id="291" name="Google Shape;291;p15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p15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3" name="Google Shape;293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15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15</a:t>
            </a:r>
            <a:endParaRPr/>
          </a:p>
        </p:txBody>
      </p:sp>
      <p:pic>
        <p:nvPicPr>
          <p:cNvPr id="295" name="Google Shape;295;p15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16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PROCEDURE</a:t>
            </a:r>
            <a:endParaRPr dirty="0">
              <a:latin typeface="Gotham Medium" panose="02000604030000020004" pitchFamily="50" charset="0"/>
            </a:endParaRPr>
          </a:p>
        </p:txBody>
      </p:sp>
      <p:sp>
        <p:nvSpPr>
          <p:cNvPr id="301" name="Google Shape;301;p16"/>
          <p:cNvSpPr txBox="1"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b="1">
                <a:latin typeface="Proxima Nova"/>
                <a:ea typeface="Proxima Nova"/>
                <a:cs typeface="Proxima Nova"/>
                <a:sym typeface="Proxima Nova"/>
              </a:rPr>
              <a:t>Part I: Heating &amp; Cooling System</a:t>
            </a:r>
            <a:endParaRPr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Create the system in LabVIEW – the exact steps are detailed in the manual</a:t>
            </a:r>
            <a:endParaRPr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Interface the system with a heat cube to sense real-world temperature</a:t>
            </a:r>
            <a:endParaRPr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Simulate the system…</a:t>
            </a:r>
            <a:endParaRPr/>
          </a:p>
          <a:p>
            <a:pPr marL="91440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on an NI ELVIS II+ board </a:t>
            </a:r>
            <a:r>
              <a:rPr lang="en-US">
                <a:solidFill>
                  <a:srgbClr val="FF0000"/>
                </a:solidFill>
                <a:latin typeface="Proxima Nova"/>
                <a:ea typeface="Proxima Nova"/>
                <a:cs typeface="Proxima Nova"/>
                <a:sym typeface="Proxima Nova"/>
              </a:rPr>
              <a:t>(In-Person) </a:t>
            </a:r>
            <a:endParaRPr/>
          </a:p>
          <a:p>
            <a:pPr marL="91440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on TinkerCAD </a:t>
            </a:r>
            <a:r>
              <a:rPr lang="en-US">
                <a:solidFill>
                  <a:srgbClr val="FF0000"/>
                </a:solidFill>
                <a:latin typeface="Proxima Nova"/>
                <a:ea typeface="Proxima Nova"/>
                <a:cs typeface="Proxima Nova"/>
                <a:sym typeface="Proxima Nova"/>
              </a:rPr>
              <a:t>(Remote) </a:t>
            </a:r>
            <a:endParaRPr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Calibri"/>
              <a:buAutoNum type="arabicPeriod"/>
            </a:pPr>
            <a:r>
              <a:rPr lang="en-US" b="1">
                <a:solidFill>
                  <a:srgbClr val="FF0000"/>
                </a:solidFill>
                <a:latin typeface="Proxima Nova"/>
                <a:ea typeface="Proxima Nova"/>
                <a:cs typeface="Proxima Nova"/>
                <a:sym typeface="Proxima Nova"/>
              </a:rPr>
              <a:t>Submit a ZIP file with both VIs to the EG1003 website by 11:59 PM the night before Lab 6</a:t>
            </a:r>
            <a:endParaRPr/>
          </a:p>
        </p:txBody>
      </p:sp>
      <p:sp>
        <p:nvSpPr>
          <p:cNvPr id="302" name="Google Shape;302;p16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p16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4" name="Google Shape;304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p16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16</a:t>
            </a:r>
            <a:endParaRPr/>
          </a:p>
        </p:txBody>
      </p:sp>
      <p:pic>
        <p:nvPicPr>
          <p:cNvPr id="306" name="Google Shape;306;p16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17"/>
          <p:cNvSpPr txBox="1"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ontserrat Medium"/>
              <a:buNone/>
            </a:pPr>
            <a:r>
              <a:rPr lang="en-US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QUESTIONS?</a:t>
            </a:r>
            <a:endParaRPr>
              <a:latin typeface="Gotham Medium" panose="02000604030000020004" pitchFamily="50" charset="0"/>
            </a:endParaRPr>
          </a:p>
        </p:txBody>
      </p:sp>
      <p:cxnSp>
        <p:nvCxnSpPr>
          <p:cNvPr id="312" name="Google Shape;312;p17"/>
          <p:cNvCxnSpPr/>
          <p:nvPr/>
        </p:nvCxnSpPr>
        <p:spPr>
          <a:xfrm>
            <a:off x="4669971" y="3989354"/>
            <a:ext cx="2852058" cy="0"/>
          </a:xfrm>
          <a:prstGeom prst="straightConnector1">
            <a:avLst/>
          </a:prstGeom>
          <a:noFill/>
          <a:ln w="9525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13" name="Google Shape;313;p17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Google Shape;314;p17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5" name="Google Shape;315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17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8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BACKGROUND INFORMATION</a:t>
            </a:r>
            <a:endParaRPr dirty="0">
              <a:latin typeface="Gotham Medium" panose="02000604030000020004" pitchFamily="50" charset="0"/>
            </a:endParaRPr>
          </a:p>
        </p:txBody>
      </p:sp>
      <p:sp>
        <p:nvSpPr>
          <p:cNvPr id="322" name="Google Shape;322;p18"/>
          <p:cNvSpPr txBox="1">
            <a:spLocks noGrp="1"/>
          </p:cNvSpPr>
          <p:nvPr>
            <p:ph type="subTitle" idx="1"/>
          </p:nvPr>
        </p:nvSpPr>
        <p:spPr>
          <a:xfrm>
            <a:off x="689563" y="1923350"/>
            <a:ext cx="5997569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b="1">
                <a:latin typeface="Proxima Nova"/>
                <a:ea typeface="Proxima Nova"/>
                <a:cs typeface="Proxima Nova"/>
                <a:sym typeface="Proxima Nova"/>
              </a:rPr>
              <a:t>Digital logic</a:t>
            </a: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: 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Conceptual language behind modern computer systems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Two values of true and false (1 and 0) that lead to complicated decisions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b="1">
                <a:latin typeface="Proxima Nova"/>
                <a:ea typeface="Proxima Nova"/>
                <a:cs typeface="Proxima Nova"/>
                <a:sym typeface="Proxima Nova"/>
              </a:rPr>
              <a:t>Truth table </a:t>
            </a: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– shows all the possible input combinations and their associated outputs (example on next slide)</a:t>
            </a:r>
            <a:endParaRPr/>
          </a:p>
        </p:txBody>
      </p:sp>
      <p:sp>
        <p:nvSpPr>
          <p:cNvPr id="323" name="Google Shape;323;p18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" name="Google Shape;324;p18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5" name="Google Shape;325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p18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18</a:t>
            </a:r>
            <a:endParaRPr/>
          </a:p>
        </p:txBody>
      </p:sp>
      <p:pic>
        <p:nvPicPr>
          <p:cNvPr id="327" name="Google Shape;327;p18" descr="https://sub.allaboutcircuits.com/images/04290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52988" y="2938217"/>
            <a:ext cx="4540267" cy="1622725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Google Shape;328;p18"/>
          <p:cNvSpPr/>
          <p:nvPr/>
        </p:nvSpPr>
        <p:spPr>
          <a:xfrm>
            <a:off x="6816436" y="4616358"/>
            <a:ext cx="481337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12: Boolean Circuit Courtesy of </a:t>
            </a:r>
            <a:br>
              <a:rPr lang="en-US" sz="16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16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All About Circuits</a:t>
            </a:r>
            <a:endParaRPr dirty="0"/>
          </a:p>
        </p:txBody>
      </p:sp>
      <p:pic>
        <p:nvPicPr>
          <p:cNvPr id="329" name="Google Shape;329;p18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"/>
          <p:cNvSpPr txBox="1">
            <a:spLocks noGrp="1"/>
          </p:cNvSpPr>
          <p:nvPr>
            <p:ph type="ctrTitle"/>
          </p:nvPr>
        </p:nvSpPr>
        <p:spPr>
          <a:xfrm>
            <a:off x="613051" y="1096943"/>
            <a:ext cx="8889242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OVERVIEW</a:t>
            </a:r>
            <a:endParaRPr dirty="0">
              <a:latin typeface="Gotham Medium" panose="02000604030000020004" pitchFamily="50" charset="0"/>
            </a:endParaRPr>
          </a:p>
        </p:txBody>
      </p:sp>
      <p:sp>
        <p:nvSpPr>
          <p:cNvPr id="96" name="Google Shape;96;p2"/>
          <p:cNvSpPr txBox="1">
            <a:spLocks noGrp="1"/>
          </p:cNvSpPr>
          <p:nvPr>
            <p:ph type="subTitle" idx="1"/>
          </p:nvPr>
        </p:nvSpPr>
        <p:spPr>
          <a:xfrm>
            <a:off x="1392073" y="2192373"/>
            <a:ext cx="9435151" cy="3556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Objective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Background Information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Materials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Procedure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Assignment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Closing</a:t>
            </a:r>
            <a:endParaRPr/>
          </a:p>
        </p:txBody>
      </p:sp>
      <p:cxnSp>
        <p:nvCxnSpPr>
          <p:cNvPr id="97" name="Google Shape;97;p2"/>
          <p:cNvCxnSpPr/>
          <p:nvPr/>
        </p:nvCxnSpPr>
        <p:spPr>
          <a:xfrm>
            <a:off x="931362" y="2808514"/>
            <a:ext cx="0" cy="2312126"/>
          </a:xfrm>
          <a:prstGeom prst="straightConnector1">
            <a:avLst/>
          </a:prstGeom>
          <a:noFill/>
          <a:ln w="9525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8" name="Google Shape;98;p2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2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0" name="Google Shape;100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2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</a:t>
            </a:r>
            <a:endParaRPr/>
          </a:p>
        </p:txBody>
      </p:sp>
      <p:sp>
        <p:nvSpPr>
          <p:cNvPr id="102" name="Google Shape;102;p2"/>
          <p:cNvSpPr/>
          <p:nvPr/>
        </p:nvSpPr>
        <p:spPr>
          <a:xfrm>
            <a:off x="6135845" y="5237713"/>
            <a:ext cx="515521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1: Semiconductor Courtesy of Scoop.it</a:t>
            </a:r>
            <a:endParaRPr/>
          </a:p>
        </p:txBody>
      </p:sp>
      <p:pic>
        <p:nvPicPr>
          <p:cNvPr id="103" name="Google Shape;103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06768" y="2526654"/>
            <a:ext cx="4813368" cy="27110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2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19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BACKGROUND INFORMATION</a:t>
            </a:r>
            <a:endParaRPr dirty="0">
              <a:latin typeface="Gotham Medium" panose="02000604030000020004" pitchFamily="50" charset="0"/>
            </a:endParaRPr>
          </a:p>
        </p:txBody>
      </p:sp>
      <p:sp>
        <p:nvSpPr>
          <p:cNvPr id="335" name="Google Shape;335;p19"/>
          <p:cNvSpPr txBox="1">
            <a:spLocks noGrp="1"/>
          </p:cNvSpPr>
          <p:nvPr>
            <p:ph type="subTitle" idx="1"/>
          </p:nvPr>
        </p:nvSpPr>
        <p:spPr>
          <a:xfrm>
            <a:off x="578726" y="1923350"/>
            <a:ext cx="5399053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Think of this example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An ATM has three options: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Print statement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Withdraw money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Deposit money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The ATM will charge a fee when: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Money is withdrawn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A statement is printed without depositing money</a:t>
            </a:r>
            <a:endParaRPr/>
          </a:p>
        </p:txBody>
      </p:sp>
      <p:sp>
        <p:nvSpPr>
          <p:cNvPr id="336" name="Google Shape;336;p19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" name="Google Shape;337;p19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8" name="Google Shape;338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Google Shape;339;p19"/>
          <p:cNvSpPr/>
          <p:nvPr/>
        </p:nvSpPr>
        <p:spPr>
          <a:xfrm>
            <a:off x="4935993" y="1946402"/>
            <a:ext cx="515521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Table 1: Truth Table for ATM Example</a:t>
            </a:r>
            <a:endParaRPr/>
          </a:p>
        </p:txBody>
      </p:sp>
      <p:sp>
        <p:nvSpPr>
          <p:cNvPr id="340" name="Google Shape;340;p19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19</a:t>
            </a:r>
            <a:endParaRPr dirty="0"/>
          </a:p>
        </p:txBody>
      </p:sp>
      <p:graphicFrame>
        <p:nvGraphicFramePr>
          <p:cNvPr id="341" name="Google Shape;341;p19"/>
          <p:cNvGraphicFramePr/>
          <p:nvPr/>
        </p:nvGraphicFramePr>
        <p:xfrm>
          <a:off x="5877780" y="2302119"/>
          <a:ext cx="5621675" cy="3708500"/>
        </p:xfrm>
        <a:graphic>
          <a:graphicData uri="http://schemas.openxmlformats.org/drawingml/2006/table">
            <a:tbl>
              <a:tblPr firstRow="1" bandRow="1">
                <a:noFill/>
                <a:tableStyleId>{22BAFA16-1480-423A-BB18-5F52C98ED944}</a:tableStyleId>
              </a:tblPr>
              <a:tblGrid>
                <a:gridCol w="1354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4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4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50"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Inputs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Output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P (Print)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W (Withdraw)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D (Deposit)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C (Charge)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342" name="Google Shape;342;p19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20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BACKGROUND INFORMATION</a:t>
            </a:r>
            <a:endParaRPr dirty="0">
              <a:latin typeface="Gotham Medium" panose="02000604030000020004" pitchFamily="50" charset="0"/>
            </a:endParaRPr>
          </a:p>
        </p:txBody>
      </p:sp>
      <p:sp>
        <p:nvSpPr>
          <p:cNvPr id="348" name="Google Shape;348;p20"/>
          <p:cNvSpPr txBox="1">
            <a:spLocks noGrp="1"/>
          </p:cNvSpPr>
          <p:nvPr>
            <p:ph type="subTitle" idx="1"/>
          </p:nvPr>
        </p:nvSpPr>
        <p:spPr>
          <a:xfrm>
            <a:off x="6470572" y="1923350"/>
            <a:ext cx="5277133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Logic gates: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NOT gate – inverts the input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AND gate – both inputs must be true for the output to be true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OR gate – if either input is true the output will be true</a:t>
            </a:r>
            <a:endParaRPr/>
          </a:p>
        </p:txBody>
      </p:sp>
      <p:sp>
        <p:nvSpPr>
          <p:cNvPr id="349" name="Google Shape;349;p20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0" name="Google Shape;350;p20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1" name="Google Shape;351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352" name="Google Shape;352;p20"/>
          <p:cNvSpPr/>
          <p:nvPr/>
        </p:nvSpPr>
        <p:spPr>
          <a:xfrm>
            <a:off x="188006" y="2462074"/>
            <a:ext cx="248167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Table 2: Logic Gates</a:t>
            </a:r>
            <a:endParaRPr/>
          </a:p>
        </p:txBody>
      </p:sp>
      <p:sp>
        <p:nvSpPr>
          <p:cNvPr id="353" name="Google Shape;353;p20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20</a:t>
            </a:r>
            <a:endParaRPr/>
          </a:p>
        </p:txBody>
      </p:sp>
      <p:graphicFrame>
        <p:nvGraphicFramePr>
          <p:cNvPr id="354" name="Google Shape;354;p20"/>
          <p:cNvGraphicFramePr/>
          <p:nvPr/>
        </p:nvGraphicFramePr>
        <p:xfrm>
          <a:off x="564107" y="2810034"/>
          <a:ext cx="5621675" cy="2205590"/>
        </p:xfrm>
        <a:graphic>
          <a:graphicData uri="http://schemas.openxmlformats.org/drawingml/2006/table">
            <a:tbl>
              <a:tblPr firstRow="1" bandRow="1">
                <a:noFill/>
                <a:tableStyleId>{22BAFA16-1480-423A-BB18-5F52C98ED944}</a:tableStyleId>
              </a:tblPr>
              <a:tblGrid>
                <a:gridCol w="1354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4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4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u="none" strike="noStrike" cap="none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NOT</a:t>
                      </a:r>
                      <a:endParaRPr sz="1800" b="0" u="none" strike="noStrike" cap="none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AND</a:t>
                      </a:r>
                      <a:endParaRPr sz="1800" b="0" u="none" strike="noStrike" cap="none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OR</a:t>
                      </a:r>
                      <a:endParaRPr sz="1800" b="0" u="none" strike="noStrike" cap="none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38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Symbol</a:t>
                      </a:r>
                      <a:endParaRPr sz="1800" u="none" strike="noStrike" cap="none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0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Arithmetic Operation</a:t>
                      </a:r>
                      <a:endParaRPr sz="1800" u="none" strike="noStrike" cap="none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# of Inputs</a:t>
                      </a:r>
                      <a:endParaRPr sz="180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 sz="180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2+</a:t>
                      </a:r>
                      <a:endParaRPr sz="180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2+</a:t>
                      </a:r>
                      <a:endParaRPr sz="180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55" name="Google Shape;355;p20"/>
          <p:cNvPicPr preferRelativeResize="0"/>
          <p:nvPr/>
        </p:nvPicPr>
        <p:blipFill rotWithShape="1">
          <a:blip r:embed="rId4">
            <a:alphaModFix/>
          </a:blip>
          <a:srcRect l="65873" t="8036" r="6605" b="37230"/>
          <a:stretch/>
        </p:blipFill>
        <p:spPr>
          <a:xfrm>
            <a:off x="2094916" y="3249606"/>
            <a:ext cx="1200727" cy="646546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Google Shape;356;p20"/>
          <p:cNvPicPr preferRelativeResize="0"/>
          <p:nvPr/>
        </p:nvPicPr>
        <p:blipFill rotWithShape="1">
          <a:blip r:embed="rId4">
            <a:alphaModFix/>
          </a:blip>
          <a:srcRect l="7388" t="7570" r="64456" b="36828"/>
          <a:stretch/>
        </p:blipFill>
        <p:spPr>
          <a:xfrm>
            <a:off x="3539975" y="3244487"/>
            <a:ext cx="1228436" cy="656783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Google Shape;357;p20"/>
          <p:cNvPicPr preferRelativeResize="0"/>
          <p:nvPr/>
        </p:nvPicPr>
        <p:blipFill rotWithShape="1">
          <a:blip r:embed="rId4">
            <a:alphaModFix/>
          </a:blip>
          <a:srcRect l="39924" t="9037" r="37848" b="38576"/>
          <a:stretch/>
        </p:blipFill>
        <p:spPr>
          <a:xfrm>
            <a:off x="4990317" y="3263460"/>
            <a:ext cx="969818" cy="618836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" name="Google Shape;358;p20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Google Shape;359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414300" y="4067134"/>
            <a:ext cx="561975" cy="50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" name="Google Shape;360;p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539975" y="4171402"/>
            <a:ext cx="1228425" cy="2962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Google Shape;361;p2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074313" y="4150262"/>
            <a:ext cx="801829" cy="338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21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BACKGROUND INFORMATION</a:t>
            </a:r>
            <a:endParaRPr dirty="0">
              <a:latin typeface="Gotham Medium" panose="02000604030000020004" pitchFamily="50" charset="0"/>
            </a:endParaRPr>
          </a:p>
        </p:txBody>
      </p:sp>
      <p:sp>
        <p:nvSpPr>
          <p:cNvPr id="367" name="Google Shape;367;p21"/>
          <p:cNvSpPr txBox="1">
            <a:spLocks noGrp="1"/>
          </p:cNvSpPr>
          <p:nvPr>
            <p:ph type="subTitle" idx="1"/>
          </p:nvPr>
        </p:nvSpPr>
        <p:spPr>
          <a:xfrm>
            <a:off x="6507516" y="1923350"/>
            <a:ext cx="5277133" cy="391789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l="-1617" r="-1038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dirty="0"/>
              <a:t> </a:t>
            </a: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lang="en-US" dirty="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dirty="0"/>
          </a:p>
        </p:txBody>
      </p:sp>
      <p:sp>
        <p:nvSpPr>
          <p:cNvPr id="368" name="Google Shape;368;p21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9" name="Google Shape;369;p21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0" name="Google Shape;370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371" name="Google Shape;371;p21"/>
          <p:cNvSpPr/>
          <p:nvPr/>
        </p:nvSpPr>
        <p:spPr>
          <a:xfrm>
            <a:off x="294802" y="1904139"/>
            <a:ext cx="610513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Table 3: Truth Table for ATM Example with True Combinations</a:t>
            </a:r>
            <a:endParaRPr/>
          </a:p>
        </p:txBody>
      </p:sp>
      <p:sp>
        <p:nvSpPr>
          <p:cNvPr id="372" name="Google Shape;372;p21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21</a:t>
            </a:r>
            <a:endParaRPr/>
          </a:p>
        </p:txBody>
      </p:sp>
      <p:graphicFrame>
        <p:nvGraphicFramePr>
          <p:cNvPr id="373" name="Google Shape;373;p21"/>
          <p:cNvGraphicFramePr/>
          <p:nvPr/>
        </p:nvGraphicFramePr>
        <p:xfrm>
          <a:off x="644119" y="2222803"/>
          <a:ext cx="5621675" cy="3708500"/>
        </p:xfrm>
        <a:graphic>
          <a:graphicData uri="http://schemas.openxmlformats.org/drawingml/2006/table">
            <a:tbl>
              <a:tblPr firstRow="1" bandRow="1">
                <a:noFill/>
                <a:tableStyleId>{22BAFA16-1480-423A-BB18-5F52C98ED944}</a:tableStyleId>
              </a:tblPr>
              <a:tblGrid>
                <a:gridCol w="1354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4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4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50"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Inputs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Output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P (Print)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W (Withdraw)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D (Deposit)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C (Charge)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74" name="Google Shape;374;p21"/>
          <p:cNvSpPr/>
          <p:nvPr/>
        </p:nvSpPr>
        <p:spPr>
          <a:xfrm>
            <a:off x="639435" y="3731718"/>
            <a:ext cx="5621656" cy="301155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5" name="Google Shape;375;p21"/>
          <p:cNvSpPr/>
          <p:nvPr/>
        </p:nvSpPr>
        <p:spPr>
          <a:xfrm>
            <a:off x="639435" y="4097976"/>
            <a:ext cx="5621656" cy="301155"/>
          </a:xfrm>
          <a:prstGeom prst="rect">
            <a:avLst/>
          </a:prstGeom>
          <a:noFill/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" name="Google Shape;376;p21"/>
          <p:cNvSpPr/>
          <p:nvPr/>
        </p:nvSpPr>
        <p:spPr>
          <a:xfrm>
            <a:off x="639435" y="4470552"/>
            <a:ext cx="5621656" cy="301155"/>
          </a:xfrm>
          <a:prstGeom prst="rect">
            <a:avLst/>
          </a:prstGeom>
          <a:noFill/>
          <a:ln w="28575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" name="Google Shape;377;p21"/>
          <p:cNvSpPr/>
          <p:nvPr/>
        </p:nvSpPr>
        <p:spPr>
          <a:xfrm>
            <a:off x="639435" y="5245471"/>
            <a:ext cx="5621700" cy="301200"/>
          </a:xfrm>
          <a:prstGeom prst="rect">
            <a:avLst/>
          </a:prstGeom>
          <a:noFill/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" name="Google Shape;378;p21"/>
          <p:cNvSpPr/>
          <p:nvPr/>
        </p:nvSpPr>
        <p:spPr>
          <a:xfrm>
            <a:off x="639435" y="5593160"/>
            <a:ext cx="5621700" cy="301200"/>
          </a:xfrm>
          <a:prstGeom prst="rect">
            <a:avLst/>
          </a:prstGeom>
          <a:noFill/>
          <a:ln w="28575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9" name="Google Shape;379;p21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22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BACKGROUND INFORMATION</a:t>
            </a:r>
            <a:endParaRPr dirty="0">
              <a:latin typeface="Gotham Medium" panose="02000604030000020004" pitchFamily="50" charset="0"/>
            </a:endParaRPr>
          </a:p>
        </p:txBody>
      </p:sp>
      <p:sp>
        <p:nvSpPr>
          <p:cNvPr id="385" name="Google Shape;385;p22"/>
          <p:cNvSpPr txBox="1">
            <a:spLocks noGrp="1"/>
          </p:cNvSpPr>
          <p:nvPr>
            <p:ph type="subTitle" idx="1"/>
          </p:nvPr>
        </p:nvSpPr>
        <p:spPr>
          <a:xfrm>
            <a:off x="818867" y="1923350"/>
            <a:ext cx="5443388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Karnaugh map (K-map) – two-dimensional representation that shows the common characteristics of the inputs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Only one value can change at a time between adjacent rows and columns</a:t>
            </a:r>
            <a:endParaRPr dirty="0"/>
          </a:p>
        </p:txBody>
      </p:sp>
      <p:sp>
        <p:nvSpPr>
          <p:cNvPr id="386" name="Google Shape;386;p22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7" name="Google Shape;387;p22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8" name="Google Shape;388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389" name="Google Shape;389;p22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22</a:t>
            </a:r>
            <a:endParaRPr/>
          </a:p>
        </p:txBody>
      </p:sp>
      <p:pic>
        <p:nvPicPr>
          <p:cNvPr id="390" name="Google Shape;390;p22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391" name="Google Shape;391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50805" y="2393591"/>
            <a:ext cx="5624945" cy="29774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23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BACKGROUND INFORMATION</a:t>
            </a:r>
            <a:endParaRPr>
              <a:latin typeface="Gotham Medium" panose="02000604030000020004" pitchFamily="50" charset="0"/>
            </a:endParaRPr>
          </a:p>
        </p:txBody>
      </p:sp>
      <p:sp>
        <p:nvSpPr>
          <p:cNvPr id="397" name="Google Shape;397;p23"/>
          <p:cNvSpPr txBox="1">
            <a:spLocks noGrp="1"/>
          </p:cNvSpPr>
          <p:nvPr>
            <p:ph type="subTitle" idx="1"/>
          </p:nvPr>
        </p:nvSpPr>
        <p:spPr>
          <a:xfrm>
            <a:off x="818867" y="1923350"/>
            <a:ext cx="6563141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Simplified Boolean equation – mathematical representation of true values in the K-map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Box together 1s in the K-map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Number of cells in a box must be a </a:t>
            </a:r>
            <a:br>
              <a:rPr lang="en-US" sz="2400"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power of 2 (1, 2, 4, 8, etc.)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Look for the biggest boxes first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Boxes can overlap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Simplified equation is determined by constant variable(s) in each box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98" name="Google Shape;398;p23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9" name="Google Shape;399;p23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0" name="Google Shape;400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401" name="Google Shape;401;p23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23</a:t>
            </a:r>
            <a:endParaRPr/>
          </a:p>
        </p:txBody>
      </p:sp>
      <p:pic>
        <p:nvPicPr>
          <p:cNvPr id="402" name="Google Shape;402;p23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403" name="Google Shape;403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22708" y="2999404"/>
            <a:ext cx="4505192" cy="23650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24"/>
          <p:cNvSpPr txBox="1">
            <a:spLocks noGrp="1"/>
          </p:cNvSpPr>
          <p:nvPr>
            <p:ph type="ctrTitle"/>
          </p:nvPr>
        </p:nvSpPr>
        <p:spPr>
          <a:xfrm>
            <a:off x="564107" y="734952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BACKGROUND INFORMATION</a:t>
            </a:r>
            <a:endParaRPr dirty="0">
              <a:latin typeface="Gotham Medium" panose="02000604030000020004" pitchFamily="50" charset="0"/>
            </a:endParaRPr>
          </a:p>
        </p:txBody>
      </p:sp>
      <p:sp>
        <p:nvSpPr>
          <p:cNvPr id="409" name="Google Shape;409;p24"/>
          <p:cNvSpPr txBox="1">
            <a:spLocks noGrp="1"/>
          </p:cNvSpPr>
          <p:nvPr>
            <p:ph type="subTitle" idx="1"/>
          </p:nvPr>
        </p:nvSpPr>
        <p:spPr>
          <a:xfrm>
            <a:off x="818867" y="1923350"/>
            <a:ext cx="10578806" cy="9094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Combinational logic circuit – graphical representation of the simplified Boolean equation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10" name="Google Shape;410;p24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1" name="Google Shape;411;p24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12" name="Google Shape;412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413" name="Google Shape;413;p24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24</a:t>
            </a:r>
            <a:endParaRPr/>
          </a:p>
        </p:txBody>
      </p:sp>
      <p:grpSp>
        <p:nvGrpSpPr>
          <p:cNvPr id="414" name="Google Shape;414;p24"/>
          <p:cNvGrpSpPr/>
          <p:nvPr/>
        </p:nvGrpSpPr>
        <p:grpSpPr>
          <a:xfrm>
            <a:off x="1519975" y="2490786"/>
            <a:ext cx="9470915" cy="3594718"/>
            <a:chOff x="1505857" y="2627002"/>
            <a:chExt cx="9470915" cy="3594718"/>
          </a:xfrm>
        </p:grpSpPr>
        <p:grpSp>
          <p:nvGrpSpPr>
            <p:cNvPr id="415" name="Google Shape;415;p24"/>
            <p:cNvGrpSpPr/>
            <p:nvPr/>
          </p:nvGrpSpPr>
          <p:grpSpPr>
            <a:xfrm>
              <a:off x="1505857" y="2627002"/>
              <a:ext cx="9470915" cy="3594718"/>
              <a:chOff x="1557975" y="2660106"/>
              <a:chExt cx="9470915" cy="3594718"/>
            </a:xfrm>
          </p:grpSpPr>
          <p:cxnSp>
            <p:nvCxnSpPr>
              <p:cNvPr id="416" name="Google Shape;416;p24"/>
              <p:cNvCxnSpPr/>
              <p:nvPr/>
            </p:nvCxnSpPr>
            <p:spPr>
              <a:xfrm>
                <a:off x="2485950" y="3119071"/>
                <a:ext cx="3198519" cy="2"/>
              </a:xfrm>
              <a:prstGeom prst="straightConnector1">
                <a:avLst/>
              </a:prstGeom>
              <a:noFill/>
              <a:ln w="7620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" name="Google Shape;417;p24"/>
              <p:cNvCxnSpPr/>
              <p:nvPr/>
            </p:nvCxnSpPr>
            <p:spPr>
              <a:xfrm rot="10800000" flipH="1">
                <a:off x="2495358" y="4135071"/>
                <a:ext cx="2220148" cy="1"/>
              </a:xfrm>
              <a:prstGeom prst="straightConnector1">
                <a:avLst/>
              </a:prstGeom>
              <a:noFill/>
              <a:ln w="7620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grpSp>
            <p:nvGrpSpPr>
              <p:cNvPr id="418" name="Google Shape;418;p24"/>
              <p:cNvGrpSpPr/>
              <p:nvPr/>
            </p:nvGrpSpPr>
            <p:grpSpPr>
              <a:xfrm>
                <a:off x="3303061" y="4971157"/>
                <a:ext cx="544513" cy="457200"/>
                <a:chOff x="1355" y="2784"/>
                <a:chExt cx="458" cy="384"/>
              </a:xfrm>
            </p:grpSpPr>
            <p:sp>
              <p:nvSpPr>
                <p:cNvPr id="419" name="Google Shape;419;p24"/>
                <p:cNvSpPr/>
                <p:nvPr/>
              </p:nvSpPr>
              <p:spPr>
                <a:xfrm rot="5400000" flipH="1">
                  <a:off x="1331" y="2808"/>
                  <a:ext cx="384" cy="336"/>
                </a:xfrm>
                <a:prstGeom prst="flowChartExtract">
                  <a:avLst/>
                </a:prstGeom>
                <a:solidFill>
                  <a:schemeClr val="dk2"/>
                </a:solidFill>
                <a:ln w="38100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0" name="Google Shape;420;p24"/>
                <p:cNvSpPr/>
                <p:nvPr/>
              </p:nvSpPr>
              <p:spPr>
                <a:xfrm>
                  <a:off x="1717" y="2928"/>
                  <a:ext cx="96" cy="96"/>
                </a:xfrm>
                <a:prstGeom prst="flowChartConnector">
                  <a:avLst/>
                </a:prstGeom>
                <a:solidFill>
                  <a:schemeClr val="dk2"/>
                </a:solidFill>
                <a:ln w="381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421" name="Google Shape;421;p24"/>
              <p:cNvSpPr/>
              <p:nvPr/>
            </p:nvSpPr>
            <p:spPr>
              <a:xfrm>
                <a:off x="4900027" y="4440813"/>
                <a:ext cx="457200" cy="514350"/>
              </a:xfrm>
              <a:prstGeom prst="flowChartDelay">
                <a:avLst/>
              </a:prstGeom>
              <a:solidFill>
                <a:schemeClr val="dk2"/>
              </a:solidFill>
              <a:ln w="381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422" name="Google Shape;422;p24"/>
              <p:cNvGrpSpPr/>
              <p:nvPr/>
            </p:nvGrpSpPr>
            <p:grpSpPr>
              <a:xfrm>
                <a:off x="4719170" y="4574634"/>
                <a:ext cx="914400" cy="171450"/>
                <a:chOff x="2016" y="2688"/>
                <a:chExt cx="768" cy="144"/>
              </a:xfrm>
            </p:grpSpPr>
            <p:cxnSp>
              <p:nvCxnSpPr>
                <p:cNvPr id="423" name="Google Shape;423;p24"/>
                <p:cNvCxnSpPr/>
                <p:nvPr/>
              </p:nvCxnSpPr>
              <p:spPr>
                <a:xfrm>
                  <a:off x="2016" y="2688"/>
                  <a:ext cx="144" cy="0"/>
                </a:xfrm>
                <a:prstGeom prst="straightConnector1">
                  <a:avLst/>
                </a:prstGeom>
                <a:noFill/>
                <a:ln w="76200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24" name="Google Shape;424;p24"/>
                <p:cNvCxnSpPr/>
                <p:nvPr/>
              </p:nvCxnSpPr>
              <p:spPr>
                <a:xfrm>
                  <a:off x="2016" y="2832"/>
                  <a:ext cx="144" cy="0"/>
                </a:xfrm>
                <a:prstGeom prst="straightConnector1">
                  <a:avLst/>
                </a:prstGeom>
                <a:noFill/>
                <a:ln w="76200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25" name="Google Shape;425;p24"/>
                <p:cNvCxnSpPr/>
                <p:nvPr/>
              </p:nvCxnSpPr>
              <p:spPr>
                <a:xfrm>
                  <a:off x="2544" y="2762"/>
                  <a:ext cx="240" cy="0"/>
                </a:xfrm>
                <a:prstGeom prst="straightConnector1">
                  <a:avLst/>
                </a:prstGeom>
                <a:noFill/>
                <a:ln w="76200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426" name="Google Shape;426;p24"/>
              <p:cNvGrpSpPr/>
              <p:nvPr/>
            </p:nvGrpSpPr>
            <p:grpSpPr>
              <a:xfrm>
                <a:off x="5680608" y="3908355"/>
                <a:ext cx="971550" cy="228600"/>
                <a:chOff x="2784" y="2160"/>
                <a:chExt cx="816" cy="192"/>
              </a:xfrm>
            </p:grpSpPr>
            <p:cxnSp>
              <p:nvCxnSpPr>
                <p:cNvPr id="427" name="Google Shape;427;p24"/>
                <p:cNvCxnSpPr/>
                <p:nvPr/>
              </p:nvCxnSpPr>
              <p:spPr>
                <a:xfrm>
                  <a:off x="2784" y="2160"/>
                  <a:ext cx="240" cy="0"/>
                </a:xfrm>
                <a:prstGeom prst="straightConnector1">
                  <a:avLst/>
                </a:prstGeom>
                <a:noFill/>
                <a:ln w="76200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28" name="Google Shape;428;p24"/>
                <p:cNvCxnSpPr/>
                <p:nvPr/>
              </p:nvCxnSpPr>
              <p:spPr>
                <a:xfrm>
                  <a:off x="2784" y="2352"/>
                  <a:ext cx="240" cy="0"/>
                </a:xfrm>
                <a:prstGeom prst="straightConnector1">
                  <a:avLst/>
                </a:prstGeom>
                <a:noFill/>
                <a:ln w="76200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29" name="Google Shape;429;p24"/>
                <p:cNvCxnSpPr/>
                <p:nvPr/>
              </p:nvCxnSpPr>
              <p:spPr>
                <a:xfrm>
                  <a:off x="3360" y="2256"/>
                  <a:ext cx="240" cy="0"/>
                </a:xfrm>
                <a:prstGeom prst="straightConnector1">
                  <a:avLst/>
                </a:prstGeom>
                <a:noFill/>
                <a:ln w="76200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sp>
            <p:nvSpPr>
              <p:cNvPr id="430" name="Google Shape;430;p24"/>
              <p:cNvSpPr/>
              <p:nvPr/>
            </p:nvSpPr>
            <p:spPr>
              <a:xfrm flipH="1">
                <a:off x="5917909" y="3765833"/>
                <a:ext cx="514350" cy="457200"/>
              </a:xfrm>
              <a:prstGeom prst="flowChartOnlineStorage">
                <a:avLst/>
              </a:prstGeom>
              <a:solidFill>
                <a:schemeClr val="dk2"/>
              </a:solidFill>
              <a:ln w="381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431" name="Google Shape;431;p24"/>
              <p:cNvCxnSpPr/>
              <p:nvPr/>
            </p:nvCxnSpPr>
            <p:spPr>
              <a:xfrm flipH="1">
                <a:off x="2523444" y="5199754"/>
                <a:ext cx="461100" cy="7800"/>
              </a:xfrm>
              <a:prstGeom prst="straightConnector1">
                <a:avLst/>
              </a:prstGeom>
              <a:noFill/>
              <a:ln w="762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32" name="Google Shape;432;p24"/>
              <p:cNvCxnSpPr/>
              <p:nvPr/>
            </p:nvCxnSpPr>
            <p:spPr>
              <a:xfrm rot="10800000">
                <a:off x="4162370" y="5200124"/>
                <a:ext cx="556800" cy="16800"/>
              </a:xfrm>
              <a:prstGeom prst="straightConnector1">
                <a:avLst/>
              </a:prstGeom>
              <a:noFill/>
              <a:ln w="762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433" name="Google Shape;433;p24"/>
              <p:cNvSpPr/>
              <p:nvPr/>
            </p:nvSpPr>
            <p:spPr>
              <a:xfrm>
                <a:off x="1557975" y="2660106"/>
                <a:ext cx="1023037" cy="923330"/>
              </a:xfrm>
              <a:prstGeom prst="rect">
                <a:avLst/>
              </a:prstGeom>
              <a:blipFill rotWithShape="1">
                <a:blip r:embed="rId4">
                  <a:alphaModFix/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latin typeface="Calibri"/>
                    <a:ea typeface="Calibri"/>
                    <a:cs typeface="Calibri"/>
                    <a:sym typeface="Calibri"/>
                  </a:rPr>
                  <a:t> </a:t>
                </a:r>
                <a:endParaRPr/>
              </a:p>
            </p:txBody>
          </p:sp>
          <p:sp>
            <p:nvSpPr>
              <p:cNvPr id="434" name="Google Shape;434;p24"/>
              <p:cNvSpPr/>
              <p:nvPr/>
            </p:nvSpPr>
            <p:spPr>
              <a:xfrm>
                <a:off x="1579614" y="3669199"/>
                <a:ext cx="817853" cy="923330"/>
              </a:xfrm>
              <a:prstGeom prst="rect">
                <a:avLst/>
              </a:prstGeom>
              <a:blipFill rotWithShape="1">
                <a:blip r:embed="rId5">
                  <a:alphaModFix/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latin typeface="Calibri"/>
                    <a:ea typeface="Calibri"/>
                    <a:cs typeface="Calibri"/>
                    <a:sym typeface="Calibri"/>
                  </a:rPr>
                  <a:t> </a:t>
                </a:r>
                <a:endParaRPr/>
              </a:p>
            </p:txBody>
          </p:sp>
          <p:sp>
            <p:nvSpPr>
              <p:cNvPr id="435" name="Google Shape;435;p24"/>
              <p:cNvSpPr/>
              <p:nvPr/>
            </p:nvSpPr>
            <p:spPr>
              <a:xfrm>
                <a:off x="1557975" y="4752525"/>
                <a:ext cx="861133" cy="923330"/>
              </a:xfrm>
              <a:prstGeom prst="rect">
                <a:avLst/>
              </a:prstGeom>
              <a:blipFill rotWithShape="1">
                <a:blip r:embed="rId6">
                  <a:alphaModFix/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latin typeface="Calibri"/>
                    <a:ea typeface="Calibri"/>
                    <a:cs typeface="Calibri"/>
                    <a:sym typeface="Calibri"/>
                  </a:rPr>
                  <a:t> </a:t>
                </a:r>
                <a:endParaRPr/>
              </a:p>
            </p:txBody>
          </p:sp>
          <p:sp>
            <p:nvSpPr>
              <p:cNvPr id="436" name="Google Shape;436;p24"/>
              <p:cNvSpPr/>
              <p:nvPr/>
            </p:nvSpPr>
            <p:spPr>
              <a:xfrm>
                <a:off x="6827099" y="3539502"/>
                <a:ext cx="4201791" cy="923330"/>
              </a:xfrm>
              <a:prstGeom prst="rect">
                <a:avLst/>
              </a:prstGeom>
              <a:blipFill rotWithShape="1">
                <a:blip r:embed="rId7">
                  <a:alphaModFix/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latin typeface="Calibri"/>
                    <a:ea typeface="Calibri"/>
                    <a:cs typeface="Calibri"/>
                    <a:sym typeface="Calibri"/>
                  </a:rPr>
                  <a:t> </a:t>
                </a:r>
                <a:endParaRPr/>
              </a:p>
            </p:txBody>
          </p:sp>
          <p:sp>
            <p:nvSpPr>
              <p:cNvPr id="437" name="Google Shape;437;p24"/>
              <p:cNvSpPr/>
              <p:nvPr/>
            </p:nvSpPr>
            <p:spPr>
              <a:xfrm>
                <a:off x="3200914" y="5423827"/>
                <a:ext cx="785792" cy="830997"/>
              </a:xfrm>
              <a:prstGeom prst="rect">
                <a:avLst/>
              </a:prstGeom>
              <a:blipFill rotWithShape="1">
                <a:blip r:embed="rId8">
                  <a:alphaModFix/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latin typeface="Calibri"/>
                    <a:ea typeface="Calibri"/>
                    <a:cs typeface="Calibri"/>
                    <a:sym typeface="Calibri"/>
                  </a:rPr>
                  <a:t> </a:t>
                </a:r>
                <a:endParaRPr/>
              </a:p>
            </p:txBody>
          </p:sp>
          <p:sp>
            <p:nvSpPr>
              <p:cNvPr id="438" name="Google Shape;438;p24"/>
              <p:cNvSpPr txBox="1"/>
              <p:nvPr/>
            </p:nvSpPr>
            <p:spPr>
              <a:xfrm>
                <a:off x="3216414" y="4623001"/>
                <a:ext cx="611482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>
                    <a:solidFill>
                      <a:schemeClr val="dk1"/>
                    </a:solidFill>
                    <a:latin typeface="Proxima Nova"/>
                    <a:ea typeface="Proxima Nova"/>
                    <a:cs typeface="Proxima Nova"/>
                    <a:sym typeface="Proxima Nova"/>
                  </a:rPr>
                  <a:t>NOT</a:t>
                </a:r>
                <a:endParaRPr/>
              </a:p>
            </p:txBody>
          </p:sp>
        </p:grpSp>
        <p:sp>
          <p:nvSpPr>
            <p:cNvPr id="439" name="Google Shape;439;p24"/>
            <p:cNvSpPr/>
            <p:nvPr/>
          </p:nvSpPr>
          <p:spPr>
            <a:xfrm>
              <a:off x="4518196" y="5154029"/>
              <a:ext cx="1208985" cy="830997"/>
            </a:xfrm>
            <a:prstGeom prst="rect">
              <a:avLst/>
            </a:prstGeom>
            <a:blipFill rotWithShape="1">
              <a:blip r:embed="rId9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  <p:sp>
          <p:nvSpPr>
            <p:cNvPr id="440" name="Google Shape;440;p24"/>
            <p:cNvSpPr txBox="1"/>
            <p:nvPr/>
          </p:nvSpPr>
          <p:spPr>
            <a:xfrm>
              <a:off x="4770768" y="4005565"/>
              <a:ext cx="611482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dk1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AND</a:t>
              </a:r>
              <a:endParaRPr/>
            </a:p>
          </p:txBody>
        </p:sp>
        <p:sp>
          <p:nvSpPr>
            <p:cNvPr id="441" name="Google Shape;441;p24"/>
            <p:cNvSpPr txBox="1"/>
            <p:nvPr/>
          </p:nvSpPr>
          <p:spPr>
            <a:xfrm>
              <a:off x="5817225" y="3302634"/>
              <a:ext cx="611482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dk1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OR</a:t>
              </a:r>
              <a:endParaRPr/>
            </a:p>
          </p:txBody>
        </p:sp>
      </p:grpSp>
      <p:sp>
        <p:nvSpPr>
          <p:cNvPr id="442" name="Google Shape;442;p24"/>
          <p:cNvSpPr/>
          <p:nvPr/>
        </p:nvSpPr>
        <p:spPr>
          <a:xfrm>
            <a:off x="1519975" y="5900605"/>
            <a:ext cx="916167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13: Combinational Logic Circuit for ATM Example</a:t>
            </a:r>
            <a:endParaRPr dirty="0"/>
          </a:p>
        </p:txBody>
      </p:sp>
      <p:pic>
        <p:nvPicPr>
          <p:cNvPr id="443" name="Google Shape;443;p24" descr="A picture containing drawing&#10;&#10;Description automatically generated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25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BACKGROUND INFORMATION</a:t>
            </a:r>
            <a:endParaRPr>
              <a:latin typeface="Gotham Medium" panose="02000604030000020004" pitchFamily="50" charset="0"/>
            </a:endParaRPr>
          </a:p>
        </p:txBody>
      </p:sp>
      <p:sp>
        <p:nvSpPr>
          <p:cNvPr id="449" name="Google Shape;449;p25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0" name="Google Shape;450;p25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51" name="Google Shape;451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452" name="Google Shape;452;p25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25</a:t>
            </a:r>
            <a:endParaRPr/>
          </a:p>
        </p:txBody>
      </p:sp>
      <p:sp>
        <p:nvSpPr>
          <p:cNvPr id="453" name="Google Shape;453;p25"/>
          <p:cNvSpPr/>
          <p:nvPr/>
        </p:nvSpPr>
        <p:spPr>
          <a:xfrm>
            <a:off x="564107" y="2775422"/>
            <a:ext cx="5673407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Minimization of Boolean functions</a:t>
            </a:r>
            <a:endParaRPr/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K-map used to simplify complex Boolean equations</a:t>
            </a:r>
            <a:endParaRPr/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Reduces complexity of logic circuit</a:t>
            </a:r>
            <a:endParaRPr/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Increase efficiency and decrease cost in implementation</a:t>
            </a:r>
            <a:endParaRPr/>
          </a:p>
        </p:txBody>
      </p:sp>
      <p:pic>
        <p:nvPicPr>
          <p:cNvPr id="454" name="Google Shape;454;p25" descr="8.8 Minterm vs Maxterm Solutio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83925" y="2453622"/>
            <a:ext cx="4683034" cy="2194088"/>
          </a:xfrm>
          <a:prstGeom prst="rect">
            <a:avLst/>
          </a:prstGeom>
          <a:noFill/>
          <a:ln>
            <a:noFill/>
          </a:ln>
        </p:spPr>
      </p:pic>
      <p:sp>
        <p:nvSpPr>
          <p:cNvPr id="455" name="Google Shape;455;p25"/>
          <p:cNvSpPr txBox="1"/>
          <p:nvPr/>
        </p:nvSpPr>
        <p:spPr>
          <a:xfrm>
            <a:off x="6622991" y="4676773"/>
            <a:ext cx="500490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14: Complex Logic Circuit (Left) vs.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Simplified Logic Circuit (Right)</a:t>
            </a:r>
            <a:endParaRPr dirty="0"/>
          </a:p>
        </p:txBody>
      </p:sp>
      <p:pic>
        <p:nvPicPr>
          <p:cNvPr id="456" name="Google Shape;456;p25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26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MATERIALS</a:t>
            </a:r>
            <a:endParaRPr dirty="0">
              <a:latin typeface="Gotham Medium" panose="02000604030000020004" pitchFamily="50" charset="0"/>
            </a:endParaRPr>
          </a:p>
        </p:txBody>
      </p:sp>
      <p:sp>
        <p:nvSpPr>
          <p:cNvPr id="462" name="Google Shape;462;p26"/>
          <p:cNvSpPr txBox="1">
            <a:spLocks noGrp="1"/>
          </p:cNvSpPr>
          <p:nvPr>
            <p:ph type="subTitle" idx="1"/>
          </p:nvPr>
        </p:nvSpPr>
        <p:spPr>
          <a:xfrm>
            <a:off x="818867" y="1715699"/>
            <a:ext cx="10581564" cy="4333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Computer with LabVIEW 2019 software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Materials for in-person lab: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A 7432 IC (4 dual-input OR gates)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A 7408 IC (4 dual-input AND gates)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A 7404 IC (6 single-input NOT gates)</a:t>
            </a: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NI ELVIS II+ prototyping board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Two 100 kΩ resistors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Electrical leads</a:t>
            </a:r>
            <a:endParaRPr/>
          </a:p>
        </p:txBody>
      </p:sp>
      <p:sp>
        <p:nvSpPr>
          <p:cNvPr id="463" name="Google Shape;463;p26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4" name="Google Shape;464;p26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65" name="Google Shape;465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466" name="Google Shape;466;p26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26</a:t>
            </a:r>
            <a:endParaRPr/>
          </a:p>
        </p:txBody>
      </p:sp>
      <p:pic>
        <p:nvPicPr>
          <p:cNvPr id="467" name="Google Shape;467;p26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27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PROBLEM STATEMENT</a:t>
            </a:r>
            <a:endParaRPr>
              <a:latin typeface="Gotham Medium" panose="02000604030000020004" pitchFamily="50" charset="0"/>
            </a:endParaRPr>
          </a:p>
        </p:txBody>
      </p:sp>
      <p:sp>
        <p:nvSpPr>
          <p:cNvPr id="473" name="Google Shape;473;p27"/>
          <p:cNvSpPr txBox="1"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b="1">
                <a:latin typeface="Proxima Nova"/>
                <a:ea typeface="Proxima Nova"/>
                <a:cs typeface="Proxima Nova"/>
                <a:sym typeface="Proxima Nova"/>
              </a:rPr>
              <a:t>Part II: Alarm System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Farmer Georgi has two barns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Think of Barn 1 as “1” and Barn 2 as “0” in the truth table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A fox, hen, and corn can be in either barn at anytime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Design an alarm system that will sound when: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The fox and hen are in the same barn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The hen and corn are in the same barn</a:t>
            </a:r>
            <a:endParaRPr/>
          </a:p>
        </p:txBody>
      </p:sp>
      <p:sp>
        <p:nvSpPr>
          <p:cNvPr id="474" name="Google Shape;474;p27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5" name="Google Shape;475;p27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76" name="Google Shape;476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477" name="Google Shape;477;p27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27</a:t>
            </a:r>
            <a:endParaRPr/>
          </a:p>
        </p:txBody>
      </p:sp>
      <p:pic>
        <p:nvPicPr>
          <p:cNvPr id="478" name="Google Shape;478;p27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28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PROCEDURE</a:t>
            </a:r>
            <a:endParaRPr dirty="0">
              <a:latin typeface="Gotham Medium" panose="02000604030000020004" pitchFamily="50" charset="0"/>
            </a:endParaRPr>
          </a:p>
        </p:txBody>
      </p:sp>
      <p:sp>
        <p:nvSpPr>
          <p:cNvPr id="484" name="Google Shape;484;p28"/>
          <p:cNvSpPr txBox="1"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b="1">
                <a:latin typeface="Proxima Nova"/>
                <a:ea typeface="Proxima Nova"/>
                <a:cs typeface="Proxima Nova"/>
                <a:sym typeface="Proxima Nova"/>
              </a:rPr>
              <a:t>Part II: Alarm System</a:t>
            </a:r>
            <a:r>
              <a:rPr lang="en-US" b="1">
                <a:solidFill>
                  <a:srgbClr val="FF0000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endParaRPr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Create a logic circuit for the alarm system</a:t>
            </a:r>
            <a:endParaRPr/>
          </a:p>
          <a:p>
            <a:pPr marL="91440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Build a truth table</a:t>
            </a:r>
            <a:endParaRPr/>
          </a:p>
          <a:p>
            <a:pPr marL="91440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Create a Boolean equation</a:t>
            </a:r>
            <a:endParaRPr/>
          </a:p>
          <a:p>
            <a:pPr marL="91440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Build a K-map</a:t>
            </a:r>
            <a:endParaRPr/>
          </a:p>
          <a:p>
            <a:pPr marL="91440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Create a simplified Boolean equation</a:t>
            </a:r>
            <a:endParaRPr/>
          </a:p>
          <a:p>
            <a:pPr marL="91440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Draw a combinational logic circuit</a:t>
            </a:r>
            <a:endParaRPr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Build the logic circuit in LabVIEW</a:t>
            </a:r>
            <a:endParaRPr/>
          </a:p>
        </p:txBody>
      </p:sp>
      <p:sp>
        <p:nvSpPr>
          <p:cNvPr id="485" name="Google Shape;485;p28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6" name="Google Shape;486;p28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87" name="Google Shape;487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488" name="Google Shape;488;p28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28</a:t>
            </a:r>
            <a:endParaRPr/>
          </a:p>
        </p:txBody>
      </p:sp>
      <p:pic>
        <p:nvPicPr>
          <p:cNvPr id="489" name="Google Shape;489;p28" descr="10-7"/>
          <p:cNvPicPr preferRelativeResize="0"/>
          <p:nvPr/>
        </p:nvPicPr>
        <p:blipFill rotWithShape="1">
          <a:blip r:embed="rId4">
            <a:alphaModFix/>
          </a:blip>
          <a:srcRect t="8620"/>
          <a:stretch/>
        </p:blipFill>
        <p:spPr>
          <a:xfrm>
            <a:off x="7532384" y="3220864"/>
            <a:ext cx="3458506" cy="1643765"/>
          </a:xfrm>
          <a:prstGeom prst="rect">
            <a:avLst/>
          </a:prstGeom>
          <a:noFill/>
          <a:ln>
            <a:noFill/>
          </a:ln>
        </p:spPr>
      </p:pic>
      <p:sp>
        <p:nvSpPr>
          <p:cNvPr id="490" name="Google Shape;490;p28"/>
          <p:cNvSpPr/>
          <p:nvPr/>
        </p:nvSpPr>
        <p:spPr>
          <a:xfrm>
            <a:off x="7762332" y="4914469"/>
            <a:ext cx="3019969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15: IC Chip</a:t>
            </a:r>
            <a:endParaRPr dirty="0"/>
          </a:p>
        </p:txBody>
      </p:sp>
      <p:pic>
        <p:nvPicPr>
          <p:cNvPr id="491" name="Google Shape;491;p28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OBJECTIVE</a:t>
            </a:r>
            <a:endParaRPr>
              <a:latin typeface="Gotham Medium" panose="02000604030000020004" pitchFamily="50" charset="0"/>
            </a:endParaRPr>
          </a:p>
        </p:txBody>
      </p:sp>
      <p:sp>
        <p:nvSpPr>
          <p:cNvPr id="110" name="Google Shape;110;p3"/>
          <p:cNvSpPr txBox="1"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200" dirty="0">
                <a:latin typeface="Proxima Nova"/>
                <a:ea typeface="Proxima Nova"/>
                <a:cs typeface="Proxima Nova"/>
                <a:sym typeface="Proxima Nova"/>
              </a:rPr>
              <a:t>Understand graphical programming in LabVIEW</a:t>
            </a:r>
            <a:endParaRPr sz="2200" dirty="0"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200" dirty="0">
                <a:latin typeface="Proxima Nova"/>
                <a:ea typeface="Proxima Nova"/>
                <a:cs typeface="Proxima Nova"/>
                <a:sym typeface="Proxima Nova"/>
              </a:rPr>
              <a:t>Design two systems in LabVIEW that address a problem statement:</a:t>
            </a:r>
            <a:endParaRPr sz="2200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200" dirty="0">
                <a:latin typeface="Proxima Nova"/>
                <a:ea typeface="Proxima Nova"/>
                <a:cs typeface="Proxima Nova"/>
                <a:sym typeface="Proxima Nova"/>
              </a:rPr>
              <a:t>Heating and cooling system</a:t>
            </a:r>
            <a:endParaRPr sz="2200" dirty="0"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200" dirty="0">
                <a:latin typeface="Proxima Nova"/>
                <a:ea typeface="Proxima Nova"/>
                <a:cs typeface="Proxima Nova"/>
                <a:sym typeface="Proxima Nova"/>
              </a:rPr>
              <a:t>Alarm system using digital logic</a:t>
            </a:r>
            <a:endParaRPr sz="2200" dirty="0"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200" dirty="0">
                <a:latin typeface="Proxima Nova"/>
                <a:ea typeface="Proxima Nova"/>
                <a:cs typeface="Proxima Nova"/>
                <a:sym typeface="Proxima Nova"/>
              </a:rPr>
              <a:t>Obtain physical data with the virtual instruments</a:t>
            </a:r>
            <a:endParaRPr sz="2200" dirty="0"/>
          </a:p>
        </p:txBody>
      </p:sp>
      <p:sp>
        <p:nvSpPr>
          <p:cNvPr id="111" name="Google Shape;111;p3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3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3" name="Google Shape;113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3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2</a:t>
            </a:r>
            <a:endParaRPr/>
          </a:p>
        </p:txBody>
      </p:sp>
      <p:pic>
        <p:nvPicPr>
          <p:cNvPr id="115" name="Google Shape;115;p3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29"/>
          <p:cNvSpPr txBox="1">
            <a:spLocks noGrp="1"/>
          </p:cNvSpPr>
          <p:nvPr>
            <p:ph type="ctrTitle"/>
          </p:nvPr>
        </p:nvSpPr>
        <p:spPr>
          <a:xfrm>
            <a:off x="564107" y="647998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PROCEDURE</a:t>
            </a:r>
            <a:endParaRPr>
              <a:latin typeface="Gotham Medium" panose="02000604030000020004" pitchFamily="50" charset="0"/>
            </a:endParaRPr>
          </a:p>
        </p:txBody>
      </p:sp>
      <p:sp>
        <p:nvSpPr>
          <p:cNvPr id="497" name="Google Shape;497;p29"/>
          <p:cNvSpPr txBox="1"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b="1" dirty="0">
                <a:latin typeface="Proxima Nova"/>
                <a:ea typeface="Proxima Nova"/>
                <a:cs typeface="Proxima Nova"/>
                <a:sym typeface="Proxima Nova"/>
              </a:rPr>
              <a:t>Part II: Alarm System</a:t>
            </a:r>
            <a:endParaRPr dirty="0"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 startAt="3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Test the integrated circuit (IC) chips </a:t>
            </a:r>
            <a:r>
              <a:rPr lang="en-US" dirty="0">
                <a:solidFill>
                  <a:srgbClr val="FF0000"/>
                </a:solidFill>
                <a:latin typeface="Proxima Nova"/>
                <a:ea typeface="Proxima Nova"/>
                <a:cs typeface="Proxima Nova"/>
                <a:sym typeface="Proxima Nova"/>
              </a:rPr>
              <a:t>(In-Person)</a:t>
            </a:r>
            <a:endParaRPr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 startAt="3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Circuit the system…</a:t>
            </a:r>
            <a:endParaRPr dirty="0"/>
          </a:p>
          <a:p>
            <a:pPr marL="91440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on an NI ELVIS II+ board </a:t>
            </a:r>
            <a:r>
              <a:rPr lang="en-US" dirty="0">
                <a:solidFill>
                  <a:srgbClr val="FF0000"/>
                </a:solidFill>
                <a:latin typeface="Proxima Nova"/>
                <a:ea typeface="Proxima Nova"/>
                <a:cs typeface="Proxima Nova"/>
                <a:sym typeface="Proxima Nova"/>
              </a:rPr>
              <a:t>(In-Person)</a:t>
            </a:r>
            <a:endParaRPr dirty="0"/>
          </a:p>
          <a:p>
            <a:pPr marL="91440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on </a:t>
            </a:r>
            <a:r>
              <a:rPr lang="en-US" dirty="0" err="1">
                <a:latin typeface="Proxima Nova"/>
                <a:ea typeface="Proxima Nova"/>
                <a:cs typeface="Proxima Nova"/>
                <a:sym typeface="Proxima Nova"/>
              </a:rPr>
              <a:t>TinkerCAD</a:t>
            </a: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n-US" dirty="0">
                <a:solidFill>
                  <a:srgbClr val="FF0000"/>
                </a:solidFill>
                <a:latin typeface="Proxima Nova"/>
                <a:ea typeface="Proxima Nova"/>
                <a:cs typeface="Proxima Nova"/>
                <a:sym typeface="Proxima Nova"/>
              </a:rPr>
              <a:t>(Remote)</a:t>
            </a:r>
            <a:endParaRPr dirty="0"/>
          </a:p>
        </p:txBody>
      </p:sp>
      <p:sp>
        <p:nvSpPr>
          <p:cNvPr id="498" name="Google Shape;498;p29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9" name="Google Shape;499;p29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00" name="Google Shape;500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501" name="Google Shape;501;p29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29</a:t>
            </a:r>
            <a:endParaRPr/>
          </a:p>
        </p:txBody>
      </p:sp>
      <p:pic>
        <p:nvPicPr>
          <p:cNvPr id="502" name="Google Shape;502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88788" y="3943297"/>
            <a:ext cx="7241722" cy="1850458"/>
          </a:xfrm>
          <a:prstGeom prst="rect">
            <a:avLst/>
          </a:prstGeom>
          <a:noFill/>
          <a:ln>
            <a:noFill/>
          </a:ln>
        </p:spPr>
      </p:pic>
      <p:sp>
        <p:nvSpPr>
          <p:cNvPr id="503" name="Google Shape;503;p29"/>
          <p:cNvSpPr/>
          <p:nvPr/>
        </p:nvSpPr>
        <p:spPr>
          <a:xfrm>
            <a:off x="2236364" y="5858697"/>
            <a:ext cx="7419998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16: Diagram of AND/OR/NOT IC Chips</a:t>
            </a:r>
            <a:endParaRPr dirty="0"/>
          </a:p>
        </p:txBody>
      </p:sp>
      <p:pic>
        <p:nvPicPr>
          <p:cNvPr id="504" name="Google Shape;504;p29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30"/>
          <p:cNvSpPr txBox="1">
            <a:spLocks noGrp="1"/>
          </p:cNvSpPr>
          <p:nvPr>
            <p:ph type="ctrTitle"/>
          </p:nvPr>
        </p:nvSpPr>
        <p:spPr>
          <a:xfrm>
            <a:off x="564107" y="643409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ASSIGNMENT</a:t>
            </a:r>
            <a:endParaRPr dirty="0">
              <a:latin typeface="Gotham Medium" panose="02000604030000020004" pitchFamily="50" charset="0"/>
            </a:endParaRPr>
          </a:p>
        </p:txBody>
      </p:sp>
      <p:sp>
        <p:nvSpPr>
          <p:cNvPr id="510" name="Google Shape;510;p30"/>
          <p:cNvSpPr txBox="1">
            <a:spLocks noGrp="1"/>
          </p:cNvSpPr>
          <p:nvPr>
            <p:ph type="subTitle" idx="1"/>
          </p:nvPr>
        </p:nvSpPr>
        <p:spPr>
          <a:xfrm>
            <a:off x="818867" y="1677288"/>
            <a:ext cx="10581564" cy="4435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200" b="1" dirty="0">
                <a:solidFill>
                  <a:srgbClr val="FF0000"/>
                </a:solidFill>
                <a:latin typeface="Proxima Nova"/>
                <a:ea typeface="Proxima Nova"/>
                <a:cs typeface="Proxima Nova"/>
                <a:sym typeface="Proxima Nova"/>
              </a:rPr>
              <a:t>Submit a ZIP file with both VIs to the EG1003 website by 11:59 PM the night before Lab 11</a:t>
            </a:r>
            <a:endParaRPr sz="2200" dirty="0"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200" b="1" dirty="0">
                <a:latin typeface="Proxima Nova"/>
                <a:ea typeface="Proxima Nova"/>
                <a:cs typeface="Proxima Nova"/>
                <a:sym typeface="Proxima Nova"/>
              </a:rPr>
              <a:t>Individual Extra Credit lab report:</a:t>
            </a:r>
            <a:endParaRPr sz="2200" b="1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200" dirty="0">
                <a:latin typeface="Proxima Nova"/>
                <a:ea typeface="Proxima Nova"/>
                <a:cs typeface="Proxima Nova"/>
                <a:sym typeface="Proxima Nova"/>
              </a:rPr>
              <a:t>Answer discussion questions in manual</a:t>
            </a:r>
            <a:endParaRPr sz="2200" dirty="0"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200" dirty="0">
                <a:latin typeface="Proxima Nova"/>
                <a:ea typeface="Proxima Nova"/>
                <a:cs typeface="Proxima Nova"/>
                <a:sym typeface="Proxima Nova"/>
              </a:rPr>
              <a:t>Explain how k-maps help simplify the circuitry</a:t>
            </a:r>
            <a:endParaRPr sz="2200" dirty="0"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200" dirty="0">
                <a:latin typeface="Proxima Nova"/>
                <a:ea typeface="Proxima Nova"/>
                <a:cs typeface="Proxima Nova"/>
                <a:sym typeface="Proxima Nova"/>
              </a:rPr>
              <a:t>Include screenshots of the LabVIEW VIs (front and back panels)</a:t>
            </a:r>
            <a:endParaRPr sz="2200" dirty="0"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200" dirty="0">
                <a:latin typeface="Proxima Nova"/>
                <a:ea typeface="Proxima Nova"/>
                <a:cs typeface="Proxima Nova"/>
                <a:sym typeface="Proxima Nova"/>
              </a:rPr>
              <a:t>Include the truth table, both Boolean equations, and k-map</a:t>
            </a:r>
            <a:endParaRPr sz="2200" dirty="0"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200" dirty="0">
                <a:latin typeface="Proxima Nova"/>
                <a:ea typeface="Proxima Nova"/>
                <a:cs typeface="Proxima Nova"/>
                <a:sym typeface="Proxima Nova"/>
              </a:rPr>
              <a:t>Due at 11:59 PM the night before Lab 11</a:t>
            </a:r>
            <a:endParaRPr sz="2200" dirty="0"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200" b="1" dirty="0">
                <a:latin typeface="Proxima Nova"/>
                <a:ea typeface="Proxima Nova"/>
                <a:cs typeface="Proxima Nova"/>
                <a:sym typeface="Proxima Nova"/>
              </a:rPr>
              <a:t>Team presentation:</a:t>
            </a:r>
            <a:endParaRPr sz="2200" dirty="0"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200" dirty="0">
                <a:latin typeface="Proxima Nova"/>
                <a:ea typeface="Proxima Nova"/>
                <a:cs typeface="Proxima Nova"/>
                <a:sym typeface="Proxima Nova"/>
              </a:rPr>
              <a:t>Address discussion points in manual</a:t>
            </a:r>
            <a:endParaRPr sz="2200" dirty="0"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200" dirty="0">
                <a:latin typeface="Proxima Nova"/>
                <a:ea typeface="Proxima Nova"/>
                <a:cs typeface="Proxima Nova"/>
                <a:sym typeface="Proxima Nova"/>
              </a:rPr>
              <a:t>Include screenshots of the LabVIEW VIs (front and back panels)</a:t>
            </a:r>
            <a:endParaRPr sz="2200" dirty="0"/>
          </a:p>
        </p:txBody>
      </p:sp>
      <p:sp>
        <p:nvSpPr>
          <p:cNvPr id="511" name="Google Shape;511;p30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2" name="Google Shape;512;p30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13" name="Google Shape;513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514" name="Google Shape;514;p30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30</a:t>
            </a:r>
            <a:endParaRPr/>
          </a:p>
        </p:txBody>
      </p:sp>
      <p:pic>
        <p:nvPicPr>
          <p:cNvPr id="515" name="Google Shape;515;p30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31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CLOSING</a:t>
            </a:r>
            <a:endParaRPr dirty="0">
              <a:latin typeface="Gotham Medium" panose="02000604030000020004" pitchFamily="50" charset="0"/>
            </a:endParaRPr>
          </a:p>
        </p:txBody>
      </p:sp>
      <p:sp>
        <p:nvSpPr>
          <p:cNvPr id="521" name="Google Shape;521;p31"/>
          <p:cNvSpPr txBox="1">
            <a:spLocks noGrp="1"/>
          </p:cNvSpPr>
          <p:nvPr>
            <p:ph type="subTitle" idx="1"/>
          </p:nvPr>
        </p:nvSpPr>
        <p:spPr>
          <a:xfrm>
            <a:off x="564107" y="1923350"/>
            <a:ext cx="10836324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Submit a ZIP file of both VIs to the EG1003 website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Take screenshots of the front and back panels of the VIs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Everyone should use the software on their own computers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Submit all work electronically</a:t>
            </a:r>
            <a:endParaRPr/>
          </a:p>
        </p:txBody>
      </p:sp>
      <p:sp>
        <p:nvSpPr>
          <p:cNvPr id="522" name="Google Shape;522;p31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3" name="Google Shape;523;p31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24" name="Google Shape;524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525" name="Google Shape;525;p31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31</a:t>
            </a:r>
            <a:endParaRPr/>
          </a:p>
        </p:txBody>
      </p:sp>
      <p:pic>
        <p:nvPicPr>
          <p:cNvPr id="526" name="Google Shape;526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24667" y="2793933"/>
            <a:ext cx="2335982" cy="2335982"/>
          </a:xfrm>
          <a:prstGeom prst="rect">
            <a:avLst/>
          </a:prstGeom>
          <a:noFill/>
          <a:ln>
            <a:noFill/>
          </a:ln>
        </p:spPr>
      </p:pic>
      <p:pic>
        <p:nvPicPr>
          <p:cNvPr id="527" name="Google Shape;527;p31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32"/>
          <p:cNvSpPr txBox="1"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ontserrat Medium"/>
              <a:buNone/>
            </a:pPr>
            <a:r>
              <a:rPr lang="en-US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QUESTIONS?</a:t>
            </a:r>
            <a:endParaRPr>
              <a:latin typeface="Gotham Medium" panose="02000604030000020004" pitchFamily="50" charset="0"/>
            </a:endParaRPr>
          </a:p>
        </p:txBody>
      </p:sp>
      <p:cxnSp>
        <p:nvCxnSpPr>
          <p:cNvPr id="533" name="Google Shape;533;p32"/>
          <p:cNvCxnSpPr/>
          <p:nvPr/>
        </p:nvCxnSpPr>
        <p:spPr>
          <a:xfrm>
            <a:off x="4669971" y="3989354"/>
            <a:ext cx="2852058" cy="0"/>
          </a:xfrm>
          <a:prstGeom prst="straightConnector1">
            <a:avLst/>
          </a:prstGeom>
          <a:noFill/>
          <a:ln w="9525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34" name="Google Shape;534;p32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5" name="Google Shape;535;p32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36" name="Google Shape;536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537" name="Google Shape;537;p32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BACKGROUND INFORMATION</a:t>
            </a:r>
            <a:endParaRPr dirty="0">
              <a:latin typeface="Gotham Medium" panose="02000604030000020004" pitchFamily="50" charset="0"/>
            </a:endParaRPr>
          </a:p>
        </p:txBody>
      </p:sp>
      <p:sp>
        <p:nvSpPr>
          <p:cNvPr id="121" name="Google Shape;121;p4"/>
          <p:cNvSpPr txBox="1"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200" b="1">
                <a:latin typeface="Proxima Nova"/>
                <a:ea typeface="Proxima Nova"/>
                <a:cs typeface="Proxima Nova"/>
                <a:sym typeface="Proxima Nova"/>
              </a:rPr>
              <a:t>LabVIEW</a:t>
            </a:r>
            <a:r>
              <a:rPr lang="en-US" sz="2200">
                <a:latin typeface="Proxima Nova"/>
                <a:ea typeface="Proxima Nova"/>
                <a:cs typeface="Proxima Nova"/>
                <a:sym typeface="Proxima Nova"/>
              </a:rPr>
              <a:t> – Laboratory Virtual Instrument Engineering Workbench</a:t>
            </a:r>
            <a:endParaRPr sz="2200"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200">
                <a:latin typeface="Proxima Nova"/>
                <a:ea typeface="Proxima Nova"/>
                <a:cs typeface="Proxima Nova"/>
                <a:sym typeface="Proxima Nova"/>
              </a:rPr>
              <a:t>Used to design systems for data acquisition, instrument control, </a:t>
            </a:r>
            <a:br>
              <a:rPr lang="en-US" sz="2200"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2200">
                <a:latin typeface="Proxima Nova"/>
                <a:ea typeface="Proxima Nova"/>
                <a:cs typeface="Proxima Nova"/>
                <a:sym typeface="Proxima Nova"/>
              </a:rPr>
              <a:t>and industrial automation</a:t>
            </a:r>
            <a:endParaRPr sz="2200"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200">
                <a:latin typeface="Proxima Nova"/>
                <a:ea typeface="Proxima Nova"/>
                <a:cs typeface="Proxima Nova"/>
                <a:sym typeface="Proxima Nova"/>
              </a:rPr>
              <a:t>Uses graphical programming language based on G</a:t>
            </a:r>
            <a:endParaRPr sz="2200"/>
          </a:p>
        </p:txBody>
      </p:sp>
      <p:sp>
        <p:nvSpPr>
          <p:cNvPr id="122" name="Google Shape;122;p4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4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3</a:t>
            </a:r>
            <a:endParaRPr/>
          </a:p>
        </p:txBody>
      </p:sp>
      <p:graphicFrame>
        <p:nvGraphicFramePr>
          <p:cNvPr id="124" name="Google Shape;124;p4"/>
          <p:cNvGraphicFramePr/>
          <p:nvPr/>
        </p:nvGraphicFramePr>
        <p:xfrm>
          <a:off x="3652602" y="3625158"/>
          <a:ext cx="2689361" cy="27891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2689361" imgH="2789174" progId="PBrush">
                  <p:embed/>
                </p:oleObj>
              </mc:Choice>
              <mc:Fallback>
                <p:oleObj r:id="rId3" imgW="2689361" imgH="2789174" progId="PBrush">
                  <p:embed/>
                  <p:pic>
                    <p:nvPicPr>
                      <p:cNvPr id="124" name="Google Shape;124;p4"/>
                      <p:cNvPicPr preferRelativeResize="0"/>
                      <p:nvPr/>
                    </p:nvPicPr>
                    <p:blipFill rotWithShape="1">
                      <a:blip r:embed="rId4">
                        <a:alphaModFix/>
                      </a:blip>
                      <a:srcRect/>
                      <a:stretch/>
                    </p:blipFill>
                    <p:spPr>
                      <a:xfrm>
                        <a:off x="3652602" y="3625158"/>
                        <a:ext cx="2689361" cy="27891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5" name="Google Shape;125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728192" y="3629592"/>
            <a:ext cx="2036131" cy="24468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4"/>
          <p:cNvPicPr preferRelativeResize="0"/>
          <p:nvPr/>
        </p:nvPicPr>
        <p:blipFill rotWithShape="1">
          <a:blip r:embed="rId6">
            <a:alphaModFix/>
          </a:blip>
          <a:srcRect t="9940"/>
          <a:stretch/>
        </p:blipFill>
        <p:spPr>
          <a:xfrm>
            <a:off x="8764323" y="3625158"/>
            <a:ext cx="1998795" cy="2449332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4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8" name="Google Shape;128;p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4"/>
          <p:cNvSpPr/>
          <p:nvPr/>
        </p:nvSpPr>
        <p:spPr>
          <a:xfrm>
            <a:off x="610547" y="3882296"/>
            <a:ext cx="3042055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2: Text-Based (Left)</a:t>
            </a:r>
            <a:b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and Graphic-Based (Right)</a:t>
            </a:r>
            <a:b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Programming Languages</a:t>
            </a:r>
            <a:endParaRPr/>
          </a:p>
        </p:txBody>
      </p:sp>
      <p:pic>
        <p:nvPicPr>
          <p:cNvPr id="130" name="Google Shape;130;p4" descr="A picture containing drawing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5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BACKGROUND INFORMATION</a:t>
            </a:r>
            <a:endParaRPr dirty="0">
              <a:latin typeface="Gotham Medium" panose="02000604030000020004" pitchFamily="50" charset="0"/>
            </a:endParaRPr>
          </a:p>
        </p:txBody>
      </p:sp>
      <p:sp>
        <p:nvSpPr>
          <p:cNvPr id="136" name="Google Shape;136;p5"/>
          <p:cNvSpPr txBox="1"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200" b="1">
                <a:latin typeface="Proxima Nova"/>
                <a:ea typeface="Proxima Nova"/>
                <a:cs typeface="Proxima Nova"/>
                <a:sym typeface="Proxima Nova"/>
              </a:rPr>
              <a:t>Virtual Instrument (VI) </a:t>
            </a:r>
            <a:r>
              <a:rPr lang="en-US" sz="2200">
                <a:latin typeface="Proxima Nova"/>
                <a:ea typeface="Proxima Nova"/>
                <a:cs typeface="Proxima Nova"/>
                <a:sym typeface="Proxima Nova"/>
              </a:rPr>
              <a:t>– programs created within LabVIEW</a:t>
            </a:r>
            <a:endParaRPr sz="2200"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200">
                <a:latin typeface="Proxima Nova"/>
                <a:ea typeface="Proxima Nova"/>
                <a:cs typeface="Proxima Nova"/>
                <a:sym typeface="Proxima Nova"/>
              </a:rPr>
              <a:t>Programming and functionality simulate physical instruments</a:t>
            </a:r>
            <a:endParaRPr sz="2200"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200">
                <a:latin typeface="Proxima Nova"/>
                <a:ea typeface="Proxima Nova"/>
                <a:cs typeface="Proxima Nova"/>
                <a:sym typeface="Proxima Nova"/>
              </a:rPr>
              <a:t>The instrument hardware is non-physical and based on the computer</a:t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37" name="Google Shape;137;p5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5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9" name="Google Shape;139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5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4</a:t>
            </a:r>
            <a:endParaRPr/>
          </a:p>
        </p:txBody>
      </p:sp>
      <p:pic>
        <p:nvPicPr>
          <p:cNvPr id="141" name="Google Shape;141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17631" y="3392518"/>
            <a:ext cx="2427924" cy="2420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669682" y="3464020"/>
            <a:ext cx="3100409" cy="2100756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5"/>
          <p:cNvSpPr/>
          <p:nvPr/>
        </p:nvSpPr>
        <p:spPr>
          <a:xfrm>
            <a:off x="1999753" y="5657615"/>
            <a:ext cx="754067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3: Physical Instrument (Left) vs. Virtual Instrument (Right)</a:t>
            </a:r>
            <a:endParaRPr/>
          </a:p>
        </p:txBody>
      </p:sp>
      <p:pic>
        <p:nvPicPr>
          <p:cNvPr id="144" name="Google Shape;144;p5" descr="A picture containing drawing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6"/>
          <p:cNvSpPr txBox="1">
            <a:spLocks noGrp="1"/>
          </p:cNvSpPr>
          <p:nvPr>
            <p:ph type="ctrTitle"/>
          </p:nvPr>
        </p:nvSpPr>
        <p:spPr>
          <a:xfrm>
            <a:off x="564107" y="691540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BACKGROUND INFORMATION</a:t>
            </a:r>
            <a:endParaRPr dirty="0">
              <a:latin typeface="Gotham Medium" panose="02000604030000020004" pitchFamily="50" charset="0"/>
            </a:endParaRPr>
          </a:p>
        </p:txBody>
      </p:sp>
      <p:sp>
        <p:nvSpPr>
          <p:cNvPr id="150" name="Google Shape;150;p6"/>
          <p:cNvSpPr txBox="1">
            <a:spLocks noGrp="1"/>
          </p:cNvSpPr>
          <p:nvPr>
            <p:ph type="subTitle" idx="1"/>
          </p:nvPr>
        </p:nvSpPr>
        <p:spPr>
          <a:xfrm>
            <a:off x="818867" y="1714342"/>
            <a:ext cx="10581564" cy="636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200" dirty="0">
                <a:latin typeface="Proxima Nova"/>
                <a:ea typeface="Proxima Nova"/>
                <a:cs typeface="Proxima Nova"/>
                <a:sym typeface="Proxima Nova"/>
              </a:rPr>
              <a:t>The LabVIEW interface:</a:t>
            </a:r>
            <a:endParaRPr sz="2200" dirty="0"/>
          </a:p>
        </p:txBody>
      </p:sp>
      <p:sp>
        <p:nvSpPr>
          <p:cNvPr id="151" name="Google Shape;151;p6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6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3" name="Google Shape;153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6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5</a:t>
            </a:r>
            <a:endParaRPr/>
          </a:p>
        </p:txBody>
      </p:sp>
      <p:pic>
        <p:nvPicPr>
          <p:cNvPr id="155" name="Google Shape;155;p6"/>
          <p:cNvPicPr preferRelativeResize="0"/>
          <p:nvPr/>
        </p:nvPicPr>
        <p:blipFill rotWithShape="1">
          <a:blip r:embed="rId4">
            <a:alphaModFix/>
          </a:blip>
          <a:srcRect b="38288"/>
          <a:stretch/>
        </p:blipFill>
        <p:spPr>
          <a:xfrm>
            <a:off x="1838854" y="2210408"/>
            <a:ext cx="3666067" cy="2718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6"/>
          <p:cNvPicPr preferRelativeResize="0"/>
          <p:nvPr/>
        </p:nvPicPr>
        <p:blipFill rotWithShape="1">
          <a:blip r:embed="rId5">
            <a:alphaModFix/>
          </a:blip>
          <a:srcRect t="23659" b="-1"/>
          <a:stretch/>
        </p:blipFill>
        <p:spPr>
          <a:xfrm>
            <a:off x="7248915" y="2065818"/>
            <a:ext cx="2911312" cy="3024107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6"/>
          <p:cNvSpPr/>
          <p:nvPr/>
        </p:nvSpPr>
        <p:spPr>
          <a:xfrm>
            <a:off x="564107" y="5001671"/>
            <a:ext cx="5742279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0" i="0" u="none" strike="noStrike" cap="none" dirty="0">
                <a:solidFill>
                  <a:schemeClr val="tx1"/>
                </a:solidFill>
                <a:latin typeface="Proxima Nova Lt" panose="02000506030000020004" pitchFamily="2" charset="0"/>
                <a:ea typeface="Proxima Nova"/>
                <a:cs typeface="Proxima Nova"/>
                <a:sym typeface="Proxima Nova"/>
              </a:rPr>
              <a:t>Front Panel </a:t>
            </a:r>
            <a:br>
              <a:rPr lang="en-US" sz="22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18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where the program is controlled and executed, and the user interacts with the instrument</a:t>
            </a:r>
            <a:endParaRPr sz="1800" dirty="0"/>
          </a:p>
        </p:txBody>
      </p:sp>
      <p:sp>
        <p:nvSpPr>
          <p:cNvPr id="158" name="Google Shape;158;p6"/>
          <p:cNvSpPr/>
          <p:nvPr/>
        </p:nvSpPr>
        <p:spPr>
          <a:xfrm>
            <a:off x="5766693" y="5070285"/>
            <a:ext cx="5531491" cy="723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0" i="0" u="none" strike="noStrike" cap="none" dirty="0">
                <a:solidFill>
                  <a:schemeClr val="dk1"/>
                </a:solidFill>
                <a:latin typeface="Proxima Nova Lt" panose="02000506030000020004" pitchFamily="2" charset="0"/>
                <a:ea typeface="Proxima Nova"/>
                <a:cs typeface="Proxima Nova"/>
                <a:sym typeface="Proxima Nova"/>
              </a:rPr>
              <a:t>Back Panel/Block Diagram </a:t>
            </a:r>
            <a:br>
              <a:rPr lang="en-US" sz="22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18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where the program is written</a:t>
            </a:r>
            <a:endParaRPr sz="1800" dirty="0"/>
          </a:p>
        </p:txBody>
      </p:sp>
      <p:pic>
        <p:nvPicPr>
          <p:cNvPr id="159" name="Google Shape;159;p6" descr="A picture containing drawing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7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BACKGROUND INFORMATION</a:t>
            </a:r>
            <a:endParaRPr>
              <a:latin typeface="Gotham Medium" panose="02000604030000020004" pitchFamily="50" charset="0"/>
            </a:endParaRPr>
          </a:p>
        </p:txBody>
      </p:sp>
      <p:sp>
        <p:nvSpPr>
          <p:cNvPr id="165" name="Google Shape;165;p7"/>
          <p:cNvSpPr txBox="1">
            <a:spLocks noGrp="1"/>
          </p:cNvSpPr>
          <p:nvPr>
            <p:ph type="subTitle" idx="1"/>
          </p:nvPr>
        </p:nvSpPr>
        <p:spPr>
          <a:xfrm>
            <a:off x="818867" y="1988665"/>
            <a:ext cx="5137795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200" dirty="0">
                <a:latin typeface="Proxima Nova"/>
                <a:ea typeface="Proxima Nova"/>
                <a:cs typeface="Proxima Nova"/>
                <a:sym typeface="Proxima Nova"/>
              </a:rPr>
              <a:t>Front panel:</a:t>
            </a:r>
            <a:endParaRPr sz="2200" dirty="0"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200" b="1" dirty="0">
                <a:latin typeface="Proxima Nova"/>
                <a:ea typeface="Proxima Nova"/>
                <a:cs typeface="Proxima Nova"/>
                <a:sym typeface="Proxima Nova"/>
              </a:rPr>
              <a:t>Controls</a:t>
            </a:r>
            <a:r>
              <a:rPr lang="en-US" sz="2200" dirty="0">
                <a:latin typeface="Proxima Nova"/>
                <a:ea typeface="Proxima Nova"/>
                <a:cs typeface="Proxima Nova"/>
                <a:sym typeface="Proxima Nova"/>
              </a:rPr>
              <a:t> – inputs that allow a user to supply information to the VI</a:t>
            </a:r>
            <a:endParaRPr sz="2200" dirty="0"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200" b="1" dirty="0">
                <a:latin typeface="Proxima Nova"/>
                <a:ea typeface="Proxima Nova"/>
                <a:cs typeface="Proxima Nova"/>
                <a:sym typeface="Proxima Nova"/>
              </a:rPr>
              <a:t>Indicators</a:t>
            </a:r>
            <a:r>
              <a:rPr lang="en-US" sz="2200" dirty="0">
                <a:latin typeface="Proxima Nova"/>
                <a:ea typeface="Proxima Nova"/>
                <a:cs typeface="Proxima Nova"/>
                <a:sym typeface="Proxima Nova"/>
              </a:rPr>
              <a:t> – outputs that display results based on the inputs to the VI</a:t>
            </a:r>
            <a:endParaRPr sz="2200" dirty="0"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200" dirty="0">
                <a:latin typeface="Proxima Nova"/>
                <a:ea typeface="Proxima Nova"/>
                <a:cs typeface="Proxima Nova"/>
                <a:sym typeface="Proxima Nova"/>
              </a:rPr>
              <a:t>Controls and indicators are located on the </a:t>
            </a:r>
            <a:r>
              <a:rPr lang="en-US" sz="2200" b="1" dirty="0">
                <a:latin typeface="Proxima Nova"/>
                <a:ea typeface="Proxima Nova"/>
                <a:cs typeface="Proxima Nova"/>
                <a:sym typeface="Proxima Nova"/>
              </a:rPr>
              <a:t>controls palette</a:t>
            </a:r>
            <a:endParaRPr sz="2200" dirty="0"/>
          </a:p>
        </p:txBody>
      </p:sp>
      <p:sp>
        <p:nvSpPr>
          <p:cNvPr id="166" name="Google Shape;166;p7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7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8" name="Google Shape;168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7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6</a:t>
            </a:r>
            <a:endParaRPr/>
          </a:p>
        </p:txBody>
      </p:sp>
      <p:pic>
        <p:nvPicPr>
          <p:cNvPr id="170" name="Google Shape;170;p7" descr="A screenshot of a computer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68179" y="1864526"/>
            <a:ext cx="3683725" cy="3732581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7"/>
          <p:cNvSpPr/>
          <p:nvPr/>
        </p:nvSpPr>
        <p:spPr>
          <a:xfrm>
            <a:off x="4939704" y="5596735"/>
            <a:ext cx="754067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4: Controls and Indicators </a:t>
            </a:r>
            <a:b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Courtesy of National Instruments</a:t>
            </a:r>
            <a:endParaRPr/>
          </a:p>
        </p:txBody>
      </p:sp>
      <p:pic>
        <p:nvPicPr>
          <p:cNvPr id="172" name="Google Shape;172;p7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8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BACKGROUND INFORMATION</a:t>
            </a:r>
            <a:endParaRPr dirty="0">
              <a:latin typeface="Gotham Medium" panose="02000604030000020004" pitchFamily="50" charset="0"/>
            </a:endParaRPr>
          </a:p>
        </p:txBody>
      </p:sp>
      <p:sp>
        <p:nvSpPr>
          <p:cNvPr id="178" name="Google Shape;178;p8"/>
          <p:cNvSpPr txBox="1">
            <a:spLocks noGrp="1"/>
          </p:cNvSpPr>
          <p:nvPr>
            <p:ph type="subTitle" idx="1"/>
          </p:nvPr>
        </p:nvSpPr>
        <p:spPr>
          <a:xfrm>
            <a:off x="453104" y="1923350"/>
            <a:ext cx="5960756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200" dirty="0">
                <a:latin typeface="Proxima Nova"/>
                <a:ea typeface="Proxima Nova"/>
                <a:cs typeface="Proxima Nova"/>
                <a:sym typeface="Proxima Nova"/>
              </a:rPr>
              <a:t>Back panel (aka block diagram):</a:t>
            </a:r>
            <a:endParaRPr sz="2200" dirty="0"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200" b="1" dirty="0">
                <a:latin typeface="Proxima Nova"/>
                <a:ea typeface="Proxima Nova"/>
                <a:cs typeface="Proxima Nova"/>
                <a:sym typeface="Proxima Nova"/>
              </a:rPr>
              <a:t>Terminals</a:t>
            </a:r>
            <a:r>
              <a:rPr lang="en-US" sz="2200" dirty="0">
                <a:latin typeface="Proxima Nova"/>
                <a:ea typeface="Proxima Nova"/>
                <a:cs typeface="Proxima Nova"/>
                <a:sym typeface="Proxima Nova"/>
              </a:rPr>
              <a:t> – objects placed on the front panel appear on the back panel</a:t>
            </a:r>
            <a:endParaRPr sz="2200" dirty="0"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200" b="1" dirty="0">
                <a:latin typeface="Proxima Nova"/>
                <a:ea typeface="Proxima Nova"/>
                <a:cs typeface="Proxima Nova"/>
                <a:sym typeface="Proxima Nova"/>
              </a:rPr>
              <a:t>Functions and structures </a:t>
            </a:r>
            <a:r>
              <a:rPr lang="en-US" sz="2200" dirty="0">
                <a:latin typeface="Proxima Nova"/>
                <a:ea typeface="Proxima Nova"/>
                <a:cs typeface="Proxima Nova"/>
                <a:sym typeface="Proxima Nova"/>
              </a:rPr>
              <a:t>– perform operations on controls and supply data to indicators</a:t>
            </a:r>
            <a:endParaRPr sz="2200" dirty="0"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200" dirty="0">
                <a:latin typeface="Proxima Nova"/>
                <a:ea typeface="Proxima Nova"/>
                <a:cs typeface="Proxima Nova"/>
                <a:sym typeface="Proxima Nova"/>
              </a:rPr>
              <a:t>Functions and structures are located on the </a:t>
            </a:r>
            <a:r>
              <a:rPr lang="en-US" sz="2200" b="1" dirty="0">
                <a:latin typeface="Proxima Nova"/>
                <a:ea typeface="Proxima Nova"/>
                <a:cs typeface="Proxima Nova"/>
                <a:sym typeface="Proxima Nova"/>
              </a:rPr>
              <a:t>functions palette</a:t>
            </a:r>
            <a:endParaRPr sz="2200" dirty="0"/>
          </a:p>
        </p:txBody>
      </p:sp>
      <p:sp>
        <p:nvSpPr>
          <p:cNvPr id="179" name="Google Shape;179;p8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8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1" name="Google Shape;181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8"/>
          <p:cNvSpPr/>
          <p:nvPr/>
        </p:nvSpPr>
        <p:spPr>
          <a:xfrm>
            <a:off x="6733602" y="5112774"/>
            <a:ext cx="497916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5: Terminals and Functions Courtesy of National Instruments</a:t>
            </a:r>
            <a:endParaRPr/>
          </a:p>
        </p:txBody>
      </p:sp>
      <p:sp>
        <p:nvSpPr>
          <p:cNvPr id="183" name="Google Shape;183;p8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7</a:t>
            </a:r>
            <a:endParaRPr/>
          </a:p>
        </p:txBody>
      </p:sp>
      <p:pic>
        <p:nvPicPr>
          <p:cNvPr id="184" name="Google Shape;184;p8" descr="A screenshot of a cell phon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33603" y="2232589"/>
            <a:ext cx="4979167" cy="28642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8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9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BACKGROUND INFORMATION</a:t>
            </a:r>
            <a:endParaRPr dirty="0">
              <a:latin typeface="Gotham Medium" panose="02000604030000020004" pitchFamily="50" charset="0"/>
            </a:endParaRPr>
          </a:p>
        </p:txBody>
      </p:sp>
      <p:sp>
        <p:nvSpPr>
          <p:cNvPr id="191" name="Google Shape;191;p9"/>
          <p:cNvSpPr txBox="1">
            <a:spLocks noGrp="1"/>
          </p:cNvSpPr>
          <p:nvPr>
            <p:ph type="subTitle" idx="1"/>
          </p:nvPr>
        </p:nvSpPr>
        <p:spPr>
          <a:xfrm>
            <a:off x="818866" y="1923350"/>
            <a:ext cx="7044973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200" b="1" dirty="0">
                <a:latin typeface="Proxima Nova"/>
                <a:ea typeface="Proxima Nova"/>
                <a:cs typeface="Proxima Nova"/>
                <a:sym typeface="Proxima Nova"/>
              </a:rPr>
              <a:t>Tools palette </a:t>
            </a:r>
            <a:r>
              <a:rPr lang="en-US" sz="2200" dirty="0">
                <a:latin typeface="Proxima Nova"/>
                <a:ea typeface="Proxima Nova"/>
                <a:cs typeface="Proxima Nova"/>
                <a:sym typeface="Proxima Nova"/>
              </a:rPr>
              <a:t>– helps in navigating the environment of the back panel</a:t>
            </a:r>
            <a:endParaRPr sz="2200" dirty="0"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tx1"/>
              </a:buClr>
              <a:buSzPts val="2400"/>
              <a:buFont typeface="Arial"/>
              <a:buChar char="•"/>
            </a:pPr>
            <a:r>
              <a:rPr lang="en-US" sz="2200" dirty="0">
                <a:solidFill>
                  <a:srgbClr val="FF0000"/>
                </a:solidFill>
                <a:latin typeface="Proxima Nova"/>
                <a:ea typeface="Proxima Nova"/>
                <a:cs typeface="Proxima Nova"/>
                <a:sym typeface="Proxima Nova"/>
              </a:rPr>
              <a:t>Operating tool</a:t>
            </a:r>
            <a:r>
              <a:rPr lang="en-US" sz="2200" dirty="0">
                <a:latin typeface="Proxima Nova"/>
                <a:ea typeface="Proxima Nova"/>
                <a:cs typeface="Proxima Nova"/>
                <a:sym typeface="Proxima Nova"/>
              </a:rPr>
              <a:t> – changes values of controls</a:t>
            </a:r>
            <a:endParaRPr sz="2200" dirty="0"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tx1"/>
              </a:buClr>
              <a:buSzPts val="2400"/>
              <a:buFont typeface="Arial"/>
              <a:buChar char="•"/>
            </a:pPr>
            <a:r>
              <a:rPr lang="en-US" sz="2200" dirty="0">
                <a:solidFill>
                  <a:srgbClr val="FFC000"/>
                </a:solidFill>
                <a:latin typeface="Proxima Nova"/>
                <a:ea typeface="Proxima Nova"/>
                <a:cs typeface="Proxima Nova"/>
                <a:sym typeface="Proxima Nova"/>
              </a:rPr>
              <a:t>Positioning tool </a:t>
            </a:r>
            <a:r>
              <a:rPr lang="en-US" sz="2200" dirty="0">
                <a:latin typeface="Proxima Nova"/>
                <a:ea typeface="Proxima Nova"/>
                <a:cs typeface="Proxima Nova"/>
                <a:sym typeface="Proxima Nova"/>
              </a:rPr>
              <a:t>– positions, resizes, selects objects</a:t>
            </a:r>
            <a:endParaRPr sz="2200" dirty="0"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tx1"/>
              </a:buClr>
              <a:buSzPts val="2400"/>
              <a:buFont typeface="Arial"/>
              <a:buChar char="•"/>
            </a:pPr>
            <a:r>
              <a:rPr lang="en-US" sz="2200" dirty="0">
                <a:solidFill>
                  <a:srgbClr val="00B050"/>
                </a:solidFill>
                <a:latin typeface="Proxima Nova"/>
                <a:ea typeface="Proxima Nova"/>
                <a:cs typeface="Proxima Nova"/>
                <a:sym typeface="Proxima Nova"/>
              </a:rPr>
              <a:t>Labeling tool </a:t>
            </a:r>
            <a:r>
              <a:rPr lang="en-US" sz="2200" dirty="0">
                <a:latin typeface="Proxima Nova"/>
                <a:ea typeface="Proxima Nova"/>
                <a:cs typeface="Proxima Nova"/>
                <a:sym typeface="Proxima Nova"/>
              </a:rPr>
              <a:t>– creates and edits text</a:t>
            </a:r>
            <a:endParaRPr sz="2200" dirty="0"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tx1"/>
              </a:buClr>
              <a:buSzPts val="2400"/>
              <a:buFont typeface="Arial"/>
              <a:buChar char="•"/>
            </a:pPr>
            <a:r>
              <a:rPr lang="en-US" sz="2200" dirty="0">
                <a:solidFill>
                  <a:srgbClr val="0070C0"/>
                </a:solidFill>
                <a:latin typeface="Proxima Nova"/>
                <a:ea typeface="Proxima Nova"/>
                <a:cs typeface="Proxima Nova"/>
                <a:sym typeface="Proxima Nova"/>
              </a:rPr>
              <a:t>Wiring tool</a:t>
            </a:r>
            <a:r>
              <a:rPr lang="en-US" sz="2200" dirty="0">
                <a:latin typeface="Proxima Nova"/>
                <a:ea typeface="Proxima Nova"/>
                <a:cs typeface="Proxima Nova"/>
                <a:sym typeface="Proxima Nova"/>
              </a:rPr>
              <a:t> – wires nodes on the back panel</a:t>
            </a:r>
            <a:endParaRPr sz="2200" dirty="0"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tx1"/>
              </a:buClr>
              <a:buSzPts val="2400"/>
              <a:buFont typeface="Arial"/>
              <a:buChar char="•"/>
            </a:pPr>
            <a:r>
              <a:rPr lang="en-US" sz="2200" dirty="0">
                <a:solidFill>
                  <a:srgbClr val="7030A0"/>
                </a:solidFill>
                <a:latin typeface="Proxima Nova"/>
                <a:ea typeface="Proxima Nova"/>
                <a:cs typeface="Proxima Nova"/>
                <a:sym typeface="Proxima Nova"/>
              </a:rPr>
              <a:t>Scrolling tool</a:t>
            </a:r>
            <a:r>
              <a:rPr lang="en-US" sz="2200" dirty="0">
                <a:latin typeface="Proxima Nova"/>
                <a:ea typeface="Proxima Nova"/>
                <a:cs typeface="Proxima Nova"/>
                <a:sym typeface="Proxima Nova"/>
              </a:rPr>
              <a:t> – used to scroll in the window</a:t>
            </a:r>
            <a:endParaRPr sz="2200" dirty="0"/>
          </a:p>
        </p:txBody>
      </p:sp>
      <p:sp>
        <p:nvSpPr>
          <p:cNvPr id="192" name="Google Shape;192;p9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9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4" name="Google Shape;194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9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8</a:t>
            </a:r>
            <a:endParaRPr/>
          </a:p>
        </p:txBody>
      </p:sp>
      <p:pic>
        <p:nvPicPr>
          <p:cNvPr id="196" name="Google Shape;196;p9" descr="C:\Users\Recitation\Documents\Amanda\Tools Palette.jpe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65441" y="2174381"/>
            <a:ext cx="1918502" cy="3230131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9"/>
          <p:cNvSpPr/>
          <p:nvPr/>
        </p:nvSpPr>
        <p:spPr>
          <a:xfrm>
            <a:off x="8713532" y="3187655"/>
            <a:ext cx="398424" cy="425589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9"/>
          <p:cNvSpPr/>
          <p:nvPr/>
        </p:nvSpPr>
        <p:spPr>
          <a:xfrm>
            <a:off x="9156909" y="3183735"/>
            <a:ext cx="398424" cy="425589"/>
          </a:xfrm>
          <a:prstGeom prst="rect">
            <a:avLst/>
          </a:prstGeom>
          <a:noFill/>
          <a:ln w="381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9"/>
          <p:cNvSpPr/>
          <p:nvPr/>
        </p:nvSpPr>
        <p:spPr>
          <a:xfrm>
            <a:off x="9606179" y="3177557"/>
            <a:ext cx="398424" cy="425589"/>
          </a:xfrm>
          <a:prstGeom prst="rect">
            <a:avLst/>
          </a:prstGeom>
          <a:noFill/>
          <a:ln w="381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9"/>
          <p:cNvSpPr/>
          <p:nvPr/>
        </p:nvSpPr>
        <p:spPr>
          <a:xfrm>
            <a:off x="8713532" y="3643883"/>
            <a:ext cx="398424" cy="425589"/>
          </a:xfrm>
          <a:prstGeom prst="rect">
            <a:avLst/>
          </a:prstGeom>
          <a:noFill/>
          <a:ln w="38100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9"/>
          <p:cNvSpPr/>
          <p:nvPr/>
        </p:nvSpPr>
        <p:spPr>
          <a:xfrm>
            <a:off x="9607614" y="3643883"/>
            <a:ext cx="398424" cy="425589"/>
          </a:xfrm>
          <a:prstGeom prst="rect">
            <a:avLst/>
          </a:prstGeom>
          <a:noFill/>
          <a:ln w="38100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9"/>
          <p:cNvSpPr/>
          <p:nvPr/>
        </p:nvSpPr>
        <p:spPr>
          <a:xfrm>
            <a:off x="7912299" y="5401289"/>
            <a:ext cx="303013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6: Tools Palette</a:t>
            </a:r>
            <a:endParaRPr/>
          </a:p>
        </p:txBody>
      </p:sp>
      <p:pic>
        <p:nvPicPr>
          <p:cNvPr id="203" name="Google Shape;203;p9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1128</TotalTime>
  <Words>1605</Words>
  <Application>Microsoft Office PowerPoint</Application>
  <PresentationFormat>Widescreen</PresentationFormat>
  <Paragraphs>323</Paragraphs>
  <Slides>33</Slides>
  <Notes>33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Proxima Nova</vt:lpstr>
      <vt:lpstr>Proxima Nova Lt</vt:lpstr>
      <vt:lpstr>Montserrat Medium</vt:lpstr>
      <vt:lpstr>Calibri</vt:lpstr>
      <vt:lpstr>Arial</vt:lpstr>
      <vt:lpstr>Gotham Medium</vt:lpstr>
      <vt:lpstr>Office Theme</vt:lpstr>
      <vt:lpstr>INTRODUCTION TO LABVIEW &amp; DIGITAL LOGIC</vt:lpstr>
      <vt:lpstr>OVERVIEW</vt:lpstr>
      <vt:lpstr>OBJECTIVE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MATERIALS</vt:lpstr>
      <vt:lpstr>PROBLEM STATEMENT</vt:lpstr>
      <vt:lpstr>PROBLEM STATEMENT</vt:lpstr>
      <vt:lpstr>PROCEDURE</vt:lpstr>
      <vt:lpstr>QUESTIONS?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MATERIALS</vt:lpstr>
      <vt:lpstr>PROBLEM STATEMENT</vt:lpstr>
      <vt:lpstr>PROCEDURE</vt:lpstr>
      <vt:lpstr>PROCEDURE</vt:lpstr>
      <vt:lpstr>ASSIGNMENT</vt:lpstr>
      <vt:lpstr>CLOSING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LABVIEW &amp; DIGITAL LOGIC</dc:title>
  <dc:creator>Diya</dc:creator>
  <cp:lastModifiedBy>Maithili Manessis</cp:lastModifiedBy>
  <cp:revision>5</cp:revision>
  <dcterms:created xsi:type="dcterms:W3CDTF">2019-06-25T23:10:16Z</dcterms:created>
  <dcterms:modified xsi:type="dcterms:W3CDTF">2021-02-23T03:25:46Z</dcterms:modified>
</cp:coreProperties>
</file>