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0" r:id="rId34"/>
    <p:sldId id="288" r:id="rId35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Gotham Medium" pitchFamily="2" charset="0"/>
      <p:regular r:id="rId41"/>
    </p:embeddedFont>
    <p:embeddedFont>
      <p:font typeface="Montserrat Medium" pitchFamily="2" charset="77"/>
      <p:regular r:id="rId42"/>
      <p:bold r:id="rId43"/>
      <p:italic r:id="rId44"/>
      <p:boldItalic r:id="rId45"/>
    </p:embeddedFont>
    <p:embeddedFont>
      <p:font typeface="Proxima Nova" panose="02000506030000020004" pitchFamily="2" charset="0"/>
      <p:regular r:id="rId46"/>
      <p:bold r:id="rId47"/>
      <p:italic r:id="rId48"/>
      <p:boldItalic r:id="rId49"/>
    </p:embeddedFont>
    <p:embeddedFont>
      <p:font typeface="Proxima Nova Lt" panose="02000506030000020004" pitchFamily="2" charset="0"/>
      <p:regular r:id="rId50"/>
      <p:bold r:id="rId51"/>
    </p:embeddedFont>
    <p:embeddedFont>
      <p:font typeface="Proxima Nova Rg" panose="02000506030000020004" pitchFamily="2" charset="0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gIhZz+jR12pL4e629TEX81AVzL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BAFA16-1480-423A-BB18-5F52C98ED944}">
  <a:tblStyle styleId="{22BAFA16-1480-423A-BB18-5F52C98ED94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954c43a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7954c43a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892629" y="1803816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INTRODUCTION TO LABVIEW &amp; DIGITAL LOGIC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4701506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EG1003  |  LAB 5</a:t>
            </a:r>
            <a:endParaRPr/>
          </a:p>
        </p:txBody>
      </p:sp>
      <p:cxnSp>
        <p:nvCxnSpPr>
          <p:cNvPr id="86" name="Google Shape;86;p1"/>
          <p:cNvCxnSpPr/>
          <p:nvPr/>
        </p:nvCxnSpPr>
        <p:spPr>
          <a:xfrm>
            <a:off x="4193177" y="4383418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09" name="Google Shape;209;p10"/>
          <p:cNvSpPr txBox="1">
            <a:spLocks noGrp="1"/>
          </p:cNvSpPr>
          <p:nvPr>
            <p:ph type="subTitle" idx="1"/>
          </p:nvPr>
        </p:nvSpPr>
        <p:spPr>
          <a:xfrm>
            <a:off x="818866" y="1923350"/>
            <a:ext cx="688234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Toolbar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used to execute and stop the program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Run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runs the program once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Run Continuously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runs the program until the program is stopped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Abort Execution 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– stops program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rgbClr val="990099"/>
                </a:solidFill>
                <a:latin typeface="Proxima Nova"/>
                <a:ea typeface="Proxima Nova"/>
                <a:cs typeface="Proxima Nova"/>
                <a:sym typeface="Proxima Nova"/>
              </a:rPr>
              <a:t>Pause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pauses the program</a:t>
            </a:r>
            <a:endParaRPr sz="2200" dirty="0"/>
          </a:p>
        </p:txBody>
      </p:sp>
      <p:sp>
        <p:nvSpPr>
          <p:cNvPr id="210" name="Google Shape;210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/>
          </a:p>
        </p:txBody>
      </p:sp>
      <p:pic>
        <p:nvPicPr>
          <p:cNvPr id="214" name="Google Shape;214;p10"/>
          <p:cNvPicPr preferRelativeResize="0"/>
          <p:nvPr/>
        </p:nvPicPr>
        <p:blipFill rotWithShape="1">
          <a:blip r:embed="rId4">
            <a:alphaModFix/>
          </a:blip>
          <a:srcRect l="4273" t="7787" r="88141" b="88794"/>
          <a:stretch/>
        </p:blipFill>
        <p:spPr>
          <a:xfrm>
            <a:off x="8133833" y="3609523"/>
            <a:ext cx="2115195" cy="53634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0"/>
          <p:cNvSpPr/>
          <p:nvPr/>
        </p:nvSpPr>
        <p:spPr>
          <a:xfrm>
            <a:off x="7701212" y="4135857"/>
            <a:ext cx="29804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Toolbar</a:t>
            </a:r>
            <a:endParaRPr/>
          </a:p>
        </p:txBody>
      </p:sp>
      <p:sp>
        <p:nvSpPr>
          <p:cNvPr id="216" name="Google Shape;216;p10"/>
          <p:cNvSpPr/>
          <p:nvPr/>
        </p:nvSpPr>
        <p:spPr>
          <a:xfrm>
            <a:off x="8251417" y="3616378"/>
            <a:ext cx="479630" cy="512332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8770593" y="3619063"/>
            <a:ext cx="479630" cy="512332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9294575" y="3616298"/>
            <a:ext cx="479630" cy="512332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9799648" y="3621396"/>
            <a:ext cx="479630" cy="512332"/>
          </a:xfrm>
          <a:prstGeom prst="rect">
            <a:avLst/>
          </a:prstGeom>
          <a:noFill/>
          <a:ln w="38100" cap="flat" cmpd="sng">
            <a:solidFill>
              <a:srgbClr val="9900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10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26" name="Google Shape;226;p11"/>
          <p:cNvSpPr txBox="1">
            <a:spLocks noGrp="1"/>
          </p:cNvSpPr>
          <p:nvPr>
            <p:ph type="subTitle" idx="1"/>
          </p:nvPr>
        </p:nvSpPr>
        <p:spPr>
          <a:xfrm>
            <a:off x="732243" y="1932976"/>
            <a:ext cx="5647247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Functions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fundamental operating elements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Have input and output terminals to pass data in and out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Can perform numeric, Boolean, comparison operations, and more</a:t>
            </a:r>
            <a:endParaRPr sz="2200" dirty="0"/>
          </a:p>
        </p:txBody>
      </p:sp>
      <p:sp>
        <p:nvSpPr>
          <p:cNvPr id="227" name="Google Shape;227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/>
          </a:p>
        </p:txBody>
      </p:sp>
      <p:pic>
        <p:nvPicPr>
          <p:cNvPr id="231" name="Google Shape;231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8633" y="2359400"/>
            <a:ext cx="2921000" cy="13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57564" y="3200075"/>
            <a:ext cx="5156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1"/>
          <p:cNvSpPr/>
          <p:nvPr/>
        </p:nvSpPr>
        <p:spPr>
          <a:xfrm>
            <a:off x="6897867" y="5021248"/>
            <a:ext cx="452477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Examples of Functions Courtesy of</a:t>
            </a:r>
            <a:b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National Instruments</a:t>
            </a:r>
            <a:endParaRPr/>
          </a:p>
        </p:txBody>
      </p:sp>
      <p:pic>
        <p:nvPicPr>
          <p:cNvPr id="234" name="Google Shape;234;p11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"/>
          <p:cNvSpPr txBox="1">
            <a:spLocks noGrp="1"/>
          </p:cNvSpPr>
          <p:nvPr>
            <p:ph type="ctrTitle"/>
          </p:nvPr>
        </p:nvSpPr>
        <p:spPr>
          <a:xfrm>
            <a:off x="564107" y="717824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40" name="Google Shape;240;p12"/>
          <p:cNvSpPr txBox="1">
            <a:spLocks noGrp="1"/>
          </p:cNvSpPr>
          <p:nvPr>
            <p:ph type="subTitle" idx="1"/>
          </p:nvPr>
        </p:nvSpPr>
        <p:spPr>
          <a:xfrm>
            <a:off x="818867" y="1883730"/>
            <a:ext cx="5647247" cy="425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>
                <a:latin typeface="Proxima Nova"/>
                <a:ea typeface="Proxima Nova"/>
                <a:cs typeface="Proxima Nova"/>
                <a:sym typeface="Proxima Nova"/>
              </a:rPr>
              <a:t>Structures</a:t>
            </a: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 – used for process control and include for loops, while loops, and case structures</a:t>
            </a:r>
            <a:endParaRPr sz="220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>
                <a:latin typeface="Proxima Nova"/>
                <a:ea typeface="Proxima Nova"/>
                <a:cs typeface="Proxima Nova"/>
                <a:sym typeface="Proxima Nova"/>
              </a:rPr>
              <a:t>Case structure </a:t>
            </a: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– similar to if/else statements, contains multiple subdiagrams with different outputs depending on the input value</a:t>
            </a:r>
            <a:endParaRPr sz="220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In Figure 9: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1 – value for case to execute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2 – code that executes for case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3 – inputs data to case structure</a:t>
            </a:r>
            <a:endParaRPr sz="2200"/>
          </a:p>
        </p:txBody>
      </p:sp>
      <p:sp>
        <p:nvSpPr>
          <p:cNvPr id="241" name="Google Shape;241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/>
          </a:p>
        </p:txBody>
      </p:sp>
      <p:sp>
        <p:nvSpPr>
          <p:cNvPr id="245" name="Google Shape;245;p12"/>
          <p:cNvSpPr/>
          <p:nvPr/>
        </p:nvSpPr>
        <p:spPr>
          <a:xfrm>
            <a:off x="6604991" y="5302154"/>
            <a:ext cx="452477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Example of a Case Structure Courtesy of National Instruments</a:t>
            </a:r>
            <a:endParaRPr/>
          </a:p>
        </p:txBody>
      </p:sp>
      <p:pic>
        <p:nvPicPr>
          <p:cNvPr id="246" name="Google Shape;246;p12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4992" y="2340149"/>
            <a:ext cx="4524775" cy="296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3" descr="C:\Users\Recitation\Documents\Amanda\NI ELVIS II+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7836" y="2304301"/>
            <a:ext cx="4540250" cy="27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54" name="Google Shape;254;p13"/>
          <p:cNvSpPr txBox="1">
            <a:spLocks noGrp="1"/>
          </p:cNvSpPr>
          <p:nvPr>
            <p:ph type="subTitle" idx="1"/>
          </p:nvPr>
        </p:nvSpPr>
        <p:spPr>
          <a:xfrm>
            <a:off x="727448" y="1927945"/>
            <a:ext cx="631881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NI ELVIS II+ board 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– National Instruments' Educational Laboratory Virtual Instrumentation Suite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Modular engineering device that includes a breadboard, power supply, ground, thermocouple, etc.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Interfaces the VIs with physical devices </a:t>
            </a:r>
            <a:endParaRPr sz="2200" dirty="0"/>
          </a:p>
        </p:txBody>
      </p:sp>
      <p:sp>
        <p:nvSpPr>
          <p:cNvPr id="255" name="Google Shape;255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/>
          </a:p>
        </p:txBody>
      </p:sp>
      <p:sp>
        <p:nvSpPr>
          <p:cNvPr id="259" name="Google Shape;259;p13"/>
          <p:cNvSpPr/>
          <p:nvPr/>
        </p:nvSpPr>
        <p:spPr>
          <a:xfrm>
            <a:off x="7046266" y="4726420"/>
            <a:ext cx="425099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NI ELVIS II+ Board Courtesy of National Instruments</a:t>
            </a:r>
            <a:endParaRPr dirty="0"/>
          </a:p>
        </p:txBody>
      </p:sp>
      <p:pic>
        <p:nvPicPr>
          <p:cNvPr id="260" name="Google Shape;260;p13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954c43a57_0_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MATERIALS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66" name="Google Shape;266;g7954c43a57_0_0"/>
          <p:cNvSpPr txBox="1">
            <a:spLocks noGrp="1"/>
          </p:cNvSpPr>
          <p:nvPr>
            <p:ph type="subTitle" idx="1"/>
          </p:nvPr>
        </p:nvSpPr>
        <p:spPr>
          <a:xfrm>
            <a:off x="818867" y="1715699"/>
            <a:ext cx="10581600" cy="43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Computer with LabVIEW 2019 software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 for in-person lab: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NI ELVIS II+ prototyping board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Prebuilt Heat Cube circuit</a:t>
            </a:r>
            <a:endParaRPr/>
          </a:p>
        </p:txBody>
      </p:sp>
      <p:sp>
        <p:nvSpPr>
          <p:cNvPr id="267" name="Google Shape;267;g7954c43a57_0_0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7954c43a57_0_0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g7954c43a5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7954c43a57_0_0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1" name="Google Shape;271;g7954c43a57_0_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PROBLEM STATEMENT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77" name="Google Shape;277;p14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600647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Farmer Georgi has a hen on his 350-acre farm that produces high-quality eggs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To maintain the quality of the eggs, he needs a heating &amp; cooling system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To protect the hen from a fox who has been wandering around the farm, he needs an alarm system</a:t>
            </a:r>
            <a:endParaRPr dirty="0"/>
          </a:p>
        </p:txBody>
      </p:sp>
      <p:sp>
        <p:nvSpPr>
          <p:cNvPr id="278" name="Google Shape;278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  <a:endParaRPr/>
          </a:p>
        </p:txBody>
      </p:sp>
      <p:pic>
        <p:nvPicPr>
          <p:cNvPr id="282" name="Google Shape;282;p14" descr="A herd of cattle grazing on a lush green fiel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9629" y="2437989"/>
            <a:ext cx="3621261" cy="240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4"/>
          <p:cNvSpPr/>
          <p:nvPr/>
        </p:nvSpPr>
        <p:spPr>
          <a:xfrm>
            <a:off x="7054760" y="4847448"/>
            <a:ext cx="425099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Farmer Georgi’s Farm</a:t>
            </a:r>
            <a:b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Courtesy of ThoughtCo</a:t>
            </a:r>
            <a:endParaRPr dirty="0"/>
          </a:p>
        </p:txBody>
      </p:sp>
      <p:pic>
        <p:nvPicPr>
          <p:cNvPr id="284" name="Google Shape;284;p1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PROBLEM STATEMENT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90" name="Google Shape;290;p15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Part I: Heating &amp; Cooling System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Must be able to be controlled manually or automatically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 manual mode: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The heater and AC can be turned on/off by the user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 automatic mode: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The AC turns on when the temperature is above 80˚F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The heater turns on when the temperature is below 60˚F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Both are turned off when the temperature is between 60-80˚F</a:t>
            </a:r>
            <a:endParaRPr/>
          </a:p>
        </p:txBody>
      </p:sp>
      <p:sp>
        <p:nvSpPr>
          <p:cNvPr id="291" name="Google Shape;291;p1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/>
          </a:p>
        </p:txBody>
      </p:sp>
      <p:pic>
        <p:nvPicPr>
          <p:cNvPr id="295" name="Google Shape;295;p1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Part I: Heating &amp; Cooling System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Create the system in LabVIEW – the exact steps are detailed in the manual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Interface the system with a heat cube to sense real-world temperature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Simulate the system…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 an NI ELVIS II+ board </a:t>
            </a:r>
            <a:r>
              <a:rPr lang="en-US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(In-Person) 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 TinkerCAD </a:t>
            </a:r>
            <a:r>
              <a:rPr lang="en-US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(Remote) 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AutoNum type="arabicPeriod"/>
            </a:pPr>
            <a:r>
              <a:rPr lang="en-US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Submit a ZIP file with both VIs to the EG1003 website by 11:59 PM the night before Lab 6</a:t>
            </a:r>
            <a:endParaRPr/>
          </a:p>
        </p:txBody>
      </p:sp>
      <p:sp>
        <p:nvSpPr>
          <p:cNvPr id="302" name="Google Shape;302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/>
          </a:p>
        </p:txBody>
      </p:sp>
      <p:pic>
        <p:nvPicPr>
          <p:cNvPr id="306" name="Google Shape;306;p1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>
              <a:latin typeface="Gotham Medium" panose="02000604030000020004" pitchFamily="50" charset="0"/>
            </a:endParaRPr>
          </a:p>
        </p:txBody>
      </p:sp>
      <p:cxnSp>
        <p:nvCxnSpPr>
          <p:cNvPr id="312" name="Google Shape;312;p17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3" name="Google Shape;313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22" name="Google Shape;322;p18"/>
          <p:cNvSpPr txBox="1">
            <a:spLocks noGrp="1"/>
          </p:cNvSpPr>
          <p:nvPr>
            <p:ph type="subTitle" idx="1"/>
          </p:nvPr>
        </p:nvSpPr>
        <p:spPr>
          <a:xfrm>
            <a:off x="689563" y="1923350"/>
            <a:ext cx="5997569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Digital logic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Conceptual language behind modern computer systems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Two values of true and false (1 and 0) that lead to complicated decisions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Truth table 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– shows all the possible input combinations and their associated outputs (example on next slide)</a:t>
            </a:r>
            <a:endParaRPr/>
          </a:p>
        </p:txBody>
      </p:sp>
      <p:sp>
        <p:nvSpPr>
          <p:cNvPr id="323" name="Google Shape;323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18</a:t>
            </a:r>
            <a:endParaRPr/>
          </a:p>
        </p:txBody>
      </p:sp>
      <p:pic>
        <p:nvPicPr>
          <p:cNvPr id="327" name="Google Shape;327;p18" descr="https://sub.allaboutcircuits.com/images/0429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2988" y="2938217"/>
            <a:ext cx="4540267" cy="16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8"/>
          <p:cNvSpPr/>
          <p:nvPr/>
        </p:nvSpPr>
        <p:spPr>
          <a:xfrm>
            <a:off x="6816436" y="4616358"/>
            <a:ext cx="48133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12: Boolean Circuit Courtesy of </a:t>
            </a:r>
            <a:b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All About Circuits</a:t>
            </a:r>
            <a:endParaRPr dirty="0"/>
          </a:p>
        </p:txBody>
      </p:sp>
      <p:pic>
        <p:nvPicPr>
          <p:cNvPr id="329" name="Google Shape;329;p1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ctrTitle"/>
          </p:nvPr>
        </p:nvSpPr>
        <p:spPr>
          <a:xfrm>
            <a:off x="613051" y="109694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OVERVIEW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/>
          </a:p>
        </p:txBody>
      </p:sp>
      <p:cxnSp>
        <p:nvCxnSpPr>
          <p:cNvPr id="97" name="Google Shape;97;p2"/>
          <p:cNvCxnSpPr/>
          <p:nvPr/>
        </p:nvCxnSpPr>
        <p:spPr>
          <a:xfrm>
            <a:off x="931362" y="2808514"/>
            <a:ext cx="0" cy="2312126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6135845" y="5237713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Semiconductor Courtesy of Scoop.it</a:t>
            </a:r>
            <a:endParaRPr/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6768" y="2526654"/>
            <a:ext cx="4813368" cy="2711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35" name="Google Shape;335;p19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336" name="Google Shape;336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9"/>
          <p:cNvSpPr/>
          <p:nvPr/>
        </p:nvSpPr>
        <p:spPr>
          <a:xfrm>
            <a:off x="4935993" y="194640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340" name="Google Shape;340;p1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19</a:t>
            </a:r>
            <a:endParaRPr dirty="0"/>
          </a:p>
        </p:txBody>
      </p:sp>
      <p:graphicFrame>
        <p:nvGraphicFramePr>
          <p:cNvPr id="341" name="Google Shape;341;p19"/>
          <p:cNvGraphicFramePr/>
          <p:nvPr/>
        </p:nvGraphicFramePr>
        <p:xfrm>
          <a:off x="5877780" y="2302119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{22BAFA16-1480-423A-BB18-5F52C98ED944}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42" name="Google Shape;342;p1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48" name="Google Shape;348;p20"/>
          <p:cNvSpPr txBox="1">
            <a:spLocks noGrp="1"/>
          </p:cNvSpPr>
          <p:nvPr>
            <p:ph type="subTitle" idx="1"/>
          </p:nvPr>
        </p:nvSpPr>
        <p:spPr>
          <a:xfrm>
            <a:off x="6470572" y="1923350"/>
            <a:ext cx="52771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Logic gates: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NOT gate – inverts the input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AND gate – both inputs must be true for the output to be true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OR gate – if either input is true the output will be true</a:t>
            </a:r>
            <a:endParaRPr/>
          </a:p>
        </p:txBody>
      </p:sp>
      <p:sp>
        <p:nvSpPr>
          <p:cNvPr id="349" name="Google Shape;349;p2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0"/>
          <p:cNvSpPr/>
          <p:nvPr/>
        </p:nvSpPr>
        <p:spPr>
          <a:xfrm>
            <a:off x="188006" y="2462074"/>
            <a:ext cx="248167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2: Logic Gates</a:t>
            </a:r>
            <a:endParaRPr/>
          </a:p>
        </p:txBody>
      </p:sp>
      <p:sp>
        <p:nvSpPr>
          <p:cNvPr id="353" name="Google Shape;353;p2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20</a:t>
            </a:r>
            <a:endParaRPr/>
          </a:p>
        </p:txBody>
      </p:sp>
      <p:graphicFrame>
        <p:nvGraphicFramePr>
          <p:cNvPr id="354" name="Google Shape;354;p20"/>
          <p:cNvGraphicFramePr/>
          <p:nvPr/>
        </p:nvGraphicFramePr>
        <p:xfrm>
          <a:off x="564107" y="2810034"/>
          <a:ext cx="5621675" cy="2205590"/>
        </p:xfrm>
        <a:graphic>
          <a:graphicData uri="http://schemas.openxmlformats.org/drawingml/2006/table">
            <a:tbl>
              <a:tblPr firstRow="1" bandRow="1">
                <a:noFill/>
                <a:tableStyleId>{22BAFA16-1480-423A-BB18-5F52C98ED944}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NOT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AND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OR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Symbol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Arithmetic Operation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# of Inputs</a:t>
                      </a:r>
                      <a:endParaRPr sz="18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2+</a:t>
                      </a:r>
                      <a:endParaRPr sz="18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2+</a:t>
                      </a:r>
                      <a:endParaRPr sz="18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55" name="Google Shape;355;p20"/>
          <p:cNvPicPr preferRelativeResize="0"/>
          <p:nvPr/>
        </p:nvPicPr>
        <p:blipFill rotWithShape="1">
          <a:blip r:embed="rId4">
            <a:alphaModFix/>
          </a:blip>
          <a:srcRect l="65873" t="8036" r="6605" b="37230"/>
          <a:stretch/>
        </p:blipFill>
        <p:spPr>
          <a:xfrm>
            <a:off x="2094916" y="3249606"/>
            <a:ext cx="1200727" cy="646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0"/>
          <p:cNvPicPr preferRelativeResize="0"/>
          <p:nvPr/>
        </p:nvPicPr>
        <p:blipFill rotWithShape="1">
          <a:blip r:embed="rId4">
            <a:alphaModFix/>
          </a:blip>
          <a:srcRect l="7388" t="7570" r="64456" b="36828"/>
          <a:stretch/>
        </p:blipFill>
        <p:spPr>
          <a:xfrm>
            <a:off x="3539975" y="3244487"/>
            <a:ext cx="1228436" cy="656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0"/>
          <p:cNvPicPr preferRelativeResize="0"/>
          <p:nvPr/>
        </p:nvPicPr>
        <p:blipFill rotWithShape="1">
          <a:blip r:embed="rId4">
            <a:alphaModFix/>
          </a:blip>
          <a:srcRect l="39924" t="9037" r="37848" b="38576"/>
          <a:stretch/>
        </p:blipFill>
        <p:spPr>
          <a:xfrm>
            <a:off x="4990317" y="3263460"/>
            <a:ext cx="969818" cy="618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0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14300" y="4067134"/>
            <a:ext cx="56197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9975" y="4171402"/>
            <a:ext cx="1228425" cy="29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74313" y="4150262"/>
            <a:ext cx="801829" cy="3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67" name="Google Shape;367;p21"/>
          <p:cNvSpPr txBox="1">
            <a:spLocks noGrp="1"/>
          </p:cNvSpPr>
          <p:nvPr>
            <p:ph type="subTitle" idx="1"/>
          </p:nvPr>
        </p:nvSpPr>
        <p:spPr>
          <a:xfrm>
            <a:off x="6507516" y="1923350"/>
            <a:ext cx="5277133" cy="39178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617" r="-10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 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368" name="Google Shape;368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1"/>
          <p:cNvSpPr/>
          <p:nvPr/>
        </p:nvSpPr>
        <p:spPr>
          <a:xfrm>
            <a:off x="294802" y="1904139"/>
            <a:ext cx="61051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/>
          </a:p>
        </p:txBody>
      </p:sp>
      <p:sp>
        <p:nvSpPr>
          <p:cNvPr id="372" name="Google Shape;372;p2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21</a:t>
            </a:r>
            <a:endParaRPr/>
          </a:p>
        </p:txBody>
      </p:sp>
      <p:graphicFrame>
        <p:nvGraphicFramePr>
          <p:cNvPr id="373" name="Google Shape;373;p21"/>
          <p:cNvGraphicFramePr/>
          <p:nvPr/>
        </p:nvGraphicFramePr>
        <p:xfrm>
          <a:off x="644119" y="222280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{22BAFA16-1480-423A-BB18-5F52C98ED944}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74" name="Google Shape;374;p21"/>
          <p:cNvSpPr/>
          <p:nvPr/>
        </p:nvSpPr>
        <p:spPr>
          <a:xfrm>
            <a:off x="639435" y="3731718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1"/>
          <p:cNvSpPr/>
          <p:nvPr/>
        </p:nvSpPr>
        <p:spPr>
          <a:xfrm>
            <a:off x="639435" y="4097976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1"/>
          <p:cNvSpPr/>
          <p:nvPr/>
        </p:nvSpPr>
        <p:spPr>
          <a:xfrm>
            <a:off x="639435" y="4470552"/>
            <a:ext cx="5621656" cy="301155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1"/>
          <p:cNvSpPr/>
          <p:nvPr/>
        </p:nvSpPr>
        <p:spPr>
          <a:xfrm>
            <a:off x="639435" y="5245471"/>
            <a:ext cx="5621700" cy="301200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1"/>
          <p:cNvSpPr/>
          <p:nvPr/>
        </p:nvSpPr>
        <p:spPr>
          <a:xfrm>
            <a:off x="639435" y="5593160"/>
            <a:ext cx="5621700" cy="301200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2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85" name="Google Shape;385;p22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 dirty="0"/>
          </a:p>
        </p:txBody>
      </p:sp>
      <p:sp>
        <p:nvSpPr>
          <p:cNvPr id="386" name="Google Shape;386;p2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22</a:t>
            </a:r>
            <a:endParaRPr/>
          </a:p>
        </p:txBody>
      </p:sp>
      <p:pic>
        <p:nvPicPr>
          <p:cNvPr id="390" name="Google Shape;390;p2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0805" y="2393591"/>
            <a:ext cx="5624945" cy="2977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397" name="Google Shape;397;p2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6563141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Simplified Boolean equation – mathematical representation of true values in the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Box together 1s in the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Number of cells in a box must be a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power of 2 (1, 2, 4, 8, etc.)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Look for the biggest boxes first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Boxes can overlap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Simplified equation is determined by constant variable(s) in each box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8" name="Google Shape;398;p2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23</a:t>
            </a:r>
            <a:endParaRPr/>
          </a:p>
        </p:txBody>
      </p:sp>
      <p:pic>
        <p:nvPicPr>
          <p:cNvPr id="402" name="Google Shape;402;p2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2708" y="2999404"/>
            <a:ext cx="4505192" cy="2365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4"/>
          <p:cNvSpPr txBox="1">
            <a:spLocks noGrp="1"/>
          </p:cNvSpPr>
          <p:nvPr>
            <p:ph type="ctrTitle"/>
          </p:nvPr>
        </p:nvSpPr>
        <p:spPr>
          <a:xfrm>
            <a:off x="564107" y="734952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409" name="Google Shape;409;p24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78806" cy="90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Combinational logic circuit – graphical representation of the simplified Boolean equation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0" name="Google Shape;410;p2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24</a:t>
            </a:r>
            <a:endParaRPr/>
          </a:p>
        </p:txBody>
      </p:sp>
      <p:grpSp>
        <p:nvGrpSpPr>
          <p:cNvPr id="414" name="Google Shape;414;p24"/>
          <p:cNvGrpSpPr/>
          <p:nvPr/>
        </p:nvGrpSpPr>
        <p:grpSpPr>
          <a:xfrm>
            <a:off x="1519975" y="2490786"/>
            <a:ext cx="9470915" cy="3594718"/>
            <a:chOff x="1505857" y="2627002"/>
            <a:chExt cx="9470915" cy="3594718"/>
          </a:xfrm>
        </p:grpSpPr>
        <p:grpSp>
          <p:nvGrpSpPr>
            <p:cNvPr id="415" name="Google Shape;415;p24"/>
            <p:cNvGrpSpPr/>
            <p:nvPr/>
          </p:nvGrpSpPr>
          <p:grpSpPr>
            <a:xfrm>
              <a:off x="1505857" y="2627002"/>
              <a:ext cx="9470915" cy="3594718"/>
              <a:chOff x="1557975" y="2660106"/>
              <a:chExt cx="9470915" cy="3594718"/>
            </a:xfrm>
          </p:grpSpPr>
          <p:cxnSp>
            <p:nvCxnSpPr>
              <p:cNvPr id="416" name="Google Shape;416;p24"/>
              <p:cNvCxnSpPr/>
              <p:nvPr/>
            </p:nvCxnSpPr>
            <p:spPr>
              <a:xfrm>
                <a:off x="2485950" y="3119071"/>
                <a:ext cx="3198519" cy="2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24"/>
              <p:cNvCxnSpPr/>
              <p:nvPr/>
            </p:nvCxnSpPr>
            <p:spPr>
              <a:xfrm rot="10800000" flipH="1">
                <a:off x="2495358" y="4135071"/>
                <a:ext cx="2220148" cy="1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418" name="Google Shape;418;p24"/>
              <p:cNvGrpSpPr/>
              <p:nvPr/>
            </p:nvGrpSpPr>
            <p:grpSpPr>
              <a:xfrm>
                <a:off x="3303061" y="4971157"/>
                <a:ext cx="544513" cy="457200"/>
                <a:chOff x="1355" y="2784"/>
                <a:chExt cx="458" cy="384"/>
              </a:xfrm>
            </p:grpSpPr>
            <p:sp>
              <p:nvSpPr>
                <p:cNvPr id="419" name="Google Shape;419;p24"/>
                <p:cNvSpPr/>
                <p:nvPr/>
              </p:nvSpPr>
              <p:spPr>
                <a:xfrm rot="5400000" flipH="1">
                  <a:off x="1331" y="2808"/>
                  <a:ext cx="384" cy="336"/>
                </a:xfrm>
                <a:prstGeom prst="flowChartExtract">
                  <a:avLst/>
                </a:prstGeom>
                <a:solidFill>
                  <a:schemeClr val="dk2"/>
                </a:solidFill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420;p24"/>
                <p:cNvSpPr/>
                <p:nvPr/>
              </p:nvSpPr>
              <p:spPr>
                <a:xfrm>
                  <a:off x="1717" y="2928"/>
                  <a:ext cx="96" cy="96"/>
                </a:xfrm>
                <a:prstGeom prst="flowChartConnector">
                  <a:avLst/>
                </a:prstGeom>
                <a:solidFill>
                  <a:schemeClr val="dk2"/>
                </a:solidFill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21" name="Google Shape;421;p24"/>
              <p:cNvSpPr/>
              <p:nvPr/>
            </p:nvSpPr>
            <p:spPr>
              <a:xfrm>
                <a:off x="4900027" y="4440813"/>
                <a:ext cx="457200" cy="514350"/>
              </a:xfrm>
              <a:prstGeom prst="flowChartDelay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22" name="Google Shape;422;p24"/>
              <p:cNvGrpSpPr/>
              <p:nvPr/>
            </p:nvGrpSpPr>
            <p:grpSpPr>
              <a:xfrm>
                <a:off x="4719170" y="4574634"/>
                <a:ext cx="914400" cy="171450"/>
                <a:chOff x="2016" y="2688"/>
                <a:chExt cx="768" cy="144"/>
              </a:xfrm>
            </p:grpSpPr>
            <p:cxnSp>
              <p:nvCxnSpPr>
                <p:cNvPr id="423" name="Google Shape;423;p24"/>
                <p:cNvCxnSpPr/>
                <p:nvPr/>
              </p:nvCxnSpPr>
              <p:spPr>
                <a:xfrm>
                  <a:off x="2016" y="2688"/>
                  <a:ext cx="144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4" name="Google Shape;424;p24"/>
                <p:cNvCxnSpPr/>
                <p:nvPr/>
              </p:nvCxnSpPr>
              <p:spPr>
                <a:xfrm>
                  <a:off x="2016" y="2832"/>
                  <a:ext cx="144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5" name="Google Shape;425;p24"/>
                <p:cNvCxnSpPr/>
                <p:nvPr/>
              </p:nvCxnSpPr>
              <p:spPr>
                <a:xfrm>
                  <a:off x="2544" y="2762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26" name="Google Shape;426;p24"/>
              <p:cNvGrpSpPr/>
              <p:nvPr/>
            </p:nvGrpSpPr>
            <p:grpSpPr>
              <a:xfrm>
                <a:off x="5680608" y="3908355"/>
                <a:ext cx="971550" cy="228600"/>
                <a:chOff x="2784" y="2160"/>
                <a:chExt cx="816" cy="192"/>
              </a:xfrm>
            </p:grpSpPr>
            <p:cxnSp>
              <p:nvCxnSpPr>
                <p:cNvPr id="427" name="Google Shape;427;p24"/>
                <p:cNvCxnSpPr/>
                <p:nvPr/>
              </p:nvCxnSpPr>
              <p:spPr>
                <a:xfrm>
                  <a:off x="2784" y="2160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8" name="Google Shape;428;p24"/>
                <p:cNvCxnSpPr/>
                <p:nvPr/>
              </p:nvCxnSpPr>
              <p:spPr>
                <a:xfrm>
                  <a:off x="2784" y="2352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9" name="Google Shape;429;p24"/>
                <p:cNvCxnSpPr/>
                <p:nvPr/>
              </p:nvCxnSpPr>
              <p:spPr>
                <a:xfrm>
                  <a:off x="3360" y="2256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430" name="Google Shape;430;p24"/>
              <p:cNvSpPr/>
              <p:nvPr/>
            </p:nvSpPr>
            <p:spPr>
              <a:xfrm flipH="1">
                <a:off x="5917909" y="3765833"/>
                <a:ext cx="514350" cy="457200"/>
              </a:xfrm>
              <a:prstGeom prst="flowChartOnlineStorage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31" name="Google Shape;431;p24"/>
              <p:cNvCxnSpPr/>
              <p:nvPr/>
            </p:nvCxnSpPr>
            <p:spPr>
              <a:xfrm flipH="1">
                <a:off x="2523444" y="5199754"/>
                <a:ext cx="461100" cy="780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2" name="Google Shape;432;p24"/>
              <p:cNvCxnSpPr/>
              <p:nvPr/>
            </p:nvCxnSpPr>
            <p:spPr>
              <a:xfrm rot="10800000">
                <a:off x="4162370" y="5200124"/>
                <a:ext cx="556800" cy="1680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33" name="Google Shape;433;p24"/>
              <p:cNvSpPr/>
              <p:nvPr/>
            </p:nvSpPr>
            <p:spPr>
              <a:xfrm>
                <a:off x="1557975" y="2660106"/>
                <a:ext cx="1023037" cy="92333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434" name="Google Shape;434;p24"/>
              <p:cNvSpPr/>
              <p:nvPr/>
            </p:nvSpPr>
            <p:spPr>
              <a:xfrm>
                <a:off x="1579614" y="3669199"/>
                <a:ext cx="817853" cy="92333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435" name="Google Shape;435;p24"/>
              <p:cNvSpPr/>
              <p:nvPr/>
            </p:nvSpPr>
            <p:spPr>
              <a:xfrm>
                <a:off x="1557975" y="4752525"/>
                <a:ext cx="861133" cy="92333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436" name="Google Shape;436;p24"/>
              <p:cNvSpPr/>
              <p:nvPr/>
            </p:nvSpPr>
            <p:spPr>
              <a:xfrm>
                <a:off x="6827099" y="3539502"/>
                <a:ext cx="4201791" cy="92333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437" name="Google Shape;437;p24"/>
              <p:cNvSpPr/>
              <p:nvPr/>
            </p:nvSpPr>
            <p:spPr>
              <a:xfrm>
                <a:off x="3200914" y="5423827"/>
                <a:ext cx="785792" cy="830997"/>
              </a:xfrm>
              <a:prstGeom prst="rect">
                <a:avLst/>
              </a:pr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438" name="Google Shape;438;p24"/>
              <p:cNvSpPr txBox="1"/>
              <p:nvPr/>
            </p:nvSpPr>
            <p:spPr>
              <a:xfrm>
                <a:off x="3216414" y="4623001"/>
                <a:ext cx="61148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Proxima Nova"/>
                    <a:ea typeface="Proxima Nova"/>
                    <a:cs typeface="Proxima Nova"/>
                    <a:sym typeface="Proxima Nova"/>
                  </a:rPr>
                  <a:t>NOT</a:t>
                </a:r>
                <a:endParaRPr/>
              </a:p>
            </p:txBody>
          </p:sp>
        </p:grpSp>
        <p:sp>
          <p:nvSpPr>
            <p:cNvPr id="439" name="Google Shape;439;p24"/>
            <p:cNvSpPr/>
            <p:nvPr/>
          </p:nvSpPr>
          <p:spPr>
            <a:xfrm>
              <a:off x="4518196" y="5154029"/>
              <a:ext cx="1208985" cy="830997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440" name="Google Shape;440;p24"/>
            <p:cNvSpPr txBox="1"/>
            <p:nvPr/>
          </p:nvSpPr>
          <p:spPr>
            <a:xfrm>
              <a:off x="4770768" y="4005565"/>
              <a:ext cx="61148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</a:t>
              </a:r>
              <a:endParaRPr/>
            </a:p>
          </p:txBody>
        </p:sp>
        <p:sp>
          <p:nvSpPr>
            <p:cNvPr id="441" name="Google Shape;441;p24"/>
            <p:cNvSpPr txBox="1"/>
            <p:nvPr/>
          </p:nvSpPr>
          <p:spPr>
            <a:xfrm>
              <a:off x="5817225" y="3302634"/>
              <a:ext cx="61148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OR</a:t>
              </a:r>
              <a:endParaRPr/>
            </a:p>
          </p:txBody>
        </p:sp>
      </p:grpSp>
      <p:sp>
        <p:nvSpPr>
          <p:cNvPr id="442" name="Google Shape;442;p24"/>
          <p:cNvSpPr/>
          <p:nvPr/>
        </p:nvSpPr>
        <p:spPr>
          <a:xfrm>
            <a:off x="1519975" y="5900605"/>
            <a:ext cx="916167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13: Combinational Logic Circuit for ATM Example</a:t>
            </a:r>
            <a:endParaRPr dirty="0"/>
          </a:p>
        </p:txBody>
      </p:sp>
      <p:pic>
        <p:nvPicPr>
          <p:cNvPr id="443" name="Google Shape;443;p24" descr="A picture containing drawing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449" name="Google Shape;449;p2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1" name="Google Shape;45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2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25</a:t>
            </a:r>
            <a:endParaRPr/>
          </a:p>
        </p:txBody>
      </p:sp>
      <p:sp>
        <p:nvSpPr>
          <p:cNvPr id="453" name="Google Shape;453;p25"/>
          <p:cNvSpPr/>
          <p:nvPr/>
        </p:nvSpPr>
        <p:spPr>
          <a:xfrm>
            <a:off x="564107" y="2775422"/>
            <a:ext cx="5673407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Minimization of Boolean functions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K-map used to simplify complex Boolean equations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Reduces complexity of logic circuit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Increase efficiency and decrease cost in implementation</a:t>
            </a:r>
            <a:endParaRPr/>
          </a:p>
        </p:txBody>
      </p:sp>
      <p:pic>
        <p:nvPicPr>
          <p:cNvPr id="454" name="Google Shape;454;p25" descr="8.8 Minterm vs Maxterm Solu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3925" y="2453622"/>
            <a:ext cx="4683034" cy="219408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25"/>
          <p:cNvSpPr txBox="1"/>
          <p:nvPr/>
        </p:nvSpPr>
        <p:spPr>
          <a:xfrm>
            <a:off x="6622991" y="4676773"/>
            <a:ext cx="50049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14: Complex Logic Circuit (Left) vs.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Simplified Logic Circuit (Right)</a:t>
            </a:r>
            <a:endParaRPr dirty="0"/>
          </a:p>
        </p:txBody>
      </p:sp>
      <p:pic>
        <p:nvPicPr>
          <p:cNvPr id="456" name="Google Shape;456;p2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MATERIALS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462" name="Google Shape;462;p26"/>
          <p:cNvSpPr txBox="1">
            <a:spLocks noGrp="1"/>
          </p:cNvSpPr>
          <p:nvPr>
            <p:ph type="subTitle" idx="1"/>
          </p:nvPr>
        </p:nvSpPr>
        <p:spPr>
          <a:xfrm>
            <a:off x="818867" y="1715699"/>
            <a:ext cx="10581564" cy="4333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Computer with LabVIEW 2019 software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 for in-person lab: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7432 IC (4 dual-input OR gates)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7408 IC (4 dual-input AND gates)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7404 IC (6 single-input NOT gates)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NI ELVIS II+ prototyping board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Two 100 kΩ resistors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Electrical leads</a:t>
            </a:r>
            <a:endParaRPr/>
          </a:p>
        </p:txBody>
      </p:sp>
      <p:sp>
        <p:nvSpPr>
          <p:cNvPr id="463" name="Google Shape;463;p2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5" name="Google Shape;46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2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26</a:t>
            </a:r>
            <a:endParaRPr/>
          </a:p>
        </p:txBody>
      </p:sp>
      <p:pic>
        <p:nvPicPr>
          <p:cNvPr id="467" name="Google Shape;467;p2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PROBLEM STATEMENT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473" name="Google Shape;473;p27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Part II: Alarm System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Farmer Georgi has two barns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Think of Barn 1 as “1” and Barn 2 as “0” in the truth table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 fox, hen, and corn can be in either barn at anytime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Design an alarm system that will sound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The fox and hen are in the same barn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The hen and corn are in the same barn</a:t>
            </a:r>
            <a:endParaRPr/>
          </a:p>
        </p:txBody>
      </p:sp>
      <p:sp>
        <p:nvSpPr>
          <p:cNvPr id="474" name="Google Shape;474;p2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2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6" name="Google Shape;47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2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27</a:t>
            </a:r>
            <a:endParaRPr/>
          </a:p>
        </p:txBody>
      </p:sp>
      <p:pic>
        <p:nvPicPr>
          <p:cNvPr id="478" name="Google Shape;478;p2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484" name="Google Shape;484;p28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Part II: Alarm System</a:t>
            </a:r>
            <a:r>
              <a:rPr lang="en-US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Create a logic circuit for the alarm system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Build a truth table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Create a Boolean equation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Build a K-map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Create a simplified Boolean equation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Draw a combinational logic circuit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Build the logic circuit in LabVIEW</a:t>
            </a:r>
            <a:endParaRPr/>
          </a:p>
        </p:txBody>
      </p:sp>
      <p:sp>
        <p:nvSpPr>
          <p:cNvPr id="485" name="Google Shape;485;p2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2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7" name="Google Shape;48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2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28</a:t>
            </a:r>
            <a:endParaRPr/>
          </a:p>
        </p:txBody>
      </p:sp>
      <p:pic>
        <p:nvPicPr>
          <p:cNvPr id="489" name="Google Shape;489;p28" descr="10-7"/>
          <p:cNvPicPr preferRelativeResize="0"/>
          <p:nvPr/>
        </p:nvPicPr>
        <p:blipFill rotWithShape="1">
          <a:blip r:embed="rId4">
            <a:alphaModFix/>
          </a:blip>
          <a:srcRect t="8620"/>
          <a:stretch/>
        </p:blipFill>
        <p:spPr>
          <a:xfrm>
            <a:off x="7532384" y="3220864"/>
            <a:ext cx="3458506" cy="1643765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28"/>
          <p:cNvSpPr/>
          <p:nvPr/>
        </p:nvSpPr>
        <p:spPr>
          <a:xfrm>
            <a:off x="7762332" y="4914469"/>
            <a:ext cx="301996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15: IC Chip</a:t>
            </a:r>
            <a:endParaRPr dirty="0"/>
          </a:p>
        </p:txBody>
      </p:sp>
      <p:pic>
        <p:nvPicPr>
          <p:cNvPr id="491" name="Google Shape;491;p2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OBJECTIVE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10" name="Google Shape;110;p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Understand graphical programming in LabVIEW</a:t>
            </a:r>
            <a:endParaRPr sz="22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Design two systems in LabVIEW that address a problem statement: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Heating and cooling system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Alarm system using digital logic</a:t>
            </a:r>
            <a:endParaRPr sz="22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Obtain physical data with the virtual instruments</a:t>
            </a:r>
            <a:endParaRPr sz="2200" dirty="0"/>
          </a:p>
        </p:txBody>
      </p:sp>
      <p:sp>
        <p:nvSpPr>
          <p:cNvPr id="111" name="Google Shape;111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pic>
        <p:nvPicPr>
          <p:cNvPr id="115" name="Google Shape;115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9"/>
          <p:cNvSpPr txBox="1">
            <a:spLocks noGrp="1"/>
          </p:cNvSpPr>
          <p:nvPr>
            <p:ph type="ctrTitle"/>
          </p:nvPr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497" name="Google Shape;497;p29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II: Alarm System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 startAt="3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Test the integrated circuit (IC) chips </a:t>
            </a:r>
            <a:r>
              <a:rPr lang="en-US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(In-Person)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 startAt="3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Circuit the system…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 an NI ELVIS II+ board </a:t>
            </a:r>
            <a:r>
              <a:rPr lang="en-US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(In-Person)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 </a:t>
            </a:r>
            <a:r>
              <a:rPr lang="en-US" dirty="0" err="1">
                <a:latin typeface="Proxima Nova"/>
                <a:ea typeface="Proxima Nova"/>
                <a:cs typeface="Proxima Nova"/>
                <a:sym typeface="Proxima Nova"/>
              </a:rPr>
              <a:t>TinkerCAD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(Remote)</a:t>
            </a:r>
            <a:endParaRPr dirty="0"/>
          </a:p>
        </p:txBody>
      </p:sp>
      <p:sp>
        <p:nvSpPr>
          <p:cNvPr id="498" name="Google Shape;498;p2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2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0" name="Google Shape;50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2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29</a:t>
            </a:r>
            <a:endParaRPr/>
          </a:p>
        </p:txBody>
      </p:sp>
      <p:pic>
        <p:nvPicPr>
          <p:cNvPr id="502" name="Google Shape;50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8788" y="3943297"/>
            <a:ext cx="7241722" cy="1850458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29"/>
          <p:cNvSpPr/>
          <p:nvPr/>
        </p:nvSpPr>
        <p:spPr>
          <a:xfrm>
            <a:off x="2236364" y="5858697"/>
            <a:ext cx="741999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16: Diagram of AND/OR/NOT IC Chips</a:t>
            </a:r>
            <a:endParaRPr dirty="0"/>
          </a:p>
        </p:txBody>
      </p:sp>
      <p:pic>
        <p:nvPicPr>
          <p:cNvPr id="504" name="Google Shape;504;p29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0"/>
          <p:cNvSpPr txBox="1">
            <a:spLocks noGrp="1"/>
          </p:cNvSpPr>
          <p:nvPr>
            <p:ph type="ctrTitle"/>
          </p:nvPr>
        </p:nvSpPr>
        <p:spPr>
          <a:xfrm>
            <a:off x="564107" y="64340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ASSIGNMENT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510" name="Google Shape;510;p30"/>
          <p:cNvSpPr txBox="1">
            <a:spLocks noGrp="1"/>
          </p:cNvSpPr>
          <p:nvPr>
            <p:ph type="subTitle" idx="1"/>
          </p:nvPr>
        </p:nvSpPr>
        <p:spPr>
          <a:xfrm>
            <a:off x="818867" y="1677288"/>
            <a:ext cx="10581564" cy="4435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Submit a ZIP file with both VIs to the EG1003 website by 11:59 PM the night before Lab 11</a:t>
            </a:r>
            <a:endParaRPr sz="22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Individual Extra Credit lab report:</a:t>
            </a:r>
            <a:endParaRPr sz="2200"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Answer discussion questions in manual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Explain how k-maps help simplify the circuitry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Include screenshots of the LabVIEW VIs (front and back panels)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Include the truth table, both Boolean equations, and k-map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Due at 11:59 PM the night before </a:t>
            </a: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Lab 6</a:t>
            </a:r>
            <a:endParaRPr sz="22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Team presentation: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Address discussion points in manual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Include screenshots of the LabVIEW VIs (front and back panels)</a:t>
            </a:r>
            <a:endParaRPr sz="2200" dirty="0"/>
          </a:p>
        </p:txBody>
      </p:sp>
      <p:sp>
        <p:nvSpPr>
          <p:cNvPr id="511" name="Google Shape;511;p3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3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3" name="Google Shape;51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3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30</a:t>
            </a:r>
            <a:endParaRPr/>
          </a:p>
        </p:txBody>
      </p:sp>
      <p:pic>
        <p:nvPicPr>
          <p:cNvPr id="515" name="Google Shape;515;p3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CLOSING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521" name="Google Shape;521;p31"/>
          <p:cNvSpPr txBox="1">
            <a:spLocks noGrp="1"/>
          </p:cNvSpPr>
          <p:nvPr>
            <p:ph type="subTitle" idx="1"/>
          </p:nvPr>
        </p:nvSpPr>
        <p:spPr>
          <a:xfrm>
            <a:off x="564107" y="1923350"/>
            <a:ext cx="1083632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Submit a ZIP file of both VIs to the EG1003 website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Take screenshots of the front and back panels of the VIs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Everyone should use the software on their own computers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Submit all work electronically</a:t>
            </a:r>
            <a:endParaRPr/>
          </a:p>
        </p:txBody>
      </p:sp>
      <p:sp>
        <p:nvSpPr>
          <p:cNvPr id="522" name="Google Shape;522;p3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4" name="Google Shape;52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3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31</a:t>
            </a:r>
            <a:endParaRPr/>
          </a:p>
        </p:txBody>
      </p:sp>
      <p:pic>
        <p:nvPicPr>
          <p:cNvPr id="526" name="Google Shape;52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24667" y="2793933"/>
            <a:ext cx="2335982" cy="2335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3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799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E2526D-C840-49AB-A9EF-7B79DAF52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705611" y="2011453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Proxima Nova Lt" panose="02000506030000020004" charset="0"/>
              </a:rPr>
              <a:t>Required Pre-Lab Activity for Lab 6</a:t>
            </a:r>
            <a:r>
              <a:rPr lang="en-US" dirty="0">
                <a:latin typeface="Proxima Nova Lt" panose="02000506030000020004" charset="0"/>
              </a:rPr>
              <a:t>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Complete the online NYU Tandon MakerSpace Safety Orientation training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Requires watching three videos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Covid-19 Policies and Updates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Safety Orientation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Ultimaker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Refer to the Lab 6A manual page for more information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Proxima Nova Lt" panose="0200050603000002000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Proxima Nova Lt" panose="020005060300000200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00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2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>
              <a:latin typeface="Gotham Medium" panose="02000604030000020004" pitchFamily="50" charset="0"/>
            </a:endParaRPr>
          </a:p>
        </p:txBody>
      </p:sp>
      <p:cxnSp>
        <p:nvCxnSpPr>
          <p:cNvPr id="533" name="Google Shape;533;p32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4" name="Google Shape;534;p3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6" name="Google Shape;53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3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21" name="Google Shape;121;p4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>
                <a:latin typeface="Proxima Nova"/>
                <a:ea typeface="Proxima Nova"/>
                <a:cs typeface="Proxima Nova"/>
                <a:sym typeface="Proxima Nova"/>
              </a:rPr>
              <a:t>LabVIEW</a:t>
            </a: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 – Laboratory Virtual Instrument Engineering Workbench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Used to design systems for data acquisition, instrument control, </a:t>
            </a:r>
            <a:br>
              <a:rPr lang="en-US" sz="22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and industrial automation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Uses graphical programming language based on G</a:t>
            </a:r>
            <a:endParaRPr sz="2200"/>
          </a:p>
        </p:txBody>
      </p:sp>
      <p:sp>
        <p:nvSpPr>
          <p:cNvPr id="122" name="Google Shape;122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  <p:graphicFrame>
        <p:nvGraphicFramePr>
          <p:cNvPr id="124" name="Google Shape;124;p4"/>
          <p:cNvGraphicFramePr/>
          <p:nvPr/>
        </p:nvGraphicFramePr>
        <p:xfrm>
          <a:off x="3652602" y="3625158"/>
          <a:ext cx="2689361" cy="2789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r:id="rId4" imgW="2689361" imgH="2789174" progId="PBrush">
                  <p:embed/>
                </p:oleObj>
              </mc:Choice>
              <mc:Fallback>
                <p:oleObj r:id="rId4" imgW="2689361" imgH="2789174" progId="PBrush">
                  <p:embed/>
                  <p:pic>
                    <p:nvPicPr>
                      <p:cNvPr id="124" name="Google Shape;124;p4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3652602" y="3625158"/>
                        <a:ext cx="2689361" cy="2789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5" name="Google Shape;125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28192" y="3629592"/>
            <a:ext cx="2036131" cy="2446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7">
            <a:alphaModFix/>
          </a:blip>
          <a:srcRect t="9940"/>
          <a:stretch/>
        </p:blipFill>
        <p:spPr>
          <a:xfrm>
            <a:off x="8764323" y="3625158"/>
            <a:ext cx="1998795" cy="244933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610547" y="3882296"/>
            <a:ext cx="304205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Text-Based (Left)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and Graphic-Based (Right)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Programming Languages</a:t>
            </a:r>
            <a:endParaRPr/>
          </a:p>
        </p:txBody>
      </p:sp>
      <p:pic>
        <p:nvPicPr>
          <p:cNvPr id="130" name="Google Shape;130;p4" descr="A picture containing drawing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36" name="Google Shape;136;p5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>
                <a:latin typeface="Proxima Nova"/>
                <a:ea typeface="Proxima Nova"/>
                <a:cs typeface="Proxima Nova"/>
                <a:sym typeface="Proxima Nova"/>
              </a:rPr>
              <a:t>Virtual Instrument (VI) </a:t>
            </a: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– programs created within LabVIEW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Programming and functionality simulate physical instruments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The instrument hardware is non-physical and based on the computer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7631" y="3392518"/>
            <a:ext cx="2427924" cy="2420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9682" y="3464020"/>
            <a:ext cx="3100409" cy="210075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1999753" y="5657615"/>
            <a:ext cx="754067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Physical Instrument (Left) vs. Virtual Instrument (Right)</a:t>
            </a:r>
            <a:endParaRPr/>
          </a:p>
        </p:txBody>
      </p:sp>
      <p:pic>
        <p:nvPicPr>
          <p:cNvPr id="144" name="Google Shape;144;p5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ctrTitle"/>
          </p:nvPr>
        </p:nvSpPr>
        <p:spPr>
          <a:xfrm>
            <a:off x="564107" y="691540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50" name="Google Shape;150;p6"/>
          <p:cNvSpPr txBox="1">
            <a:spLocks noGrp="1"/>
          </p:cNvSpPr>
          <p:nvPr>
            <p:ph type="subTitle" idx="1"/>
          </p:nvPr>
        </p:nvSpPr>
        <p:spPr>
          <a:xfrm>
            <a:off x="818867" y="1714342"/>
            <a:ext cx="10581564" cy="63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The LabVIEW interface:</a:t>
            </a:r>
            <a:endParaRPr sz="2200" dirty="0"/>
          </a:p>
        </p:txBody>
      </p:sp>
      <p:sp>
        <p:nvSpPr>
          <p:cNvPr id="151" name="Google Shape;151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4">
            <a:alphaModFix/>
          </a:blip>
          <a:srcRect b="38288"/>
          <a:stretch/>
        </p:blipFill>
        <p:spPr>
          <a:xfrm>
            <a:off x="1838854" y="2210408"/>
            <a:ext cx="3666067" cy="271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5">
            <a:alphaModFix/>
          </a:blip>
          <a:srcRect t="23659" b="-1"/>
          <a:stretch/>
        </p:blipFill>
        <p:spPr>
          <a:xfrm>
            <a:off x="7248915" y="2065818"/>
            <a:ext cx="2911312" cy="302410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/>
          <p:nvPr/>
        </p:nvSpPr>
        <p:spPr>
          <a:xfrm>
            <a:off x="564107" y="5001671"/>
            <a:ext cx="574227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chemeClr val="tx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Front Panel </a:t>
            </a:r>
            <a:br>
              <a:rPr lang="en-US" sz="22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where the program is controlled and executed, and the user interacts with the instrument</a:t>
            </a:r>
            <a:endParaRPr sz="1800" dirty="0"/>
          </a:p>
        </p:txBody>
      </p:sp>
      <p:sp>
        <p:nvSpPr>
          <p:cNvPr id="158" name="Google Shape;158;p6"/>
          <p:cNvSpPr/>
          <p:nvPr/>
        </p:nvSpPr>
        <p:spPr>
          <a:xfrm>
            <a:off x="5766693" y="5070285"/>
            <a:ext cx="5531491" cy="72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Back Panel/Block Diagram </a:t>
            </a:r>
            <a:br>
              <a:rPr lang="en-US" sz="22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where the program is written</a:t>
            </a:r>
            <a:endParaRPr sz="1800" dirty="0"/>
          </a:p>
        </p:txBody>
      </p:sp>
      <p:pic>
        <p:nvPicPr>
          <p:cNvPr id="159" name="Google Shape;159;p6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818867" y="1988665"/>
            <a:ext cx="513779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Front panel: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Controls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inputs that allow a user to supply information to the VI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Indicators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outputs that display results based on the inputs to the VI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Controls and indicators are located on the </a:t>
            </a: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controls palette</a:t>
            </a:r>
            <a:endParaRPr sz="2200" dirty="0"/>
          </a:p>
        </p:txBody>
      </p:sp>
      <p:sp>
        <p:nvSpPr>
          <p:cNvPr id="166" name="Google Shape;166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pic>
        <p:nvPicPr>
          <p:cNvPr id="170" name="Google Shape;170;p7" descr="A screenshot of a compu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68179" y="1864526"/>
            <a:ext cx="3683725" cy="373258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/>
          <p:nvPr/>
        </p:nvSpPr>
        <p:spPr>
          <a:xfrm>
            <a:off x="4939704" y="5596735"/>
            <a:ext cx="754067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Controls and Indicators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Courtesy of National Instruments</a:t>
            </a:r>
            <a:endParaRPr/>
          </a:p>
        </p:txBody>
      </p:sp>
      <p:pic>
        <p:nvPicPr>
          <p:cNvPr id="172" name="Google Shape;172;p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78" name="Google Shape;178;p8"/>
          <p:cNvSpPr txBox="1">
            <a:spLocks noGrp="1"/>
          </p:cNvSpPr>
          <p:nvPr>
            <p:ph type="subTitle" idx="1"/>
          </p:nvPr>
        </p:nvSpPr>
        <p:spPr>
          <a:xfrm>
            <a:off x="453104" y="1923350"/>
            <a:ext cx="596075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Back panel (aka block diagram):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Terminals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objects placed on the front panel appear on the back panel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Functions and structures 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– perform operations on controls and supply data to indicators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Functions and structures are located on the </a:t>
            </a: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functions palette</a:t>
            </a:r>
            <a:endParaRPr sz="2200" dirty="0"/>
          </a:p>
        </p:txBody>
      </p:sp>
      <p:sp>
        <p:nvSpPr>
          <p:cNvPr id="179" name="Google Shape;179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"/>
          <p:cNvSpPr/>
          <p:nvPr/>
        </p:nvSpPr>
        <p:spPr>
          <a:xfrm>
            <a:off x="6733602" y="5112774"/>
            <a:ext cx="497916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Terminals and Functions Courtesy of National Instruments</a:t>
            </a:r>
            <a:endParaRPr/>
          </a:p>
        </p:txBody>
      </p:sp>
      <p:sp>
        <p:nvSpPr>
          <p:cNvPr id="183" name="Google Shape;183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p:pic>
        <p:nvPicPr>
          <p:cNvPr id="184" name="Google Shape;184;p8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3603" y="2232589"/>
            <a:ext cx="4979167" cy="286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91" name="Google Shape;191;p9"/>
          <p:cNvSpPr txBox="1">
            <a:spLocks noGrp="1"/>
          </p:cNvSpPr>
          <p:nvPr>
            <p:ph type="subTitle" idx="1"/>
          </p:nvPr>
        </p:nvSpPr>
        <p:spPr>
          <a:xfrm>
            <a:off x="818866" y="1923350"/>
            <a:ext cx="704497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Tools palette 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– helps in navigating the environment of the back panel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Operating tool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changes values of controls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Positioning tool 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– positions, resizes, selects objects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rgbClr val="00B050"/>
                </a:solidFill>
                <a:latin typeface="Proxima Nova"/>
                <a:ea typeface="Proxima Nova"/>
                <a:cs typeface="Proxima Nova"/>
                <a:sym typeface="Proxima Nova"/>
              </a:rPr>
              <a:t>Labeling tool 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– creates and edits text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rgbClr val="0070C0"/>
                </a:solidFill>
                <a:latin typeface="Proxima Nova"/>
                <a:ea typeface="Proxima Nova"/>
                <a:cs typeface="Proxima Nova"/>
                <a:sym typeface="Proxima Nova"/>
              </a:rPr>
              <a:t>Wiring tool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wires nodes on the back panel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Scrolling tool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used to scroll in the window</a:t>
            </a:r>
            <a:endParaRPr sz="2200" dirty="0"/>
          </a:p>
        </p:txBody>
      </p:sp>
      <p:sp>
        <p:nvSpPr>
          <p:cNvPr id="192" name="Google Shape;192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/>
          </a:p>
        </p:txBody>
      </p:sp>
      <p:pic>
        <p:nvPicPr>
          <p:cNvPr id="196" name="Google Shape;196;p9" descr="C:\Users\Recitation\Documents\Amanda\Tools Palette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5441" y="2174381"/>
            <a:ext cx="1918502" cy="323013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9"/>
          <p:cNvSpPr/>
          <p:nvPr/>
        </p:nvSpPr>
        <p:spPr>
          <a:xfrm>
            <a:off x="8713532" y="3187655"/>
            <a:ext cx="398424" cy="42558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9"/>
          <p:cNvSpPr/>
          <p:nvPr/>
        </p:nvSpPr>
        <p:spPr>
          <a:xfrm>
            <a:off x="9156909" y="3183735"/>
            <a:ext cx="398424" cy="425589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9606179" y="3177557"/>
            <a:ext cx="398424" cy="425589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9"/>
          <p:cNvSpPr/>
          <p:nvPr/>
        </p:nvSpPr>
        <p:spPr>
          <a:xfrm>
            <a:off x="8713532" y="3643883"/>
            <a:ext cx="398424" cy="425589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9607614" y="3643883"/>
            <a:ext cx="398424" cy="425589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7912299" y="5401289"/>
            <a:ext cx="303013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Tools Palette</a:t>
            </a:r>
            <a:endParaRPr/>
          </a:p>
        </p:txBody>
      </p:sp>
      <p:pic>
        <p:nvPicPr>
          <p:cNvPr id="203" name="Google Shape;203;p9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1644</Words>
  <Application>Microsoft Macintosh PowerPoint</Application>
  <PresentationFormat>Widescreen</PresentationFormat>
  <Paragraphs>332</Paragraphs>
  <Slides>34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Gotham Medium</vt:lpstr>
      <vt:lpstr>Proxima Nova</vt:lpstr>
      <vt:lpstr>Proxima Nova Lt</vt:lpstr>
      <vt:lpstr>Proxima Nova Rg</vt:lpstr>
      <vt:lpstr>Montserrat Medium</vt:lpstr>
      <vt:lpstr>Calibri</vt:lpstr>
      <vt:lpstr>Arial</vt:lpstr>
      <vt:lpstr>Office Theme</vt:lpstr>
      <vt:lpstr>PBrush</vt:lpstr>
      <vt:lpstr>INTRODUCTION TO LABVIEW &amp; DIGITAL LOGIC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PROBLEM STATEMENT</vt:lpstr>
      <vt:lpstr>PROBLEM STATEMENT</vt:lpstr>
      <vt:lpstr>PROCEDURE</vt:lpstr>
      <vt:lpstr>QUESTIONS?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PROBLEM STATEMENT</vt:lpstr>
      <vt:lpstr>PROCEDURE</vt:lpstr>
      <vt:lpstr>PROCEDURE</vt:lpstr>
      <vt:lpstr>ASSIGNMENT</vt:lpstr>
      <vt:lpstr>CLOSING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LABVIEW &amp; DIGITAL LOGIC</dc:title>
  <dc:creator>Diya</dc:creator>
  <cp:lastModifiedBy>Daijah Etienne</cp:lastModifiedBy>
  <cp:revision>7</cp:revision>
  <dcterms:created xsi:type="dcterms:W3CDTF">2019-06-25T23:10:16Z</dcterms:created>
  <dcterms:modified xsi:type="dcterms:W3CDTF">2021-03-02T15:35:03Z</dcterms:modified>
</cp:coreProperties>
</file>