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86" r:id="rId6"/>
    <p:sldId id="290" r:id="rId7"/>
    <p:sldId id="289" r:id="rId8"/>
    <p:sldId id="291" r:id="rId9"/>
    <p:sldId id="292" r:id="rId10"/>
    <p:sldId id="293" r:id="rId11"/>
    <p:sldId id="298" r:id="rId12"/>
    <p:sldId id="300" r:id="rId13"/>
    <p:sldId id="268" r:id="rId14"/>
    <p:sldId id="288" r:id="rId15"/>
    <p:sldId id="279" r:id="rId16"/>
    <p:sldId id="281" r:id="rId17"/>
    <p:sldId id="264" r:id="rId18"/>
    <p:sldId id="301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Gotham Medium" panose="020B0604020202020204" charset="0"/>
      <p:regular r:id="rId27"/>
      <p:bold r:id="rId28"/>
      <p:italic r:id="rId29"/>
      <p:boldItalic r:id="rId30"/>
    </p:embeddedFont>
    <p:embeddedFont>
      <p:font typeface="Montserrat Medium" panose="00000600000000000000" pitchFamily="2" charset="0"/>
      <p:regular r:id="rId31"/>
      <p:italic r:id="rId32"/>
    </p:embeddedFont>
    <p:embeddedFont>
      <p:font typeface="Proxima Nova" panose="020B0604020202020204" charset="0"/>
      <p:regular r:id="rId33"/>
      <p:bold r:id="rId34"/>
      <p:italic r:id="rId35"/>
      <p:boldItalic r:id="rId36"/>
    </p:embeddedFont>
    <p:embeddedFont>
      <p:font typeface="Proxima Nova Lt" panose="02000506030000020004" charset="0"/>
      <p:regular r:id="rId37"/>
      <p:bold r:id="rId38"/>
    </p:embeddedFont>
    <p:embeddedFont>
      <p:font typeface="Proxima Nova Rg" panose="0200050603000002000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44A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6B6944-8B76-413C-8BF5-5D69659DFE0F}" v="302" dt="2021-08-11T13:42:30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28" autoAdjust="0"/>
    <p:restoredTop sz="94637"/>
  </p:normalViewPr>
  <p:slideViewPr>
    <p:cSldViewPr snapToGrid="0">
      <p:cViewPr varScale="1">
        <p:scale>
          <a:sx n="54" d="100"/>
          <a:sy n="54" d="100"/>
        </p:scale>
        <p:origin x="232" y="1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ableStyles" Target="tableStyles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99D28-71C9-41B1-BE22-17DE92E7665C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30D42-8FF6-4B0E-A5F0-3E1BB30B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2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something about versus an Arduino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75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19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39a8b21ec3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239a8b21ec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Background info: </a:t>
            </a:r>
            <a:r>
              <a:rPr lang="en-US" strike="sngStrike" dirty="0"/>
              <a:t>The Pi, hardware of the pi, Python</a:t>
            </a:r>
            <a:r>
              <a:rPr lang="en-US" dirty="0"/>
              <a:t>, </a:t>
            </a:r>
            <a:r>
              <a:rPr lang="en-US" strike="sngStrike" dirty="0"/>
              <a:t>OpenCV</a:t>
            </a:r>
            <a:r>
              <a:rPr lang="en-US" dirty="0"/>
              <a:t>, </a:t>
            </a:r>
            <a:r>
              <a:rPr lang="en-US" strike="sngStrike" dirty="0"/>
              <a:t>NumPy,</a:t>
            </a:r>
            <a:r>
              <a:rPr lang="en-US" dirty="0"/>
              <a:t> camera module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24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0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26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00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06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62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59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Rapid Assembly &amp; Design (RAD)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4B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8B2C06-A1CE-4A79-997E-C8BB7669A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11270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OpenCV – Computer Vision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Image and video processing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Object and Color Detection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Applications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Face recognition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Driverless car navigation</a:t>
            </a:r>
            <a:endParaRPr lang="en-US" sz="26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486057" y="5192918"/>
            <a:ext cx="3424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OpenCV Object Detection Courtesy of Great Learning</a:t>
            </a:r>
          </a:p>
        </p:txBody>
      </p:sp>
      <p:pic>
        <p:nvPicPr>
          <p:cNvPr id="2050" name="Picture 2" descr="Object detection">
            <a:extLst>
              <a:ext uri="{FF2B5EF4-FFF2-40B4-BE49-F238E27FC236}">
                <a16:creationId xmlns:a16="http://schemas.microsoft.com/office/drawing/2014/main" id="{8096CC23-5D22-4918-82E4-66C417A83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61" y="2540923"/>
            <a:ext cx="45148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331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668598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Pi Camera Module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capture still images and HD videos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Ribbon cable attaches to the camera module 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Controlled with Python code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PiCamera Library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2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722165" y="5240203"/>
            <a:ext cx="4183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Raspberry Pi with Camera Module Courtesy of Raspberry Pi Foundation</a:t>
            </a:r>
          </a:p>
        </p:txBody>
      </p:sp>
      <p:pic>
        <p:nvPicPr>
          <p:cNvPr id="14" name="Picture 2" descr="Raspberry Pi with Camera Module attached">
            <a:extLst>
              <a:ext uri="{FF2B5EF4-FFF2-40B4-BE49-F238E27FC236}">
                <a16:creationId xmlns:a16="http://schemas.microsoft.com/office/drawing/2014/main" id="{E19BAEA0-B4F1-49EC-AF55-2E8761AD0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951" y="2046622"/>
            <a:ext cx="3930370" cy="305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894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668598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Servo Motors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Continuous Rotation Servo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Shaft spins continuously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Definite control over speed &amp; direction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Positional Rotation Servo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Can be written to a specific angle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Range of rotation - 180°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Definite position control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Proxima Nova Rg" panose="02000506030000020004" pitchFamily="2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254906" y="4743785"/>
            <a:ext cx="4183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Positional vs. Continuous Servo Motors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71F87A-EF2B-4BC8-98DD-F26BC7B24D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7" b="32139"/>
          <a:stretch/>
        </p:blipFill>
        <p:spPr bwMode="auto">
          <a:xfrm>
            <a:off x="7223102" y="2263040"/>
            <a:ext cx="4500291" cy="223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695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091" y="1923350"/>
            <a:ext cx="5972629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Raspberry Pi with SD card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Raspberry Pi Camera Module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Monitor with Micro HDMI to HDMI Cable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USB Keyboard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USB Mouse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Power Supply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Continuous Servo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1A65BC-EE55-4BC9-94E0-50B4E54051DE}"/>
              </a:ext>
            </a:extLst>
          </p:cNvPr>
          <p:cNvSpPr/>
          <p:nvPr/>
        </p:nvSpPr>
        <p:spPr>
          <a:xfrm>
            <a:off x="6833658" y="5437746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Raspberry Pi Setup 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Courtesy of Raspberry Pi Foundation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798A6E-B9C7-443E-AFEE-AEF94C029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8194" name="Picture 2" descr="screenshot">
            <a:extLst>
              <a:ext uri="{FF2B5EF4-FFF2-40B4-BE49-F238E27FC236}">
                <a16:creationId xmlns:a16="http://schemas.microsoft.com/office/drawing/2014/main" id="{4118E346-C1D9-4D09-9FD7-C58BD39A0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071" y="2296285"/>
            <a:ext cx="4589522" cy="29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406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422" y="1923350"/>
            <a:ext cx="6738184" cy="4125543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 Testing the camera module</a:t>
            </a:r>
          </a:p>
          <a:p>
            <a:pPr marL="342900" indent="-3429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 Color Detection using OpenCV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Section 1 – Importing necessary packages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Section 2 – Pi Camera Setup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Section 3 – Color Detection for ‘Red’ and ‘Green’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Section 4 – Servo Motor Control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7205046" y="5682463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Proxima Nova Rg" panose="02000506030000020004" pitchFamily="2" charset="0"/>
              </a:rPr>
              <a:t>Figure 12: </a:t>
            </a:r>
            <a:r>
              <a:rPr lang="en-US" sz="1600" dirty="0">
                <a:latin typeface="Proxima Nova Rg" panose="02000506030000020004" pitchFamily="2" charset="0"/>
              </a:rPr>
              <a:t>Part 2 Workflow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98C336-1F8E-4541-B77A-507C5AB8B6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707558C-3072-4830-832E-873D61F29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435" y="1740192"/>
            <a:ext cx="3799455" cy="391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00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57604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 lab report for lab 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presentation for lab 4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232C76-D445-4977-B36D-26463AE68A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Have each section of the code approved by a 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Handle the camera module gently!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Cameras are sensitive to static. Earth yourself prior to handling the module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students must attempt to complete the code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TAs are always available for assistance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9B2D84-E2D3-481C-B448-3AAC56A15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93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4B6C16-92A9-4766-83FD-280F8CBB8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NEXT STEPS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First mentor meeting!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Draft the Preliminary Design Investigation (PDI) 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Begin working on the Milestone 1 Presentation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Create a preliminary CAD drawing of the prototype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Create a preliminary flowchart of code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Finalize materials to be purchased and fabrication method(s)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9B2D84-E2D3-481C-B448-3AAC56A15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8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IDBE Implementation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99509"/>
            <a:ext cx="0" cy="275704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205441-04CB-4DD2-8345-06C6859EB3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D18C876-818A-4459-AD12-8BBF63A4F27E}"/>
              </a:ext>
            </a:extLst>
          </p:cNvPr>
          <p:cNvSpPr/>
          <p:nvPr/>
        </p:nvSpPr>
        <p:spPr>
          <a:xfrm>
            <a:off x="6390288" y="5176109"/>
            <a:ext cx="4436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Raspberry Pi (Left) and OpenCV (Right) Courtesy of Wikipedia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5185F60-8C59-4DF4-AEA1-2B9D296A1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7" r="-6138"/>
          <a:stretch/>
        </p:blipFill>
        <p:spPr bwMode="auto">
          <a:xfrm>
            <a:off x="8398932" y="3190240"/>
            <a:ext cx="1901765" cy="181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918F6BD-42D1-4E03-B24D-428B83622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540" y="2027556"/>
            <a:ext cx="2435365" cy="21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0EDD0BA-18E0-449C-996F-162E698FB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the capabilities of the Raspberry Pi and Pi Camera Module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Develop a Python script for color detection using OpenCV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Control a servo motor with Raspberry Pi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606C83-9E40-45DF-A669-D015A6176D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IDBE IMPLEMENTATION</a:t>
            </a:r>
            <a:endParaRPr dirty="0"/>
          </a:p>
        </p:txBody>
      </p:sp>
      <p:sp>
        <p:nvSpPr>
          <p:cNvPr id="139" name="Google Shape;139;p17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72075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Opportunity for Accessible Design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Text-to-speech conversion</a:t>
            </a:r>
            <a:endParaRPr/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Hazard detection for visually impaired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Consider: Who are you designing for? What changes could be made to improve accessibility and usability?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0" name="Google Shape;140;p17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</a:t>
            </a:r>
            <a:endParaRPr/>
          </a:p>
        </p:txBody>
      </p:sp>
      <p:pic>
        <p:nvPicPr>
          <p:cNvPr id="144" name="Google Shape;144;p1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/>
          <p:nvPr/>
        </p:nvSpPr>
        <p:spPr>
          <a:xfrm>
            <a:off x="8064766" y="5037422"/>
            <a:ext cx="342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Accessible design supports a wide variety of people</a:t>
            </a:r>
            <a:endParaRPr dirty="0"/>
          </a:p>
        </p:txBody>
      </p:sp>
      <p:pic>
        <p:nvPicPr>
          <p:cNvPr id="146" name="Google Shape;14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35943" y="1926607"/>
            <a:ext cx="2082448" cy="2958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207532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Raspberry Pi</a:t>
            </a:r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Credit card sized computer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for electronic projects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Runs on Raspberry Pi OS (a Debian-based operating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Has a CPU, GPU, and 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948464" y="5176712"/>
            <a:ext cx="3424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Raspberry Pi 4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2E7E0D4-A779-45C6-A880-3FA68BFD0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" t="7623" r="6886" b="11536"/>
          <a:stretch/>
        </p:blipFill>
        <p:spPr bwMode="auto">
          <a:xfrm>
            <a:off x="7794745" y="2688738"/>
            <a:ext cx="3732106" cy="237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678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2093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Raspberry Pi 4 - Hardware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SD card slot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USB ports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Camera module 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Micro HDMI 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USB-C power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Audio jack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Ethernet 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6523187" y="5588911"/>
            <a:ext cx="4259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Raspberry Pi 4 Hardware Overview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CC0981-9DB4-4E77-ABA2-FB18FE6EC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50"/>
          <a:stretch/>
        </p:blipFill>
        <p:spPr bwMode="auto">
          <a:xfrm>
            <a:off x="5664554" y="1690056"/>
            <a:ext cx="6162675" cy="379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52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2093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Raspberry Pi - Hardware</a:t>
            </a:r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28 General Purpose Input/Output (GPIO) pins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4 Power pins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Two 3.3V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Two 5V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8 Ground pins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217347" y="5502688"/>
            <a:ext cx="3424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Raspberry Pi GPIO Pinout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705B81-6633-4EDE-808F-400402720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1" t="5350" r="4349" b="5899"/>
          <a:stretch/>
        </p:blipFill>
        <p:spPr bwMode="auto">
          <a:xfrm>
            <a:off x="6163734" y="2391789"/>
            <a:ext cx="5531894" cy="311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706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11270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Python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Text-based programming language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Syntax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No closing mark needed after each line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Comments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Line comments – begin with </a:t>
            </a:r>
            <a:r>
              <a:rPr lang="en-US" sz="2200" dirty="0">
                <a:solidFill>
                  <a:srgbClr val="FF0000"/>
                </a:solidFill>
                <a:latin typeface="Proxima Nova Rg" panose="02000506030000020004" pitchFamily="2" charset="0"/>
              </a:rPr>
              <a:t>#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Block comments – begin and end with </a:t>
            </a:r>
            <a:r>
              <a:rPr lang="en-US" sz="2200" dirty="0">
                <a:solidFill>
                  <a:srgbClr val="FF0000"/>
                </a:solidFill>
                <a:latin typeface="Proxima Nova Rg" panose="02000506030000020004" pitchFamily="2" charset="0"/>
              </a:rPr>
              <a:t>‘’’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820173" y="4970983"/>
            <a:ext cx="3424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Line and Block Comments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AB8A44B-1BEA-4074-A269-AC17EFAB1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32" y="2793609"/>
            <a:ext cx="1706551" cy="202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39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11270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Python – Loops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While loops</a:t>
            </a:r>
          </a:p>
          <a:p>
            <a:pPr marL="1257300" lvl="2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Executed so long as the condition is true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For loops</a:t>
            </a:r>
          </a:p>
          <a:p>
            <a:pPr marL="1257300" lvl="2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Iterates over a set sequence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Break statements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Used to break out of a loop at any time, regardless of the condition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845043" y="5367576"/>
            <a:ext cx="3424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While and For Loops, and Break statements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8A70B25-70E3-471D-9AC1-4EEB1DD53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96" y="2147062"/>
            <a:ext cx="3302236" cy="22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3208503-8E8F-4614-AC24-25F93762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96" y="4351795"/>
            <a:ext cx="2239335" cy="101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381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2640</TotalTime>
  <Words>654</Words>
  <Application>Microsoft Office PowerPoint</Application>
  <PresentationFormat>Widescreen</PresentationFormat>
  <Paragraphs>151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Rapid Assembly &amp; Design (RAD) WORKSHOP</vt:lpstr>
      <vt:lpstr>OVERVIEW</vt:lpstr>
      <vt:lpstr>OBJECTIVE</vt:lpstr>
      <vt:lpstr>IDBE IMPLEMENTATION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ASSIGNMENT</vt:lpstr>
      <vt:lpstr>CLOSING</vt:lpstr>
      <vt:lpstr>QUESTIONS?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General Engineering</cp:lastModifiedBy>
  <cp:revision>86</cp:revision>
  <dcterms:created xsi:type="dcterms:W3CDTF">2019-06-25T23:10:16Z</dcterms:created>
  <dcterms:modified xsi:type="dcterms:W3CDTF">2023-09-04T17:43:24Z</dcterms:modified>
</cp:coreProperties>
</file>