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34"/>
  </p:notesMasterIdLst>
  <p:sldIdLst>
    <p:sldId id="298" r:id="rId3"/>
    <p:sldId id="258" r:id="rId4"/>
    <p:sldId id="319" r:id="rId5"/>
    <p:sldId id="320" r:id="rId6"/>
    <p:sldId id="299" r:id="rId7"/>
    <p:sldId id="302" r:id="rId8"/>
    <p:sldId id="321" r:id="rId9"/>
    <p:sldId id="322" r:id="rId10"/>
    <p:sldId id="323" r:id="rId11"/>
    <p:sldId id="324" r:id="rId12"/>
    <p:sldId id="325" r:id="rId13"/>
    <p:sldId id="327" r:id="rId14"/>
    <p:sldId id="328" r:id="rId15"/>
    <p:sldId id="329" r:id="rId16"/>
    <p:sldId id="317" r:id="rId17"/>
    <p:sldId id="256" r:id="rId18"/>
    <p:sldId id="295" r:id="rId19"/>
    <p:sldId id="286" r:id="rId20"/>
    <p:sldId id="287" r:id="rId21"/>
    <p:sldId id="288" r:id="rId22"/>
    <p:sldId id="289" r:id="rId23"/>
    <p:sldId id="290" r:id="rId24"/>
    <p:sldId id="291" r:id="rId25"/>
    <p:sldId id="292" r:id="rId26"/>
    <p:sldId id="272" r:id="rId27"/>
    <p:sldId id="273" r:id="rId28"/>
    <p:sldId id="274" r:id="rId29"/>
    <p:sldId id="275" r:id="rId30"/>
    <p:sldId id="276" r:id="rId31"/>
    <p:sldId id="277" r:id="rId32"/>
    <p:sldId id="293"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mbria Math" panose="02040503050406030204" pitchFamily="18" charset="0"/>
      <p:regular r:id="rId39"/>
    </p:embeddedFont>
    <p:embeddedFont>
      <p:font typeface="Gotham Medium" panose="02000604030000020004" pitchFamily="50" charset="0"/>
      <p:regular r:id="rId40"/>
    </p:embeddedFont>
    <p:embeddedFont>
      <p:font typeface="Proxima Nova Rg" panose="02000506030000020004" charset="0"/>
      <p:regular r:id="rId41"/>
      <p:bold r:id="rId42"/>
      <p:italic r:id="rId43"/>
      <p:boldItalic r:id="rId44"/>
    </p:embeddedFont>
    <p:embeddedFont>
      <p:font typeface="Calibri Light" panose="020F0302020204030204" pitchFamily="34" charset="0"/>
      <p:regular r:id="rId45"/>
      <p:italic r:id="rId46"/>
    </p:embeddedFont>
    <p:embeddedFont>
      <p:font typeface="Proxima Nova Lt" panose="02000506030000020004" pitchFamily="50"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autoAdjust="0"/>
    <p:restoredTop sz="94684"/>
  </p:normalViewPr>
  <p:slideViewPr>
    <p:cSldViewPr snapToGrid="0">
      <p:cViewPr varScale="1">
        <p:scale>
          <a:sx n="74" d="100"/>
          <a:sy n="74"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Absences must be excused through the office of student affairs or you will not be able to complete makeup labs, receive a grade for your report or presentations. Communication is key! </a:t>
            </a:r>
          </a:p>
          <a:p>
            <a:r>
              <a:rPr lang="en-US" dirty="0"/>
              <a:t>Attendance at lecture adds up over time, make it a priority to attend every lecture. </a:t>
            </a:r>
          </a:p>
          <a:p>
            <a:r>
              <a:rPr lang="en-US" dirty="0"/>
              <a:t>If your lab absence is excused/in the process of being excused, you may request a makeup lab through the EG website. </a:t>
            </a:r>
          </a:p>
          <a:p>
            <a:r>
              <a:rPr lang="en-US" dirty="0"/>
              <a:t>Plagiarism is not a small slip up. It is a very major offense. Remember that for most courses, including this one, software are used to detect plagiarism. </a:t>
            </a:r>
          </a:p>
          <a:p>
            <a:r>
              <a:rPr lang="en-US" dirty="0"/>
              <a:t>Stay on top of your deadlines- this is a tough way to loose points since you are doing the work anyway, just do it on time. </a:t>
            </a:r>
          </a:p>
          <a:p>
            <a:r>
              <a:rPr lang="en-US" dirty="0"/>
              <a:t>Grow from mistakes you’ve made on presentations and lab reports by reviewing feedback from your TAs, Professors and Writing Consultants. As the semester goes on, you will be penalized for repeatedly making the same mistakes</a:t>
            </a:r>
            <a:br>
              <a:rPr lang="en-US" dirty="0"/>
            </a:b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3</a:t>
            </a:fld>
            <a:endParaRPr lang="en-US"/>
          </a:p>
        </p:txBody>
      </p:sp>
    </p:spTree>
    <p:extLst>
      <p:ext uri="{BB962C8B-B14F-4D97-AF65-F5344CB8AC3E}">
        <p14:creationId xmlns:p14="http://schemas.microsoft.com/office/powerpoint/2010/main" val="375903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WannaCry Ransomware was a form of malicious software (aka malware) used to extort money from its victims. The malware was designed using stolen hacking tools designed by the National Security Agency which had been posted publicly on the internet. This specific malware infected over 300,000 private and public computers. Notably, in Europe , the computers of an entire hospital network and transportation system were victim to this attack. </a:t>
            </a:r>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125146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64338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continue to write more lab reports, keep these common mistakes in mind. Also remember to read the feedback on your lab reports and make corrections in future reports.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320961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375022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A has two outcomes: the car can continue straight on course and kill several pedestrians or swerve and kill one passer-by</a:t>
            </a:r>
          </a:p>
          <a:p>
            <a:r>
              <a:rPr lang="en-US" dirty="0"/>
              <a:t>Option B has two outcomes: the car can continue straight on course and kill one passer-by or swerve and kill its passenger</a:t>
            </a:r>
          </a:p>
          <a:p>
            <a:r>
              <a:rPr lang="en-US" dirty="0"/>
              <a:t>Option C has two outcomes: the car can continue straight on course and kill several pedestrians or swerve and kill its passenger</a:t>
            </a:r>
          </a:p>
          <a:p>
            <a:endParaRPr lang="en-US" dirty="0"/>
          </a:p>
          <a:p>
            <a:r>
              <a:rPr lang="en-US" dirty="0"/>
              <a:t>There are not objective, correct answers to each of these situations. Autonomous technology cannot make its own ethical decisions, the engineers who program and design the technology do.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73085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00524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275543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controversy and digital privacy discussion arose regarding a judge ordering Apple to assist the government in accessing data on an iPhone used by a shooter who killed 14 people in the 2015 San Bernardino attacks. The request to Apple from the FBI was to overhaul the digital privacy and security feature of  making data inaccessible on an iPhone after 10 unsuccessful password attempts. Apple went on to refuse assistance and the Department of Justice was able to attain the data from the phone in an alternate way. Apple’s fear was that writing a software to overwrite this security feature would allow the government  a “master key” into all other phones.</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417931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 private data of 143 million  Americans who were customers of the credit bureau Equifax was breached. Equifax was determined to have been negligent with their cyber security, allowing hackers to use a well-known hacking technique. The company was also criticized for not informing customers and the general public that the breach had occurred until nearly a month later – putting victims at more risk for their personal information to be misused. Equifax eventually agreed to a global settlement of 425 million dollars to help individuals impacted by the breach.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80060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a large Distributed Denial of Service (</a:t>
            </a:r>
            <a:r>
              <a:rPr lang="en-US" dirty="0" err="1"/>
              <a:t>DDos</a:t>
            </a:r>
            <a:r>
              <a:rPr lang="en-US" dirty="0"/>
              <a:t>) attack impacted primarily North America and Europe temporarily wiped out internet infrastructure. The figure above shows a time lapse of the internet outage spread across the United </a:t>
            </a:r>
            <a:r>
              <a:rPr lang="en-US" dirty="0" err="1"/>
              <a:t>States.The</a:t>
            </a:r>
            <a:r>
              <a:rPr lang="en-US" dirty="0"/>
              <a:t> Cyber attack targeted Domain Name System provider, </a:t>
            </a:r>
            <a:r>
              <a:rPr lang="en-US" dirty="0" err="1"/>
              <a:t>Dyn</a:t>
            </a:r>
            <a:r>
              <a:rPr lang="en-US" dirty="0"/>
              <a:t>. </a:t>
            </a:r>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56989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10/6/2020</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10/6/2020</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10/6/2020</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10/6/2020</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10/6/2020</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10/6/2020</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10/6/2020</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10/6/2020</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10/6/2020</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10/6/2020</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10/6/2020</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10/6/2020</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10/6/2020</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10/6/2020</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10/6/2020</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10/6/2020</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10/6/2020</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10/6/2020</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10/6/2020</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10/6/2020</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10/6/2020</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10/6/2020</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10/6/2020</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10/6/2020</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Teamwork_Agreement%20(1).docx"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www.technologyreview.com/view/542626/why-self-driving-cars-must-be-programmed-to-ki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4 </a:t>
            </a:r>
            <a:endParaRPr lang="en-US" sz="5400" dirty="0">
              <a:latin typeface="Gotham Medium" panose="02000604030000020004" pitchFamily="50" charset="0"/>
            </a:endParaRP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02229" y="4126685"/>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60075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9470" y="548319"/>
            <a:ext cx="12192000" cy="965147"/>
          </a:xfrm>
        </p:spPr>
        <p:txBody>
          <a:bodyPr>
            <a:noAutofit/>
          </a:bodyPr>
          <a:lstStyle/>
          <a:p>
            <a:r>
              <a:rPr lang="en-US" sz="5400" dirty="0">
                <a:latin typeface="Gotham Medium" panose="02000604030000020004" pitchFamily="50" charset="0"/>
              </a:rPr>
              <a:t/>
            </a:r>
            <a:br>
              <a:rPr lang="en-US" sz="5400" dirty="0">
                <a:latin typeface="Gotham Medium" panose="02000604030000020004" pitchFamily="50" charset="0"/>
              </a:rPr>
            </a:br>
            <a:r>
              <a:rPr lang="en-US" sz="5400" dirty="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304589" y="5826122"/>
            <a:ext cx="7601761" cy="369332"/>
          </a:xfrm>
          <a:prstGeom prst="rect">
            <a:avLst/>
          </a:prstGeom>
        </p:spPr>
        <p:txBody>
          <a:bodyPr wrap="none">
            <a:spAutoFit/>
          </a:bodyPr>
          <a:lstStyle/>
          <a:p>
            <a:r>
              <a:rPr lang="en-US" dirty="0">
                <a:latin typeface="Proxima Nova Rg" panose="02000506030000020004" pitchFamily="2" charset="77"/>
              </a:rPr>
              <a:t>Figure 2: Apple message to customers regarding FBI digital privacy policy</a:t>
            </a:r>
          </a:p>
        </p:txBody>
      </p:sp>
      <p:sp>
        <p:nvSpPr>
          <p:cNvPr id="3" name="TextBox 2"/>
          <p:cNvSpPr txBox="1"/>
          <p:nvPr/>
        </p:nvSpPr>
        <p:spPr>
          <a:xfrm>
            <a:off x="2966029" y="1446438"/>
            <a:ext cx="6278880" cy="707886"/>
          </a:xfrm>
          <a:prstGeom prst="rect">
            <a:avLst/>
          </a:prstGeom>
          <a:noFill/>
        </p:spPr>
        <p:txBody>
          <a:bodyPr wrap="square" rtlCol="0">
            <a:spAutoFit/>
          </a:bodyPr>
          <a:lstStyle/>
          <a:p>
            <a:pPr algn="ctr"/>
            <a:r>
              <a:rPr lang="en-US" sz="4000" dirty="0">
                <a:solidFill>
                  <a:srgbClr val="57068C"/>
                </a:solidFill>
                <a:latin typeface="Gotham Medium" panose="02000604030000020004" pitchFamily="50" charset="0"/>
              </a:rPr>
              <a:t>FBI vs Apple</a:t>
            </a:r>
            <a:endParaRPr lang="en-US" sz="4000" dirty="0"/>
          </a:p>
        </p:txBody>
      </p:sp>
      <p:pic>
        <p:nvPicPr>
          <p:cNvPr id="15" name="Picture 14"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332" y="2205641"/>
            <a:ext cx="6318577" cy="3587605"/>
          </a:xfrm>
          <a:prstGeom prst="rect">
            <a:avLst/>
          </a:prstGeom>
          <a:ln>
            <a:solidFill>
              <a:schemeClr val="tx2"/>
            </a:solidFill>
          </a:ln>
        </p:spPr>
      </p:pic>
    </p:spTree>
    <p:extLst>
      <p:ext uri="{BB962C8B-B14F-4D97-AF65-F5344CB8AC3E}">
        <p14:creationId xmlns:p14="http://schemas.microsoft.com/office/powerpoint/2010/main" val="2837841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916283" y="5916798"/>
            <a:ext cx="6359433" cy="369332"/>
          </a:xfrm>
          <a:prstGeom prst="rect">
            <a:avLst/>
          </a:prstGeom>
        </p:spPr>
        <p:txBody>
          <a:bodyPr wrap="none">
            <a:spAutoFit/>
          </a:bodyPr>
          <a:lstStyle/>
          <a:p>
            <a:r>
              <a:rPr lang="en-US" dirty="0">
                <a:latin typeface="Proxima Nova Rg" panose="02000506030000020004" pitchFamily="2" charset="77"/>
              </a:rPr>
              <a:t>Figure 3: Statistics of the impact of the Equifax breach in 2017</a:t>
            </a:r>
          </a:p>
        </p:txBody>
      </p:sp>
      <p:pic>
        <p:nvPicPr>
          <p:cNvPr id="15" name="Picture 2" descr="Image result for equifax breach">
            <a:extLst>
              <a:ext uri="{FF2B5EF4-FFF2-40B4-BE49-F238E27FC236}">
                <a16:creationId xmlns:a16="http://schemas.microsoft.com/office/drawing/2014/main" xmlns="" id="{57C6AB5E-F622-F74B-918E-296CD6A45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635" y="2202895"/>
            <a:ext cx="6372460" cy="37139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xmlns="" id="{7B29DC25-0BA2-4267-8BF2-B94F6BE5816C}"/>
              </a:ext>
            </a:extLst>
          </p:cNvPr>
          <p:cNvSpPr txBox="1">
            <a:spLocks/>
          </p:cNvSpPr>
          <p:nvPr/>
        </p:nvSpPr>
        <p:spPr>
          <a:xfrm>
            <a:off x="-63345" y="538142"/>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16" name="TextBox 15"/>
          <p:cNvSpPr txBox="1"/>
          <p:nvPr/>
        </p:nvSpPr>
        <p:spPr>
          <a:xfrm>
            <a:off x="2846425" y="1430067"/>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Equifax Hack</a:t>
            </a:r>
            <a:endParaRPr lang="en-US" sz="4000" dirty="0"/>
          </a:p>
        </p:txBody>
      </p:sp>
      <p:pic>
        <p:nvPicPr>
          <p:cNvPr id="17" name="Picture 16"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95515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376724" y="5906466"/>
            <a:ext cx="7457491" cy="369332"/>
          </a:xfrm>
          <a:prstGeom prst="rect">
            <a:avLst/>
          </a:prstGeom>
        </p:spPr>
        <p:txBody>
          <a:bodyPr wrap="none">
            <a:spAutoFit/>
          </a:bodyPr>
          <a:lstStyle/>
          <a:p>
            <a:r>
              <a:rPr lang="en-US" dirty="0">
                <a:latin typeface="Proxima Nova Rg" panose="02000506030000020004" pitchFamily="2" charset="77"/>
              </a:rPr>
              <a:t>Figure 4: </a:t>
            </a:r>
            <a:r>
              <a:rPr lang="en-US" dirty="0" err="1">
                <a:latin typeface="Proxima Nova Rg" panose="02000506030000020004" pitchFamily="2" charset="77"/>
              </a:rPr>
              <a:t>Timelapse</a:t>
            </a:r>
            <a:r>
              <a:rPr lang="en-US" dirty="0">
                <a:latin typeface="Proxima Nova Rg" panose="02000506030000020004" pitchFamily="2" charset="77"/>
              </a:rPr>
              <a:t> of US internet being wiped out courtesy of Gizmodo</a:t>
            </a:r>
          </a:p>
        </p:txBody>
      </p:sp>
      <p:pic>
        <p:nvPicPr>
          <p:cNvPr id="13" name="Picture 12">
            <a:extLst>
              <a:ext uri="{FF2B5EF4-FFF2-40B4-BE49-F238E27FC236}">
                <a16:creationId xmlns:a16="http://schemas.microsoft.com/office/drawing/2014/main" xmlns="" id="{347C54C3-ED75-6F45-91D4-E24A332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719" y="2319504"/>
            <a:ext cx="6405191" cy="3602920"/>
          </a:xfrm>
          <a:prstGeom prst="rect">
            <a:avLst/>
          </a:prstGeom>
        </p:spPr>
      </p:pic>
      <p:sp>
        <p:nvSpPr>
          <p:cNvPr id="15" name="Title 1">
            <a:extLst>
              <a:ext uri="{FF2B5EF4-FFF2-40B4-BE49-F238E27FC236}">
                <a16:creationId xmlns:a16="http://schemas.microsoft.com/office/drawing/2014/main" xmlns="" id="{7B29DC25-0BA2-4267-8BF2-B94F6BE5816C}"/>
              </a:ext>
            </a:extLst>
          </p:cNvPr>
          <p:cNvSpPr txBox="1">
            <a:spLocks/>
          </p:cNvSpPr>
          <p:nvPr/>
        </p:nvSpPr>
        <p:spPr>
          <a:xfrm>
            <a:off x="9469" y="548319"/>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6" name="TextBox 15"/>
          <p:cNvSpPr txBox="1"/>
          <p:nvPr/>
        </p:nvSpPr>
        <p:spPr>
          <a:xfrm>
            <a:off x="2966030" y="1449827"/>
            <a:ext cx="6278880" cy="707886"/>
          </a:xfrm>
          <a:prstGeom prst="rect">
            <a:avLst/>
          </a:prstGeom>
          <a:noFill/>
        </p:spPr>
        <p:txBody>
          <a:bodyPr wrap="square" rtlCol="0">
            <a:spAutoFit/>
          </a:bodyPr>
          <a:lstStyle/>
          <a:p>
            <a:pPr algn="ctr"/>
            <a:r>
              <a:rPr lang="en-US" sz="4000" dirty="0" err="1" smtClean="0">
                <a:solidFill>
                  <a:srgbClr val="57068C"/>
                </a:solidFill>
                <a:latin typeface="Gotham Medium" panose="02000604030000020004" pitchFamily="50" charset="0"/>
              </a:rPr>
              <a:t>DDos</a:t>
            </a:r>
            <a:r>
              <a:rPr lang="en-US" sz="4000" dirty="0" smtClean="0">
                <a:solidFill>
                  <a:srgbClr val="57068C"/>
                </a:solidFill>
                <a:latin typeface="Gotham Medium" panose="02000604030000020004" pitchFamily="50" charset="0"/>
              </a:rPr>
              <a:t> Attack</a:t>
            </a:r>
            <a:endParaRPr lang="en-US" sz="4000" dirty="0"/>
          </a:p>
        </p:txBody>
      </p:sp>
      <p:pic>
        <p:nvPicPr>
          <p:cNvPr id="17" name="Picture 16"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0899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3868467" y="5931376"/>
            <a:ext cx="4455066" cy="369332"/>
          </a:xfrm>
          <a:prstGeom prst="rect">
            <a:avLst/>
          </a:prstGeom>
        </p:spPr>
        <p:txBody>
          <a:bodyPr wrap="none">
            <a:spAutoFit/>
          </a:bodyPr>
          <a:lstStyle/>
          <a:p>
            <a:r>
              <a:rPr lang="en-US" dirty="0">
                <a:latin typeface="Proxima Nova Rg" panose="02000506030000020004" pitchFamily="2" charset="77"/>
              </a:rPr>
              <a:t>Figure 5: WannaCry ransomware window </a:t>
            </a:r>
          </a:p>
        </p:txBody>
      </p:sp>
      <p:pic>
        <p:nvPicPr>
          <p:cNvPr id="15" name="Picture 2" descr="Image result for wannacry">
            <a:extLst>
              <a:ext uri="{FF2B5EF4-FFF2-40B4-BE49-F238E27FC236}">
                <a16:creationId xmlns:a16="http://schemas.microsoft.com/office/drawing/2014/main" xmlns="" id="{9AB6C39E-6AB3-E44A-B8FE-6C86E51D0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628" y="2221522"/>
            <a:ext cx="4916744" cy="371214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xmlns="" id="{7B29DC25-0BA2-4267-8BF2-B94F6BE5816C}"/>
              </a:ext>
            </a:extLst>
          </p:cNvPr>
          <p:cNvSpPr txBox="1">
            <a:spLocks/>
          </p:cNvSpPr>
          <p:nvPr/>
        </p:nvSpPr>
        <p:spPr>
          <a:xfrm>
            <a:off x="0" y="524938"/>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8" name="TextBox 17"/>
          <p:cNvSpPr txBox="1"/>
          <p:nvPr/>
        </p:nvSpPr>
        <p:spPr>
          <a:xfrm>
            <a:off x="2956560" y="1448694"/>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Ransomware</a:t>
            </a:r>
            <a:endParaRPr lang="en-US" sz="4000" dirty="0"/>
          </a:p>
        </p:txBody>
      </p:sp>
      <p:pic>
        <p:nvPicPr>
          <p:cNvPr id="19" name="Picture 18"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0" name="TextBox 1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41939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9470" y="539806"/>
            <a:ext cx="12192000" cy="965147"/>
          </a:xfrm>
        </p:spPr>
        <p:txBody>
          <a:bodyPr>
            <a:noAutofit/>
          </a:bodyPr>
          <a:lstStyle/>
          <a:p>
            <a:r>
              <a:rPr lang="en-US" sz="5400" dirty="0">
                <a:latin typeface="Gotham Medium" panose="02000604030000020004" pitchFamily="50" charset="0"/>
              </a:rPr>
              <a:t>OPPORTUNISTIC HACKERS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xmlns="" id="{0CD5DFC5-9C39-7547-A3E5-50F2F9D586E1}"/>
              </a:ext>
            </a:extLst>
          </p:cNvPr>
          <p:cNvSpPr/>
          <p:nvPr/>
        </p:nvSpPr>
        <p:spPr>
          <a:xfrm>
            <a:off x="2379236" y="5835620"/>
            <a:ext cx="2517036" cy="369332"/>
          </a:xfrm>
          <a:prstGeom prst="rect">
            <a:avLst/>
          </a:prstGeom>
        </p:spPr>
        <p:txBody>
          <a:bodyPr wrap="none">
            <a:spAutoFit/>
          </a:bodyPr>
          <a:lstStyle/>
          <a:p>
            <a:r>
              <a:rPr lang="en-US" dirty="0">
                <a:latin typeface="Proxima Nova Rg" panose="02000506030000020004" pitchFamily="2" charset="77"/>
              </a:rPr>
              <a:t>Figure 6: Hacker comic</a:t>
            </a:r>
          </a:p>
        </p:txBody>
      </p:sp>
      <p:pic>
        <p:nvPicPr>
          <p:cNvPr id="13" name="Picture 2" descr="Image result for comic most hacks are password">
            <a:extLst>
              <a:ext uri="{FF2B5EF4-FFF2-40B4-BE49-F238E27FC236}">
                <a16:creationId xmlns:a16="http://schemas.microsoft.com/office/drawing/2014/main" xmlns="" id="{E2BBAC4E-3813-AB47-BC9D-AF434E95E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908" y="1912256"/>
            <a:ext cx="5244808" cy="39233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56DD37E-089D-024A-B92F-25C8BC1FB07E}"/>
              </a:ext>
            </a:extLst>
          </p:cNvPr>
          <p:cNvSpPr/>
          <p:nvPr/>
        </p:nvSpPr>
        <p:spPr>
          <a:xfrm>
            <a:off x="7044814" y="2747684"/>
            <a:ext cx="4179073" cy="1384995"/>
          </a:xfrm>
          <a:prstGeom prst="rect">
            <a:avLst/>
          </a:prstGeom>
        </p:spPr>
        <p:txBody>
          <a:bodyPr wrap="square">
            <a:spAutoFit/>
          </a:bodyPr>
          <a:lstStyle/>
          <a:p>
            <a:pPr algn="ctr"/>
            <a:r>
              <a:rPr lang="en-US" sz="2800" dirty="0">
                <a:latin typeface="Proxima Nova Rg" panose="02000506030000020004" pitchFamily="2" charset="0"/>
              </a:rPr>
              <a:t>Change your password and update your software often! </a:t>
            </a:r>
          </a:p>
        </p:txBody>
      </p:sp>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578649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3383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sp>
        <p:nvSpPr>
          <p:cNvPr id="9" name="Title 1">
            <a:extLst>
              <a:ext uri="{FF2B5EF4-FFF2-40B4-BE49-F238E27FC236}">
                <a16:creationId xmlns:a16="http://schemas.microsoft.com/office/drawing/2014/main" xmlns="" id="{6B665FA6-D8CE-423E-9CAE-79C162754E8B}"/>
              </a:ext>
            </a:extLst>
          </p:cNvPr>
          <p:cNvSpPr txBox="1">
            <a:spLocks/>
          </p:cNvSpPr>
          <p:nvPr/>
        </p:nvSpPr>
        <p:spPr>
          <a:xfrm>
            <a:off x="892629" y="1357497"/>
            <a:ext cx="1040674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HOW TO GIVE A MILESTONE PRESENTATION</a:t>
            </a:r>
          </a:p>
        </p:txBody>
      </p:sp>
      <p:pic>
        <p:nvPicPr>
          <p:cNvPr id="12" name="Picture 11"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347059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9474" y="631669"/>
            <a:ext cx="1219199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MILESTONES &amp; BENCHMARKS</a:t>
            </a:r>
          </a:p>
        </p:txBody>
      </p:sp>
      <p:sp>
        <p:nvSpPr>
          <p:cNvPr id="13" name="Text Placeholder 2">
            <a:extLst>
              <a:ext uri="{FF2B5EF4-FFF2-40B4-BE49-F238E27FC236}">
                <a16:creationId xmlns:a16="http://schemas.microsoft.com/office/drawing/2014/main" xmlns="" id="{3F3A0921-05AA-F74A-B2EB-4A0CD3DFBCE2}"/>
              </a:ext>
            </a:extLst>
          </p:cNvPr>
          <p:cNvSpPr txBox="1">
            <a:spLocks/>
          </p:cNvSpPr>
          <p:nvPr/>
        </p:nvSpPr>
        <p:spPr>
          <a:xfrm>
            <a:off x="703081" y="2460305"/>
            <a:ext cx="5392919"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50" charset="0"/>
              </a:rPr>
              <a:t>Milestones</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Three Milestones through </a:t>
            </a:r>
            <a:r>
              <a:rPr lang="en-US" dirty="0" smtClean="0">
                <a:solidFill>
                  <a:prstClr val="black"/>
                </a:solidFill>
                <a:latin typeface="Proxima Nova Rg" panose="02000506030000020004" pitchFamily="2" charset="0"/>
              </a:rPr>
              <a:t>semester </a:t>
            </a:r>
            <a:r>
              <a:rPr lang="en-US" dirty="0">
                <a:solidFill>
                  <a:prstClr val="black"/>
                </a:solidFill>
                <a:latin typeface="Proxima Nova Rg" panose="02000506030000020004" pitchFamily="2" charset="0"/>
              </a:rPr>
              <a:t>(1, 2 &amp; 3)</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Each Milestone has a </a:t>
            </a:r>
            <a:r>
              <a:rPr lang="en-US" dirty="0" smtClean="0">
                <a:solidFill>
                  <a:prstClr val="black"/>
                </a:solidFill>
                <a:latin typeface="Proxima Nova Rg" panose="02000506030000020004" pitchFamily="2" charset="0"/>
              </a:rPr>
              <a:t>presentation</a:t>
            </a:r>
            <a:endParaRPr lang="en-US" dirty="0">
              <a:solidFill>
                <a:prstClr val="black"/>
              </a:solidFill>
              <a:latin typeface="Proxima Nova Rg" panose="02000506030000020004" pitchFamily="2" charset="0"/>
            </a:endParaRP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Update progress on </a:t>
            </a:r>
            <a:r>
              <a:rPr lang="en-US" dirty="0" smtClean="0">
                <a:solidFill>
                  <a:prstClr val="black"/>
                </a:solidFill>
                <a:latin typeface="Proxima Nova Rg" panose="02000506030000020004" pitchFamily="2" charset="0"/>
              </a:rPr>
              <a:t>semester-long </a:t>
            </a:r>
            <a:r>
              <a:rPr lang="en-US" dirty="0">
                <a:solidFill>
                  <a:prstClr val="black"/>
                </a:solidFill>
                <a:latin typeface="Proxima Nova Rg" panose="02000506030000020004" pitchFamily="2" charset="0"/>
              </a:rPr>
              <a:t>design project (SLDP)</a:t>
            </a:r>
          </a:p>
        </p:txBody>
      </p:sp>
      <p:sp>
        <p:nvSpPr>
          <p:cNvPr id="20" name="Text Placeholder 2">
            <a:extLst>
              <a:ext uri="{FF2B5EF4-FFF2-40B4-BE49-F238E27FC236}">
                <a16:creationId xmlns:a16="http://schemas.microsoft.com/office/drawing/2014/main" xmlns="" id="{F4210772-B937-48FD-9EAE-41986CCBC363}"/>
              </a:ext>
            </a:extLst>
          </p:cNvPr>
          <p:cNvSpPr txBox="1">
            <a:spLocks/>
          </p:cNvSpPr>
          <p:nvPr/>
        </p:nvSpPr>
        <p:spPr>
          <a:xfrm>
            <a:off x="6096000" y="2460305"/>
            <a:ext cx="5561093"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50" charset="0"/>
              </a:rPr>
              <a:t>Benchmarks</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Two Benchmarks during </a:t>
            </a:r>
            <a:r>
              <a:rPr lang="en-US" dirty="0" smtClean="0">
                <a:solidFill>
                  <a:prstClr val="black"/>
                </a:solidFill>
                <a:latin typeface="Proxima Nova Rg" panose="02000506030000020004" pitchFamily="2" charset="0"/>
              </a:rPr>
              <a:t>semester</a:t>
            </a:r>
            <a:br>
              <a:rPr lang="en-US" dirty="0" smtClean="0">
                <a:solidFill>
                  <a:prstClr val="black"/>
                </a:solidFill>
                <a:latin typeface="Proxima Nova Rg" panose="02000506030000020004" pitchFamily="2" charset="0"/>
              </a:rPr>
            </a:br>
            <a:r>
              <a:rPr lang="en-US" dirty="0" smtClean="0">
                <a:solidFill>
                  <a:prstClr val="black"/>
                </a:solidFill>
                <a:latin typeface="Proxima Nova Rg" panose="02000506030000020004" pitchFamily="2" charset="0"/>
              </a:rPr>
              <a:t>(</a:t>
            </a:r>
            <a:r>
              <a:rPr lang="en-US" dirty="0">
                <a:solidFill>
                  <a:prstClr val="black"/>
                </a:solidFill>
                <a:latin typeface="Proxima Nova Rg" panose="02000506030000020004" pitchFamily="2" charset="0"/>
              </a:rPr>
              <a:t>A and B)</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List of tasks to complete for each Benchmark</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Tasks are semester-long design project (SLDP) dependent</a:t>
            </a:r>
          </a:p>
        </p:txBody>
      </p:sp>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67251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2010170"/>
            <a:ext cx="11063785"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Three Milestone presentations through the semester</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Timed five-minute presentation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Update on progress of SLDP</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Professional sales pitch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Explosion 1 9">
            <a:extLst>
              <a:ext uri="{FF2B5EF4-FFF2-40B4-BE49-F238E27FC236}">
                <a16:creationId xmlns:a16="http://schemas.microsoft.com/office/drawing/2014/main" xmlns="" id="{A8F57130-23B1-B04B-AE74-96C1AA01BA5F}"/>
              </a:ext>
            </a:extLst>
          </p:cNvPr>
          <p:cNvSpPr/>
          <p:nvPr/>
        </p:nvSpPr>
        <p:spPr>
          <a:xfrm rot="20911413">
            <a:off x="7464525" y="3266383"/>
            <a:ext cx="4191639" cy="279411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57068C"/>
                </a:solidFill>
                <a:latin typeface="Proxima Nova Lt" panose="02000506030000020004" pitchFamily="50" charset="0"/>
              </a:rPr>
              <a:t>Be a bit more creative with these presentations! </a:t>
            </a:r>
          </a:p>
        </p:txBody>
      </p:sp>
      <p:sp>
        <p:nvSpPr>
          <p:cNvPr id="13" name="Title 1">
            <a:extLst>
              <a:ext uri="{FF2B5EF4-FFF2-40B4-BE49-F238E27FC236}">
                <a16:creationId xmlns:a16="http://schemas.microsoft.com/office/drawing/2014/main" xmlns="" id="{6632F5F9-D124-4B11-BA8B-B6323A9B1D4F}"/>
              </a:ext>
            </a:extLst>
          </p:cNvPr>
          <p:cNvSpPr>
            <a:spLocks noGrp="1"/>
          </p:cNvSpPr>
          <p:nvPr>
            <p:ph type="ctrTitle"/>
          </p:nvPr>
        </p:nvSpPr>
        <p:spPr>
          <a:xfrm>
            <a:off x="564107" y="787364"/>
            <a:ext cx="11063786" cy="1385453"/>
          </a:xfrm>
        </p:spPr>
        <p:txBody>
          <a:bodyPr anchor="t">
            <a:noAutofit/>
          </a:body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4" name="Picture 13"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46754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827542"/>
            <a:ext cx="5689419" cy="3917892"/>
          </a:xfrm>
        </p:spPr>
        <p:txBody>
          <a:bodyPr anchor="ctr">
            <a:normAutofit/>
          </a:bodyPr>
          <a:lstStyle/>
          <a:p>
            <a:pPr algn="l">
              <a:lnSpc>
                <a:spcPct val="100000"/>
              </a:lnSpc>
            </a:pPr>
            <a:r>
              <a:rPr lang="en-US" sz="2800" b="1" dirty="0">
                <a:solidFill>
                  <a:srgbClr val="57068C"/>
                </a:solidFill>
                <a:latin typeface="Proxima Nova Lt" panose="02000506030000020004" pitchFamily="50" charset="0"/>
              </a:rPr>
              <a:t>Submission: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EG1003 Website at 11:59 PM night before recitation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4F7782C-CD11-6F42-BADE-0A10D2BA45C5}"/>
              </a:ext>
            </a:extLst>
          </p:cNvPr>
          <p:cNvSpPr/>
          <p:nvPr/>
        </p:nvSpPr>
        <p:spPr>
          <a:xfrm>
            <a:off x="6276273" y="5745434"/>
            <a:ext cx="5531894" cy="369332"/>
          </a:xfrm>
          <a:prstGeom prst="rect">
            <a:avLst/>
          </a:prstGeom>
        </p:spPr>
        <p:txBody>
          <a:bodyPr wrap="square">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Multiple slide view  </a:t>
            </a:r>
          </a:p>
        </p:txBody>
      </p:sp>
      <p:pic>
        <p:nvPicPr>
          <p:cNvPr id="5" name="Picture 4" descr="A screenshot of a cell phone&#10;&#10;Description automatically generated">
            <a:extLst>
              <a:ext uri="{FF2B5EF4-FFF2-40B4-BE49-F238E27FC236}">
                <a16:creationId xmlns:a16="http://schemas.microsoft.com/office/drawing/2014/main" xmlns="" id="{BE9C5F71-802C-C941-B16B-551FEE5209F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299020" y="2416070"/>
            <a:ext cx="5486400" cy="3259448"/>
          </a:xfrm>
          <a:prstGeom prst="rect">
            <a:avLst/>
          </a:prstGeom>
          <a:ln w="12700">
            <a:solidFill>
              <a:schemeClr val="tx1"/>
            </a:solidFill>
          </a:ln>
          <a:effectLst>
            <a:outerShdw blurRad="292100" dist="139700" dir="2700000" algn="tl" rotWithShape="0">
              <a:srgbClr val="333333">
                <a:alpha val="65000"/>
              </a:srgbClr>
            </a:outerShdw>
          </a:effectLst>
        </p:spPr>
      </p:pic>
      <p:sp>
        <p:nvSpPr>
          <p:cNvPr id="14" name="Title 1">
            <a:extLst>
              <a:ext uri="{FF2B5EF4-FFF2-40B4-BE49-F238E27FC236}">
                <a16:creationId xmlns:a16="http://schemas.microsoft.com/office/drawing/2014/main" xmlns="" id="{D35798B0-9004-4201-9CDA-6AE55A790495}"/>
              </a:ext>
            </a:extLst>
          </p:cNvPr>
          <p:cNvSpPr txBox="1">
            <a:spLocks/>
          </p:cNvSpPr>
          <p:nvPr/>
        </p:nvSpPr>
        <p:spPr>
          <a:xfrm>
            <a:off x="564107" y="789468"/>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606919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Ethics in Engineering</a:t>
            </a:r>
          </a:p>
          <a:p>
            <a:pPr marL="342900" indent="-342900" algn="l">
              <a:buFont typeface="Arial" panose="020B0604020202020204" pitchFamily="34" charset="0"/>
              <a:buChar char="•"/>
            </a:pPr>
            <a:r>
              <a:rPr lang="en-US" sz="2800" dirty="0">
                <a:latin typeface="Proxima Nova Rg" panose="02000506030000020004" pitchFamily="2" charset="0"/>
              </a:rPr>
              <a:t>How to Give a Milestone Presentation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240911"/>
            <a:ext cx="0" cy="121534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spTree>
    <p:extLst>
      <p:ext uri="{BB962C8B-B14F-4D97-AF65-F5344CB8AC3E}">
        <p14:creationId xmlns:p14="http://schemas.microsoft.com/office/powerpoint/2010/main" val="3054325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41532" y="3045309"/>
            <a:ext cx="9108923" cy="2481932"/>
          </a:xfrm>
        </p:spPr>
        <p:txBody>
          <a:bodyPr numCol="2"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Title </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Agenda</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Project Objective </a:t>
            </a:r>
            <a:endParaRPr lang="en-US" dirty="0" smtClean="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Background Information</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Technical Design Description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Cost Estimate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Project Schedule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Teamwork Agreement </a:t>
            </a:r>
            <a:br>
              <a:rPr lang="en-US" dirty="0">
                <a:latin typeface="Proxima Nova Rg" panose="02000506030000020004" pitchFamily="2" charset="0"/>
              </a:rPr>
            </a:br>
            <a:r>
              <a:rPr lang="en-US" dirty="0">
                <a:solidFill>
                  <a:srgbClr val="57068C"/>
                </a:solidFill>
                <a:latin typeface="Proxima Nova Rg" panose="02000506030000020004" pitchFamily="2" charset="0"/>
              </a:rPr>
              <a:t>(MS 1 Only)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Summary</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Title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5F522D9-7A12-BA4A-9849-B4C75C6431E4}"/>
              </a:ext>
            </a:extLst>
          </p:cNvPr>
          <p:cNvSpPr/>
          <p:nvPr/>
        </p:nvSpPr>
        <p:spPr>
          <a:xfrm>
            <a:off x="1353350" y="2185624"/>
            <a:ext cx="9485289" cy="523220"/>
          </a:xfrm>
          <a:prstGeom prst="rect">
            <a:avLst/>
          </a:prstGeom>
        </p:spPr>
        <p:txBody>
          <a:bodyPr wrap="none">
            <a:spAutoFit/>
          </a:bodyPr>
          <a:lstStyle/>
          <a:p>
            <a:r>
              <a:rPr lang="en-US" sz="2800" dirty="0">
                <a:latin typeface="Proxima Nova Rg" panose="02000506030000020004" pitchFamily="2" charset="0"/>
              </a:rPr>
              <a:t>Consistent format and order for all Milestone presentations</a:t>
            </a:r>
            <a:r>
              <a:rPr lang="en-US" sz="2400" dirty="0">
                <a:latin typeface="Proxima Nova Rg" panose="02000506030000020004" pitchFamily="2" charset="0"/>
              </a:rPr>
              <a:t>:</a:t>
            </a:r>
          </a:p>
        </p:txBody>
      </p:sp>
      <p:sp>
        <p:nvSpPr>
          <p:cNvPr id="11" name="Explosion 1 10">
            <a:extLst>
              <a:ext uri="{FF2B5EF4-FFF2-40B4-BE49-F238E27FC236}">
                <a16:creationId xmlns:a16="http://schemas.microsoft.com/office/drawing/2014/main" xmlns="" id="{35EB8184-2856-9745-AFE0-A311F7B035CD}"/>
              </a:ext>
            </a:extLst>
          </p:cNvPr>
          <p:cNvSpPr/>
          <p:nvPr/>
        </p:nvSpPr>
        <p:spPr>
          <a:xfrm rot="20911413">
            <a:off x="8049660" y="3770202"/>
            <a:ext cx="3839770" cy="245620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57068C"/>
                </a:solidFill>
                <a:latin typeface="Proxima Nova Lt" panose="02000506030000020004" pitchFamily="50" charset="0"/>
              </a:rPr>
              <a:t>Different format than lab presentations!</a:t>
            </a:r>
          </a:p>
        </p:txBody>
      </p:sp>
      <p:sp>
        <p:nvSpPr>
          <p:cNvPr id="15" name="Title 1">
            <a:extLst>
              <a:ext uri="{FF2B5EF4-FFF2-40B4-BE49-F238E27FC236}">
                <a16:creationId xmlns:a16="http://schemas.microsoft.com/office/drawing/2014/main" xmlns="" id="{9EA0DCE9-3494-43BF-9FCF-AEEBC36CB427}"/>
              </a:ext>
            </a:extLst>
          </p:cNvPr>
          <p:cNvSpPr txBox="1">
            <a:spLocks/>
          </p:cNvSpPr>
          <p:nvPr/>
        </p:nvSpPr>
        <p:spPr>
          <a:xfrm>
            <a:off x="564103" y="800171"/>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FORMAT</a:t>
            </a:r>
          </a:p>
        </p:txBody>
      </p:sp>
      <p:pic>
        <p:nvPicPr>
          <p:cNvPr id="14" name="Picture 13"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789087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05583"/>
            <a:ext cx="11063786" cy="965147"/>
          </a:xfrm>
        </p:spPr>
        <p:txBody>
          <a:bodyPr>
            <a:normAutofit/>
          </a:bodyPr>
          <a:lstStyle/>
          <a:p>
            <a:r>
              <a:rPr lang="en-US" sz="5400" dirty="0">
                <a:latin typeface="Gotham Medium" panose="02000604030000020004" pitchFamily="50" charset="0"/>
              </a:rPr>
              <a:t>TITLE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28841" y="3204875"/>
            <a:ext cx="5486400" cy="1791615"/>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Product name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Company name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Group members with company </a:t>
            </a:r>
            <a:r>
              <a:rPr lang="en-US" dirty="0" smtClean="0">
                <a:latin typeface="Proxima Nova Rg" panose="02000506030000020004" pitchFamily="2" charset="0"/>
              </a:rPr>
              <a:t>titles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EG1003 section</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Date</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41147"/>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xmlns="" id="{F69C2634-17EE-A14A-A2D6-95395A393010}"/>
              </a:ext>
            </a:extLst>
          </p:cNvPr>
          <p:cNvSpPr/>
          <p:nvPr/>
        </p:nvSpPr>
        <p:spPr>
          <a:xfrm>
            <a:off x="7707377" y="5574803"/>
            <a:ext cx="288412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Title sample slide</a:t>
            </a:r>
          </a:p>
        </p:txBody>
      </p:sp>
      <p:sp>
        <p:nvSpPr>
          <p:cNvPr id="18" name="Explosion 1 17">
            <a:extLst>
              <a:ext uri="{FF2B5EF4-FFF2-40B4-BE49-F238E27FC236}">
                <a16:creationId xmlns:a16="http://schemas.microsoft.com/office/drawing/2014/main" xmlns="" id="{59687302-316C-764C-8BFF-55708730F73F}"/>
              </a:ext>
            </a:extLst>
          </p:cNvPr>
          <p:cNvSpPr/>
          <p:nvPr/>
        </p:nvSpPr>
        <p:spPr>
          <a:xfrm rot="21077727">
            <a:off x="2985069" y="3935837"/>
            <a:ext cx="3439441" cy="2242349"/>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7068C"/>
                </a:solidFill>
                <a:latin typeface="Proxima Nova Lt" panose="02000506030000020004" pitchFamily="50" charset="0"/>
              </a:rPr>
              <a:t>You create! Remember to be professional!</a:t>
            </a:r>
          </a:p>
        </p:txBody>
      </p:sp>
      <p:pic>
        <p:nvPicPr>
          <p:cNvPr id="6" name="Picture 5" descr="A screenshot of a cell phone&#10;&#10;Description automatically generated">
            <a:extLst>
              <a:ext uri="{FF2B5EF4-FFF2-40B4-BE49-F238E27FC236}">
                <a16:creationId xmlns:a16="http://schemas.microsoft.com/office/drawing/2014/main" xmlns="" id="{A2C3F5F3-4AC5-A043-AC49-A3B8CB6D1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985" y="2390947"/>
            <a:ext cx="4956908" cy="309806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45960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53356"/>
            <a:ext cx="11063786" cy="965147"/>
          </a:xfrm>
        </p:spPr>
        <p:txBody>
          <a:bodyPr>
            <a:normAutofit/>
          </a:bodyPr>
          <a:lstStyle/>
          <a:p>
            <a:r>
              <a:rPr lang="en-US" sz="5400" dirty="0">
                <a:latin typeface="Gotham Medium" panose="02000604030000020004" pitchFamily="50" charset="0"/>
              </a:rPr>
              <a:t>AGENDA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291944" y="1943372"/>
            <a:ext cx="5744886"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“Agenda”</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Same agenda slide/order for all Milestone presentations!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xmlns="" id="{7FBFA0B2-6F89-354D-BC42-BAD4604F35D5}"/>
              </a:ext>
            </a:extLst>
          </p:cNvPr>
          <p:cNvSpPr/>
          <p:nvPr/>
        </p:nvSpPr>
        <p:spPr>
          <a:xfrm>
            <a:off x="1626115" y="5532848"/>
            <a:ext cx="325121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Agenda slide sample</a:t>
            </a:r>
          </a:p>
        </p:txBody>
      </p:sp>
      <p:pic>
        <p:nvPicPr>
          <p:cNvPr id="11" name="Picture 10" descr="A screenshot of a cell phone&#10;&#10;Description automatically generated">
            <a:extLst>
              <a:ext uri="{FF2B5EF4-FFF2-40B4-BE49-F238E27FC236}">
                <a16:creationId xmlns:a16="http://schemas.microsoft.com/office/drawing/2014/main" xmlns="" id="{1B959DF9-F731-4347-8024-18D41E546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07" y="2066920"/>
            <a:ext cx="5375229" cy="335951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33303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31669"/>
            <a:ext cx="11063786" cy="965147"/>
          </a:xfrm>
        </p:spPr>
        <p:txBody>
          <a:bodyPr>
            <a:normAutofit/>
          </a:bodyPr>
          <a:lstStyle/>
          <a:p>
            <a:r>
              <a:rPr lang="en-US" sz="5400" dirty="0">
                <a:latin typeface="Gotham Medium" panose="02000604030000020004" pitchFamily="50" charset="0"/>
              </a:rPr>
              <a:t>PROJECT OBJECTIVE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884388"/>
            <a:ext cx="5347992" cy="391789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“Project Objective”</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What</a:t>
            </a:r>
            <a:r>
              <a:rPr lang="en-US" dirty="0">
                <a:latin typeface="Proxima Nova Rg" panose="02000506030000020004" pitchFamily="2" charset="0"/>
              </a:rPr>
              <a:t> are you doing in your project?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Include overall approach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Extra credit points you’re aiming to earn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6744833" y="5519426"/>
            <a:ext cx="422583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Project objective sample slide</a:t>
            </a:r>
          </a:p>
        </p:txBody>
      </p:sp>
      <p:pic>
        <p:nvPicPr>
          <p:cNvPr id="6" name="Picture 5" descr="A screenshot of a cell phone&#10;&#10;Description automatically generated">
            <a:extLst>
              <a:ext uri="{FF2B5EF4-FFF2-40B4-BE49-F238E27FC236}">
                <a16:creationId xmlns:a16="http://schemas.microsoft.com/office/drawing/2014/main" xmlns="" id="{05177C61-0631-1041-BE70-8B9A26FAE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611" y="1957071"/>
            <a:ext cx="5540282" cy="346267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86855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42734" y="2125545"/>
            <a:ext cx="5849266"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Why</a:t>
            </a:r>
            <a:r>
              <a:rPr lang="en-US" dirty="0">
                <a:latin typeface="Proxima Nova Rg" panose="02000506030000020004" pitchFamily="2" charset="0"/>
              </a:rPr>
              <a:t> are you completing the project?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Paraphrase project description from student manual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931155" y="5714008"/>
            <a:ext cx="487825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Background information sample slide</a:t>
            </a:r>
          </a:p>
        </p:txBody>
      </p:sp>
      <p:sp>
        <p:nvSpPr>
          <p:cNvPr id="17" name="Title 1">
            <a:extLst>
              <a:ext uri="{FF2B5EF4-FFF2-40B4-BE49-F238E27FC236}">
                <a16:creationId xmlns:a16="http://schemas.microsoft.com/office/drawing/2014/main" xmlns="" id="{DA0FA27D-0BC3-4E06-85A5-3BA29A16E134}"/>
              </a:ext>
            </a:extLst>
          </p:cNvPr>
          <p:cNvSpPr txBox="1">
            <a:spLocks/>
          </p:cNvSpPr>
          <p:nvPr/>
        </p:nvSpPr>
        <p:spPr>
          <a:xfrm>
            <a:off x="564107" y="698417"/>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BACKGROUND INFORMATION</a:t>
            </a:r>
          </a:p>
          <a:p>
            <a:pPr>
              <a:lnSpc>
                <a:spcPct val="80000"/>
              </a:lnSpc>
            </a:pPr>
            <a:r>
              <a:rPr lang="en-US" sz="5400" dirty="0">
                <a:latin typeface="Gotham Medium" panose="02000604030000020004" pitchFamily="50" charset="0"/>
              </a:rPr>
              <a:t>SLIDE</a:t>
            </a:r>
          </a:p>
        </p:txBody>
      </p:sp>
      <p:pic>
        <p:nvPicPr>
          <p:cNvPr id="5" name="Picture 4" descr="A screenshot of a cell phone&#10;&#10;Description automatically generated">
            <a:extLst>
              <a:ext uri="{FF2B5EF4-FFF2-40B4-BE49-F238E27FC236}">
                <a16:creationId xmlns:a16="http://schemas.microsoft.com/office/drawing/2014/main" xmlns="" id="{8B8F7FF0-8A45-0B4A-8EDD-FBA666128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846" y="2389992"/>
            <a:ext cx="5307896" cy="331743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931425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97037" y="1908098"/>
            <a:ext cx="5857380" cy="391789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Slides titled “Technical Design Description”</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How</a:t>
            </a:r>
            <a:r>
              <a:rPr lang="en-US" dirty="0">
                <a:latin typeface="Proxima Nova Rg" panose="02000506030000020004" pitchFamily="2" charset="0"/>
              </a:rPr>
              <a:t> does your project work?</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All required CAD views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Coding snapshot and description </a:t>
            </a:r>
            <a:br>
              <a:rPr lang="en-US" dirty="0">
                <a:latin typeface="Proxima Nova Rg" panose="02000506030000020004" pitchFamily="2" charset="0"/>
              </a:rPr>
            </a:br>
            <a:r>
              <a:rPr lang="en-US" dirty="0">
                <a:latin typeface="Proxima Nova Rg" panose="02000506030000020004" pitchFamily="2" charset="0"/>
              </a:rPr>
              <a:t>(if applicable)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For future Milestones, compare changes in design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6205305" y="5494741"/>
            <a:ext cx="5346335"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Sample CAD design change comparison </a:t>
            </a:r>
          </a:p>
        </p:txBody>
      </p:sp>
      <p:sp>
        <p:nvSpPr>
          <p:cNvPr id="16" name="Title 1">
            <a:extLst>
              <a:ext uri="{FF2B5EF4-FFF2-40B4-BE49-F238E27FC236}">
                <a16:creationId xmlns:a16="http://schemas.microsoft.com/office/drawing/2014/main" xmlns="" id="{3CA00793-36D4-4764-A74E-5911CD9587E1}"/>
              </a:ext>
            </a:extLst>
          </p:cNvPr>
          <p:cNvSpPr txBox="1">
            <a:spLocks/>
          </p:cNvSpPr>
          <p:nvPr/>
        </p:nvSpPr>
        <p:spPr>
          <a:xfrm>
            <a:off x="0" y="750079"/>
            <a:ext cx="12192000"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smtClean="0">
                <a:latin typeface="Gotham Medium" panose="02000604030000020004" pitchFamily="50" charset="0"/>
              </a:rPr>
              <a:t>DESIGN </a:t>
            </a:r>
            <a:r>
              <a:rPr lang="en-US" sz="5400" dirty="0">
                <a:latin typeface="Gotham Medium" panose="02000604030000020004" pitchFamily="50" charset="0"/>
              </a:rPr>
              <a:t>DESCRIPTION </a:t>
            </a:r>
            <a:r>
              <a:rPr lang="en-US" sz="5400" dirty="0" smtClean="0">
                <a:latin typeface="Gotham Medium" panose="02000604030000020004" pitchFamily="50" charset="0"/>
              </a:rPr>
              <a:t>SLIDES</a:t>
            </a:r>
            <a:br>
              <a:rPr lang="en-US" sz="5400" dirty="0" smtClean="0">
                <a:latin typeface="Gotham Medium" panose="02000604030000020004" pitchFamily="50" charset="0"/>
              </a:rPr>
            </a:br>
            <a:endParaRPr lang="en-US" sz="5400" dirty="0">
              <a:latin typeface="Gotham Medium" panose="02000604030000020004" pitchFamily="50" charset="0"/>
            </a:endParaRPr>
          </a:p>
        </p:txBody>
      </p:sp>
      <p:pic>
        <p:nvPicPr>
          <p:cNvPr id="18" name="Picture 17"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9" name="TextBox 18">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650" y="1770126"/>
            <a:ext cx="5867643" cy="3667277"/>
          </a:xfrm>
          <a:prstGeom prst="rect">
            <a:avLst/>
          </a:prstGeom>
        </p:spPr>
      </p:pic>
    </p:spTree>
    <p:extLst>
      <p:ext uri="{BB962C8B-B14F-4D97-AF65-F5344CB8AC3E}">
        <p14:creationId xmlns:p14="http://schemas.microsoft.com/office/powerpoint/2010/main" val="2194521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491710" y="2003101"/>
            <a:ext cx="5337027" cy="3917892"/>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Slide title “Cost Estimate”</a:t>
            </a:r>
          </a:p>
          <a:p>
            <a:pPr marL="342900" indent="-342900" algn="l">
              <a:buFont typeface="Arial" panose="020B0604020202020204" pitchFamily="34" charset="0"/>
              <a:buChar char="•"/>
            </a:pPr>
            <a:r>
              <a:rPr lang="en-US" dirty="0">
                <a:latin typeface="Proxima Nova Rg" panose="02000506030000020004" pitchFamily="2" charset="0"/>
              </a:rPr>
              <a:t>Table should be professional and readable</a:t>
            </a:r>
          </a:p>
          <a:p>
            <a:pPr marL="342900" indent="-342900" algn="l">
              <a:buFont typeface="Arial" panose="020B0604020202020204" pitchFamily="34" charset="0"/>
              <a:buChar char="•"/>
            </a:pPr>
            <a:r>
              <a:rPr lang="en-US" dirty="0">
                <a:latin typeface="Proxima Nova Rg" panose="02000506030000020004" pitchFamily="2" charset="0"/>
              </a:rPr>
              <a:t>List major parts individually, group smaller cost items under “miscellaneous”</a:t>
            </a:r>
          </a:p>
          <a:p>
            <a:pPr marL="342900" indent="-342900" algn="l">
              <a:buFont typeface="Arial" panose="020B0604020202020204" pitchFamily="34" charset="0"/>
              <a:buChar char="•"/>
            </a:pPr>
            <a:r>
              <a:rPr lang="en-US" dirty="0">
                <a:latin typeface="Proxima Nova Rg" panose="02000506030000020004" pitchFamily="2" charset="0"/>
              </a:rPr>
              <a:t>Include labor cost for projected hours worked</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31809" y="2258587"/>
            <a:ext cx="5569661" cy="331486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473320" y="5636187"/>
            <a:ext cx="389241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Sample cost estimate slide</a:t>
            </a:r>
          </a:p>
        </p:txBody>
      </p:sp>
      <p:pic>
        <p:nvPicPr>
          <p:cNvPr id="10" name="Picture 9" descr="A screenshot of a cell phone&#10;&#10;Description automatically generated">
            <a:extLst>
              <a:ext uri="{FF2B5EF4-FFF2-40B4-BE49-F238E27FC236}">
                <a16:creationId xmlns:a16="http://schemas.microsoft.com/office/drawing/2014/main" xmlns="" id="{A1FBD81B-F1F6-2342-85A0-2C908FD6C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244" y="2183636"/>
            <a:ext cx="5486400" cy="3429000"/>
          </a:xfrm>
          <a:prstGeom prst="rect">
            <a:avLst/>
          </a:prstGeom>
        </p:spPr>
      </p:pic>
      <p:sp>
        <p:nvSpPr>
          <p:cNvPr id="16" name="Title 1">
            <a:extLst>
              <a:ext uri="{FF2B5EF4-FFF2-40B4-BE49-F238E27FC236}">
                <a16:creationId xmlns:a16="http://schemas.microsoft.com/office/drawing/2014/main" xmlns="" id="{29075F0A-7D97-46F1-81B1-4766780615F1}"/>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7" name="Picture 16"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39845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7023673" y="2119441"/>
            <a:ext cx="3155031" cy="369332"/>
          </a:xfrm>
          <a:prstGeom prst="rect">
            <a:avLst/>
          </a:prstGeom>
        </p:spPr>
        <p:txBody>
          <a:bodyPr wrap="none">
            <a:spAutoFit/>
          </a:bodyPr>
          <a:lstStyle/>
          <a:p>
            <a:r>
              <a:rPr lang="en-US" dirty="0">
                <a:latin typeface="Proxima Nova Rg" panose="02000506030000020004" pitchFamily="2" charset="0"/>
              </a:rPr>
              <a:t>Table 1: Sample cost estimate</a:t>
            </a:r>
          </a:p>
        </p:txBody>
      </p:sp>
      <p:sp>
        <p:nvSpPr>
          <p:cNvPr id="19" name="Subtitle 2">
            <a:extLst>
              <a:ext uri="{FF2B5EF4-FFF2-40B4-BE49-F238E27FC236}">
                <a16:creationId xmlns:a16="http://schemas.microsoft.com/office/drawing/2014/main" xmlns="" id="{E551FC01-118A-134F-8AEF-E7CDB6D15208}"/>
              </a:ext>
            </a:extLst>
          </p:cNvPr>
          <p:cNvSpPr>
            <a:spLocks noGrp="1"/>
          </p:cNvSpPr>
          <p:nvPr>
            <p:ph type="subTitle" idx="1"/>
          </p:nvPr>
        </p:nvSpPr>
        <p:spPr>
          <a:xfrm>
            <a:off x="564107" y="1892016"/>
            <a:ext cx="5151297" cy="404800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Compare changes in cost between Milestones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Full dollar amounts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Highlight total cost</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Use online cost resources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Optional 20% slack for unexpected costs</a:t>
            </a:r>
          </a:p>
        </p:txBody>
      </p:sp>
      <p:pic>
        <p:nvPicPr>
          <p:cNvPr id="23" name="Picture 22" descr="A screenshot of a cell phone&#10;&#10;Description automatically generated">
            <a:extLst>
              <a:ext uri="{FF2B5EF4-FFF2-40B4-BE49-F238E27FC236}">
                <a16:creationId xmlns:a16="http://schemas.microsoft.com/office/drawing/2014/main" xmlns="" id="{5CF6CD3D-CCE3-F54D-B685-D5CD1D2C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357" y="2572651"/>
            <a:ext cx="6387664" cy="3000047"/>
          </a:xfrm>
          <a:prstGeom prst="rect">
            <a:avLst/>
          </a:prstGeom>
        </p:spPr>
      </p:pic>
      <p:sp>
        <p:nvSpPr>
          <p:cNvPr id="16" name="Title 1">
            <a:extLst>
              <a:ext uri="{FF2B5EF4-FFF2-40B4-BE49-F238E27FC236}">
                <a16:creationId xmlns:a16="http://schemas.microsoft.com/office/drawing/2014/main" xmlns="" id="{5CB551F3-ABD1-43AC-B13E-3FCD4E8262DF}"/>
              </a:ext>
            </a:extLst>
          </p:cNvPr>
          <p:cNvSpPr txBox="1">
            <a:spLocks/>
          </p:cNvSpPr>
          <p:nvPr/>
        </p:nvSpPr>
        <p:spPr>
          <a:xfrm>
            <a:off x="564107" y="629782"/>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02801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31980"/>
            <a:ext cx="11063786" cy="965147"/>
          </a:xfrm>
        </p:spPr>
        <p:txBody>
          <a:bodyPr>
            <a:normAutofit/>
          </a:bodyPr>
          <a:lstStyle/>
          <a:p>
            <a:r>
              <a:rPr lang="en-US" sz="5400" dirty="0">
                <a:latin typeface="Gotham Medium" panose="02000604030000020004" pitchFamily="50" charset="0"/>
              </a:rPr>
              <a:t>PROJECT SCHEDULE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96000" y="1986859"/>
            <a:ext cx="5849266" cy="3858316"/>
          </a:xfrm>
        </p:spPr>
        <p:txBody>
          <a:bodyPr anchor="ctr">
            <a:noAutofit/>
          </a:bodyPr>
          <a:lstStyle/>
          <a:p>
            <a:pPr marL="342900" indent="-342900" algn="l">
              <a:buFont typeface="Arial" panose="020B0604020202020204" pitchFamily="34" charset="0"/>
              <a:buChar char="•"/>
            </a:pPr>
            <a:r>
              <a:rPr lang="en-US" dirty="0">
                <a:latin typeface="Proxima Nova Rg" panose="02000506030000020004" pitchFamily="2" charset="0"/>
              </a:rPr>
              <a:t>Slide title “Project Schedule”</a:t>
            </a:r>
          </a:p>
          <a:p>
            <a:pPr marL="342900" indent="-342900" algn="l">
              <a:buFont typeface="Arial" panose="020B0604020202020204" pitchFamily="34" charset="0"/>
              <a:buChar char="•"/>
            </a:pPr>
            <a:r>
              <a:rPr lang="en-US" dirty="0">
                <a:latin typeface="Proxima Nova Rg" panose="02000506030000020004" pitchFamily="2" charset="0"/>
              </a:rPr>
              <a:t>Copy picture function</a:t>
            </a:r>
          </a:p>
          <a:p>
            <a:pPr marL="800100" lvl="1" indent="-342900" algn="l">
              <a:buFont typeface="Arial" panose="020B0604020202020204" pitchFamily="34" charset="0"/>
              <a:buChar char="•"/>
            </a:pPr>
            <a:r>
              <a:rPr lang="en-US" sz="2400" dirty="0">
                <a:latin typeface="Proxima Nova Rg" panose="02000506030000020004" pitchFamily="2" charset="0"/>
              </a:rPr>
              <a:t>Do </a:t>
            </a:r>
            <a:r>
              <a:rPr lang="en-US" sz="2400" b="1" dirty="0">
                <a:solidFill>
                  <a:srgbClr val="57068C"/>
                </a:solidFill>
                <a:latin typeface="Proxima Nova Lt" panose="02000506030000020004" pitchFamily="50" charset="0"/>
              </a:rPr>
              <a:t>not</a:t>
            </a:r>
            <a:r>
              <a:rPr lang="en-US" sz="2400" dirty="0">
                <a:latin typeface="Proxima Nova Rg" panose="02000506030000020004" pitchFamily="2" charset="0"/>
              </a:rPr>
              <a:t> screenshot</a:t>
            </a:r>
          </a:p>
          <a:p>
            <a:pPr marL="342900" indent="-342900" algn="l">
              <a:buFont typeface="Arial" panose="020B0604020202020204" pitchFamily="34" charset="0"/>
              <a:buChar char="•"/>
            </a:pPr>
            <a:r>
              <a:rPr lang="en-US" dirty="0">
                <a:latin typeface="Proxima Nova Rg" panose="02000506030000020004" pitchFamily="2" charset="0"/>
              </a:rPr>
              <a:t>Include table, Gantt chart, and </a:t>
            </a:r>
            <a:r>
              <a:rPr lang="en-US" dirty="0" smtClean="0">
                <a:latin typeface="Proxima Nova Rg" panose="02000506030000020004" pitchFamily="2" charset="0"/>
              </a:rPr>
              <a:t/>
            </a:r>
            <a:br>
              <a:rPr lang="en-US" dirty="0" smtClean="0">
                <a:latin typeface="Proxima Nova Rg" panose="02000506030000020004" pitchFamily="2" charset="0"/>
              </a:rPr>
            </a:br>
            <a:r>
              <a:rPr lang="en-US" dirty="0" smtClean="0">
                <a:latin typeface="Proxima Nova Rg" panose="02000506030000020004" pitchFamily="2" charset="0"/>
              </a:rPr>
              <a:t>progress </a:t>
            </a:r>
            <a:r>
              <a:rPr lang="en-US" dirty="0">
                <a:latin typeface="Proxima Nova Rg" panose="02000506030000020004" pitchFamily="2" charset="0"/>
              </a:rPr>
              <a:t>line in image</a:t>
            </a:r>
          </a:p>
          <a:p>
            <a:pPr marL="342900" indent="-342900" algn="l">
              <a:buFont typeface="Arial" panose="020B0604020202020204" pitchFamily="34" charset="0"/>
              <a:buChar char="•"/>
            </a:pPr>
            <a:r>
              <a:rPr lang="en-US" dirty="0">
                <a:latin typeface="Proxima Nova Rg" panose="02000506030000020004" pitchFamily="2" charset="0"/>
              </a:rPr>
              <a:t>Refer to Microsoft Project Student Guide presentation for instructions</a:t>
            </a:r>
          </a:p>
          <a:p>
            <a:pPr marL="800100" lvl="1" indent="-342900" algn="l">
              <a:buFont typeface="Arial" panose="020B0604020202020204" pitchFamily="34" charset="0"/>
              <a:buChar char="•"/>
            </a:pPr>
            <a:r>
              <a:rPr lang="en-US" sz="2400" dirty="0">
                <a:latin typeface="Proxima Nova Rg" panose="02000506030000020004" pitchFamily="2" charset="0"/>
              </a:rPr>
              <a:t>VCL copy picture instructions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877127" y="5540713"/>
            <a:ext cx="420980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Project schedule sample slide</a:t>
            </a:r>
          </a:p>
        </p:txBody>
      </p:sp>
      <p:pic>
        <p:nvPicPr>
          <p:cNvPr id="18" name="Picture 17" descr="A screenshot of a cell phone&#10;&#10;Description automatically generated">
            <a:extLst>
              <a:ext uri="{FF2B5EF4-FFF2-40B4-BE49-F238E27FC236}">
                <a16:creationId xmlns:a16="http://schemas.microsoft.com/office/drawing/2014/main" xmlns="" id="{DBB145D2-47DD-F848-9ADB-71A1ADAE1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19" y="2324173"/>
            <a:ext cx="5055448" cy="315965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207771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3050" y="1597556"/>
            <a:ext cx="5462950" cy="3917892"/>
          </a:xfrm>
        </p:spPr>
        <p:txBody>
          <a:bodyPr anchor="ctr">
            <a:normAutofit/>
          </a:bodyPr>
          <a:lstStyle/>
          <a:p>
            <a:pPr marL="342900" indent="-342900" algn="l">
              <a:lnSpc>
                <a:spcPct val="100000"/>
              </a:lnSpc>
              <a:buClr>
                <a:schemeClr val="tx1"/>
              </a:buClr>
              <a:buFont typeface="Arial" panose="020B0604020202020204" pitchFamily="34" charset="0"/>
              <a:buChar char="•"/>
            </a:pPr>
            <a:r>
              <a:rPr lang="en-US" dirty="0">
                <a:latin typeface="Proxima Nova Rg" panose="02000506030000020004" pitchFamily="2" charset="0"/>
              </a:rPr>
              <a:t>Slide title “Teamwork Agreement”</a:t>
            </a:r>
          </a:p>
          <a:p>
            <a:pPr marL="342900" indent="-342900" algn="l">
              <a:lnSpc>
                <a:spcPct val="100000"/>
              </a:lnSpc>
              <a:buClr>
                <a:schemeClr val="tx1"/>
              </a:buClr>
              <a:buFont typeface="Arial" panose="020B0604020202020204" pitchFamily="34" charset="0"/>
              <a:buChar char="•"/>
            </a:pPr>
            <a:r>
              <a:rPr lang="en-US" dirty="0">
                <a:solidFill>
                  <a:srgbClr val="57068C"/>
                </a:solidFill>
                <a:latin typeface="Proxima Nova Rg" panose="02000506030000020004" pitchFamily="2" charset="0"/>
              </a:rPr>
              <a:t>Milestone 1 presentation only</a:t>
            </a:r>
          </a:p>
          <a:p>
            <a:pPr marL="342900" indent="-342900" algn="l">
              <a:lnSpc>
                <a:spcPct val="100000"/>
              </a:lnSpc>
              <a:buClr>
                <a:schemeClr val="tx1"/>
              </a:buClr>
              <a:buFont typeface="Arial" panose="020B0604020202020204" pitchFamily="34" charset="0"/>
              <a:buChar char="•"/>
            </a:pPr>
            <a:r>
              <a:rPr lang="en-US" dirty="0">
                <a:latin typeface="Proxima Nova Rg" panose="02000506030000020004" pitchFamily="2" charset="0"/>
              </a:rPr>
              <a:t>Full instructions for agreement on </a:t>
            </a:r>
            <a:r>
              <a:rPr lang="en-US" dirty="0">
                <a:solidFill>
                  <a:schemeClr val="accent1"/>
                </a:solidFill>
                <a:latin typeface="Proxima Nova Rg" panose="02000506030000020004" pitchFamily="2" charset="0"/>
                <a:hlinkClick r:id="rId2">
                  <a:extLst>
                    <a:ext uri="{A12FA001-AC4F-418D-AE19-62706E023703}">
                      <ahyp:hlinkClr xmlns="" xmlns:ahyp="http://schemas.microsoft.com/office/drawing/2018/hyperlinkcolor" val="tx"/>
                    </a:ext>
                  </a:extLst>
                </a:hlinkClick>
              </a:rPr>
              <a:t>student manual </a:t>
            </a:r>
            <a:endParaRPr lang="en-US" dirty="0">
              <a:solidFill>
                <a:schemeClr val="accent1"/>
              </a:solidFill>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Subtitle 2">
            <a:extLst>
              <a:ext uri="{FF2B5EF4-FFF2-40B4-BE49-F238E27FC236}">
                <a16:creationId xmlns:a16="http://schemas.microsoft.com/office/drawing/2014/main" xmlns="" id="{C0B8E3C3-E3FF-8042-AD76-30A0BE1B5E7D}"/>
              </a:ext>
            </a:extLst>
          </p:cNvPr>
          <p:cNvSpPr txBox="1">
            <a:spLocks/>
          </p:cNvSpPr>
          <p:nvPr/>
        </p:nvSpPr>
        <p:spPr>
          <a:xfrm>
            <a:off x="6855673" y="1923350"/>
            <a:ext cx="5462950"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solidFill>
                  <a:srgbClr val="57068C"/>
                </a:solidFill>
                <a:latin typeface="Proxima Nova Lt" panose="02000506030000020004" pitchFamily="50" charset="0"/>
              </a:rPr>
              <a:t>Summarize agreement:</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Communication</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Meetings</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Differences in opinion</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Responsibilities </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Workload</a:t>
            </a:r>
          </a:p>
        </p:txBody>
      </p:sp>
      <p:sp>
        <p:nvSpPr>
          <p:cNvPr id="14" name="Title 1">
            <a:extLst>
              <a:ext uri="{FF2B5EF4-FFF2-40B4-BE49-F238E27FC236}">
                <a16:creationId xmlns:a16="http://schemas.microsoft.com/office/drawing/2014/main" xmlns="" id="{C814C522-EB5F-439C-9762-1B6B371C77A3}"/>
              </a:ext>
            </a:extLst>
          </p:cNvPr>
          <p:cNvSpPr txBox="1">
            <a:spLocks/>
          </p:cNvSpPr>
          <p:nvPr/>
        </p:nvSpPr>
        <p:spPr>
          <a:xfrm>
            <a:off x="-313509" y="632409"/>
            <a:ext cx="12819018"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TEAMWORK AGREEMENT SLIDE</a:t>
            </a:r>
          </a:p>
        </p:txBody>
      </p:sp>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205830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721822"/>
            <a:ext cx="8889242" cy="965147"/>
          </a:xfrm>
        </p:spPr>
        <p:txBody>
          <a:bodyPr>
            <a:normAutofit/>
          </a:bodyPr>
          <a:lstStyle/>
          <a:p>
            <a:r>
              <a:rPr lang="en-US" sz="5400" dirty="0">
                <a:latin typeface="Gotham Medium" panose="02000604030000020004" pitchFamily="50" charset="0"/>
              </a:rPr>
              <a:t>BRIEF REMINDERS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996683" y="1963503"/>
            <a:ext cx="9435151" cy="3556324"/>
          </a:xfrm>
        </p:spPr>
        <p:txBody>
          <a:bodyPr anchor="ctr">
            <a:normAutofit/>
          </a:bodyPr>
          <a:lstStyle/>
          <a:p>
            <a:pPr marL="342900" indent="-342900" algn="l">
              <a:buClr>
                <a:schemeClr val="tx1"/>
              </a:buClr>
              <a:buFont typeface="Arial" panose="020B0604020202020204" pitchFamily="34" charset="0"/>
              <a:buChar char="•"/>
            </a:pPr>
            <a:r>
              <a:rPr lang="en-US" dirty="0">
                <a:latin typeface="Proxima Nova Rg" panose="02000506030000020004" pitchFamily="2" charset="0"/>
              </a:rPr>
              <a:t>Unexcused absences are zeros</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Each lecture is one percent of your final grade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To request a makeup lab go to EG website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Plagiarism is a very serious offense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Stay on top of deadlines</a:t>
            </a:r>
          </a:p>
          <a:p>
            <a:pPr marL="342900" indent="-342900" algn="l">
              <a:buClr>
                <a:schemeClr val="tx1"/>
              </a:buClr>
              <a:buFont typeface="Arial" panose="020B0604020202020204" pitchFamily="34" charset="0"/>
              <a:buChar char="•"/>
            </a:pPr>
            <a:r>
              <a:rPr lang="en-US" b="1" dirty="0">
                <a:solidFill>
                  <a:srgbClr val="57068C"/>
                </a:solidFill>
                <a:latin typeface="Proxima Nova Lt" panose="02000506030000020004" pitchFamily="2" charset="77"/>
              </a:rPr>
              <a:t>Learn from your mistakes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486387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1038"/>
            <a:ext cx="11063786" cy="965147"/>
          </a:xfrm>
        </p:spPr>
        <p:txBody>
          <a:bodyPr>
            <a:normAutofit/>
          </a:bodyPr>
          <a:lstStyle/>
          <a:p>
            <a:r>
              <a:rPr lang="en-US" sz="5400" dirty="0">
                <a:latin typeface="Gotham Medium" panose="02000604030000020004" pitchFamily="50" charset="0"/>
              </a:rPr>
              <a:t>SUMMARY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506345" y="1863849"/>
            <a:ext cx="5685655" cy="3917892"/>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77"/>
              </a:rPr>
              <a:t>Slide title “</a:t>
            </a:r>
            <a:r>
              <a:rPr lang="en-US" dirty="0">
                <a:solidFill>
                  <a:srgbClr val="57068C"/>
                </a:solidFill>
                <a:latin typeface="Proxima Nova Rg" panose="02000506030000020004" pitchFamily="2" charset="77"/>
              </a:rPr>
              <a:t>Summary</a:t>
            </a:r>
            <a:r>
              <a:rPr lang="en-US" dirty="0">
                <a:latin typeface="Proxima Nova Rg" panose="02000506030000020004" pitchFamily="2" charset="77"/>
              </a:rPr>
              <a:t>”</a:t>
            </a:r>
          </a:p>
          <a:p>
            <a:pPr marL="342900" indent="-342900" algn="l">
              <a:buFont typeface="Arial" panose="020B0604020202020204" pitchFamily="34" charset="0"/>
              <a:buChar char="•"/>
            </a:pPr>
            <a:r>
              <a:rPr lang="en-US" dirty="0">
                <a:latin typeface="Proxima Nova Rg" panose="02000506030000020004" pitchFamily="2" charset="77"/>
              </a:rPr>
              <a:t>Overall assessment on project </a:t>
            </a:r>
          </a:p>
          <a:p>
            <a:pPr marL="342900" indent="-342900" algn="l">
              <a:buFont typeface="Arial" panose="020B0604020202020204" pitchFamily="34" charset="0"/>
              <a:buChar char="•"/>
            </a:pPr>
            <a:r>
              <a:rPr lang="en-US" dirty="0">
                <a:latin typeface="Proxima Nova Rg" panose="02000506030000020004" pitchFamily="2" charset="77"/>
              </a:rPr>
              <a:t>Are you on schedule?</a:t>
            </a:r>
          </a:p>
          <a:p>
            <a:pPr marL="342900" indent="-342900" algn="l">
              <a:buFont typeface="Arial" panose="020B0604020202020204" pitchFamily="34" charset="0"/>
              <a:buChar char="•"/>
            </a:pPr>
            <a:r>
              <a:rPr lang="en-US" dirty="0">
                <a:latin typeface="Proxima Nova Rg" panose="02000506030000020004" pitchFamily="2" charset="77"/>
              </a:rPr>
              <a:t>Are you on budget?</a:t>
            </a:r>
          </a:p>
          <a:p>
            <a:pPr marL="342900" indent="-342900" algn="l">
              <a:buFont typeface="Arial" panose="020B0604020202020204" pitchFamily="34" charset="0"/>
              <a:buChar char="•"/>
            </a:pPr>
            <a:r>
              <a:rPr lang="en-US" dirty="0">
                <a:latin typeface="Proxima Nova Rg" panose="02000506030000020004" pitchFamily="2" charset="77"/>
              </a:rPr>
              <a:t>Include next steps for the following milestone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20312"/>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xmlns="" id="{B850E341-80F1-4A45-AF1B-AEB4D1151528}"/>
              </a:ext>
            </a:extLst>
          </p:cNvPr>
          <p:cNvSpPr/>
          <p:nvPr/>
        </p:nvSpPr>
        <p:spPr>
          <a:xfrm>
            <a:off x="1646130" y="5559471"/>
            <a:ext cx="3655168"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15: </a:t>
            </a:r>
            <a:r>
              <a:rPr lang="en-US" dirty="0">
                <a:latin typeface="Proxima Nova Rg" panose="02000506030000020004" pitchFamily="2" charset="0"/>
              </a:rPr>
              <a:t>Conclusion sample slide</a:t>
            </a:r>
          </a:p>
        </p:txBody>
      </p:sp>
      <p:pic>
        <p:nvPicPr>
          <p:cNvPr id="6" name="Picture 5" descr="A screenshot of a cell phone&#10;&#10;Description automatically generated">
            <a:extLst>
              <a:ext uri="{FF2B5EF4-FFF2-40B4-BE49-F238E27FC236}">
                <a16:creationId xmlns:a16="http://schemas.microsoft.com/office/drawing/2014/main" xmlns="" id="{120F6877-03ED-814B-B3A7-533F7C0DA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079" y="2210512"/>
            <a:ext cx="5245921" cy="327870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24089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346911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87608" y="1323024"/>
            <a:ext cx="12192000" cy="965147"/>
          </a:xfrm>
        </p:spPr>
        <p:txBody>
          <a:bodyPr>
            <a:noAutofit/>
          </a:bodyPr>
          <a:lstStyle/>
          <a:p>
            <a:r>
              <a:rPr lang="en-US" sz="5400" dirty="0">
                <a:latin typeface="Gotham Medium" panose="02000604030000020004" pitchFamily="50" charset="0"/>
              </a:rPr>
              <a:t>COMMON LAB REPORT </a:t>
            </a:r>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MISTAKES</a:t>
            </a:r>
            <a:endParaRPr lang="en-US" sz="5400" dirty="0">
              <a:latin typeface="Gotham Medium" panose="02000604030000020004" pitchFamily="50" charset="0"/>
            </a:endParaRP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48828" y="2090924"/>
                <a:ext cx="10869560" cy="4039990"/>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77"/>
                  </a:rPr>
                  <a:t>One idea per paragraph</a:t>
                </a:r>
              </a:p>
              <a:p>
                <a:pPr marL="342900" indent="-342900" algn="l">
                  <a:buFont typeface="Arial" panose="020B0604020202020204" pitchFamily="34" charset="0"/>
                  <a:buChar char="•"/>
                </a:pPr>
                <a:r>
                  <a:rPr lang="en-US" dirty="0">
                    <a:latin typeface="Proxima Nova Rg" panose="02000506030000020004" pitchFamily="2" charset="77"/>
                  </a:rPr>
                  <a:t>Professional language</a:t>
                </a:r>
              </a:p>
              <a:p>
                <a:pPr marL="342900" indent="-342900" algn="l">
                  <a:buFont typeface="Arial" panose="020B0604020202020204" pitchFamily="34" charset="0"/>
                  <a:buChar char="•"/>
                </a:pPr>
                <a:r>
                  <a:rPr lang="en-US" dirty="0">
                    <a:latin typeface="Proxima Nova Rg" panose="02000506030000020004" pitchFamily="2" charset="77"/>
                  </a:rPr>
                  <a:t>Full sentences</a:t>
                </a:r>
              </a:p>
              <a:p>
                <a:pPr marL="342900" indent="-342900" algn="l">
                  <a:buFont typeface="Arial" panose="020B0604020202020204" pitchFamily="34" charset="0"/>
                  <a:buChar char="•"/>
                </a:pPr>
                <a:r>
                  <a:rPr lang="en-US" dirty="0">
                    <a:latin typeface="Proxima Nova Rg" panose="02000506030000020004" pitchFamily="2" charset="77"/>
                  </a:rPr>
                  <a:t>Proper software capitalization (e.g. </a:t>
                </a:r>
                <a:r>
                  <a:rPr lang="en-US" b="1" dirty="0">
                    <a:solidFill>
                      <a:schemeClr val="accent6"/>
                    </a:solidFill>
                    <a:latin typeface="Proxima Nova Lt" panose="02000506030000020004" pitchFamily="2" charset="77"/>
                  </a:rPr>
                  <a:t>LabVIEW</a:t>
                </a:r>
                <a:r>
                  <a:rPr lang="en-US" dirty="0">
                    <a:latin typeface="Proxima Nova Rg" panose="02000506030000020004" pitchFamily="2" charset="77"/>
                  </a:rPr>
                  <a:t>)</a:t>
                </a:r>
              </a:p>
              <a:p>
                <a:pPr marL="342900" indent="-342900" algn="l">
                  <a:buFont typeface="Arial" panose="020B0604020202020204" pitchFamily="34" charset="0"/>
                  <a:buChar char="•"/>
                </a:pPr>
                <a:r>
                  <a:rPr lang="en-US" dirty="0">
                    <a:latin typeface="Proxima Nova Rg" panose="02000506030000020004" pitchFamily="2" charset="77"/>
                  </a:rPr>
                  <a:t>Do not use abbreviations  (e.g. </a:t>
                </a:r>
                <a:r>
                  <a:rPr lang="en-US" b="1" dirty="0">
                    <a:solidFill>
                      <a:schemeClr val="accent6"/>
                    </a:solidFill>
                    <a:latin typeface="Proxima Nova Lt" panose="02000506030000020004" pitchFamily="2" charset="77"/>
                  </a:rPr>
                  <a:t>Miscellaneous </a:t>
                </a:r>
                <a14:m>
                  <m:oMath xmlns:m="http://schemas.openxmlformats.org/officeDocument/2006/math">
                    <m:r>
                      <a:rPr lang="en-US" b="1" i="0">
                        <a:solidFill>
                          <a:schemeClr val="accent6"/>
                        </a:solidFill>
                        <a:latin typeface="Cambria Math" panose="02040503050406030204" pitchFamily="18" charset="0"/>
                        <a:ea typeface="Cambria Math" panose="02040503050406030204" pitchFamily="18" charset="0"/>
                      </a:rPr>
                      <m:t>≠</m:t>
                    </m:r>
                  </m:oMath>
                </a14:m>
                <a:r>
                  <a:rPr lang="en-US" b="1" dirty="0">
                    <a:solidFill>
                      <a:schemeClr val="accent6"/>
                    </a:solidFill>
                    <a:latin typeface="Proxima Nova Lt" panose="02000506030000020004" pitchFamily="2" charset="77"/>
                  </a:rPr>
                  <a:t> Misc</a:t>
                </a:r>
                <a:r>
                  <a:rPr lang="en-US" dirty="0">
                    <a:latin typeface="Proxima Nova Rg" panose="02000506030000020004" pitchFamily="2" charset="77"/>
                  </a:rPr>
                  <a:t>)</a:t>
                </a:r>
                <a:r>
                  <a:rPr lang="en-US"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dirty="0">
                    <a:latin typeface="Proxima Nova Rg" panose="02000506030000020004" pitchFamily="2" charset="77"/>
                  </a:rPr>
                  <a:t>Do not use contractions (e.g. </a:t>
                </a:r>
                <a:r>
                  <a:rPr lang="en-US" b="1" dirty="0">
                    <a:solidFill>
                      <a:schemeClr val="accent6"/>
                    </a:solidFill>
                    <a:latin typeface="Proxima Nova Lt" panose="02000506030000020004" pitchFamily="2" charset="77"/>
                  </a:rPr>
                  <a:t>Could not </a:t>
                </a:r>
                <a14:m>
                  <m:oMath xmlns:m="http://schemas.openxmlformats.org/officeDocument/2006/math">
                    <m:r>
                      <a:rPr lang="en-US" b="1" i="0" smtClean="0">
                        <a:solidFill>
                          <a:schemeClr val="accent6"/>
                        </a:solidFill>
                        <a:latin typeface="Cambria Math" panose="02040503050406030204" pitchFamily="18" charset="0"/>
                        <a:ea typeface="Cambria Math" panose="02040503050406030204" pitchFamily="18" charset="0"/>
                      </a:rPr>
                      <m:t>≠</m:t>
                    </m:r>
                  </m:oMath>
                </a14:m>
                <a:r>
                  <a:rPr lang="en-US" b="1" dirty="0">
                    <a:solidFill>
                      <a:schemeClr val="accent6"/>
                    </a:solidFill>
                    <a:latin typeface="Proxima Nova Lt" panose="02000506030000020004" pitchFamily="2" charset="77"/>
                  </a:rPr>
                  <a:t> Couldn’t</a:t>
                </a:r>
                <a:r>
                  <a:rPr lang="en-US" dirty="0">
                    <a:latin typeface="Proxima Nova Rg" panose="02000506030000020004" pitchFamily="2" charset="77"/>
                  </a:rPr>
                  <a:t>)</a:t>
                </a:r>
                <a:r>
                  <a:rPr lang="en-US"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dirty="0">
                    <a:latin typeface="Proxima Nova Rg" panose="02000506030000020004" pitchFamily="2" charset="77"/>
                  </a:rPr>
                  <a:t>Define acronyms before use (e.g. </a:t>
                </a:r>
                <a:r>
                  <a:rPr lang="en-US" b="1" dirty="0">
                    <a:solidFill>
                      <a:schemeClr val="accent6"/>
                    </a:solidFill>
                    <a:latin typeface="Proxima Nova Lt" panose="02000506030000020004" pitchFamily="2" charset="77"/>
                  </a:rPr>
                  <a:t>National Security Agency (NSA)</a:t>
                </a:r>
                <a:r>
                  <a:rPr lang="en-US" dirty="0">
                    <a:latin typeface="Proxima Nova Rg" panose="02000506030000020004" pitchFamily="2" charset="77"/>
                  </a:rPr>
                  <a:t>)</a:t>
                </a:r>
              </a:p>
            </p:txBody>
          </p:sp>
        </mc:Choice>
        <mc:Fallback xmlns="">
          <p:sp>
            <p:nvSpPr>
              <p:cNvPr id="3" name="Subtitle 2">
                <a:extLst>
                  <a:ext uri="{FF2B5EF4-FFF2-40B4-BE49-F238E27FC236}">
                    <a16:creationId xmlns:a16="http://schemas.microsoft.com/office/drawing/2014/main" xmlns:a14="http://schemas.microsoft.com/office/drawing/2010/main" xmlns="" id="{5CCE3B30-923C-4344-A43D-814F7C6CF015}"/>
                  </a:ext>
                </a:extLst>
              </p:cNvPr>
              <p:cNvSpPr>
                <a:spLocks noGrp="1" noRot="1" noChangeAspect="1" noMove="1" noResize="1" noEditPoints="1" noAdjustHandles="1" noChangeArrowheads="1" noChangeShapeType="1" noTextEdit="1"/>
              </p:cNvSpPr>
              <p:nvPr>
                <p:ph type="subTitle" idx="1"/>
              </p:nvPr>
            </p:nvSpPr>
            <p:spPr>
              <a:xfrm>
                <a:off x="848828" y="2090924"/>
                <a:ext cx="10869560" cy="4039990"/>
              </a:xfrm>
              <a:blipFill rotWithShape="0">
                <a:blip r:embed="rId3"/>
                <a:stretch>
                  <a:fillRect l="-72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4"/>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spTree>
    <p:extLst>
      <p:ext uri="{BB962C8B-B14F-4D97-AF65-F5344CB8AC3E}">
        <p14:creationId xmlns:p14="http://schemas.microsoft.com/office/powerpoint/2010/main" val="3516862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03791" y="1320106"/>
            <a:ext cx="10140876" cy="2387600"/>
          </a:xfrm>
        </p:spPr>
        <p:txBody>
          <a:bodyPr>
            <a:normAutofit/>
          </a:bodyPr>
          <a:lstStyle/>
          <a:p>
            <a:r>
              <a:rPr lang="en-US" sz="5400" dirty="0">
                <a:latin typeface="Gotham Medium" panose="02000604030000020004" pitchFamily="50" charset="0"/>
              </a:rPr>
              <a:t>ETHICS IN ENGINEERING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43894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xmlns="" id="{211574B3-9B18-9843-8BF9-AFAF7E9B4F31}"/>
              </a:ext>
            </a:extLst>
          </p:cNvPr>
          <p:cNvSpPr>
            <a:spLocks noGrp="1"/>
          </p:cNvSpPr>
          <p:nvPr>
            <p:ph type="ctrTitle"/>
          </p:nvPr>
        </p:nvSpPr>
        <p:spPr>
          <a:xfrm>
            <a:off x="1128593" y="2011578"/>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autonomous vehicles?</a:t>
            </a:r>
          </a:p>
        </p:txBody>
      </p:sp>
      <p:pic>
        <p:nvPicPr>
          <p:cNvPr id="10" name="Picture 9"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1423333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9470" y="588965"/>
            <a:ext cx="12192000" cy="965147"/>
          </a:xfrm>
        </p:spPr>
        <p:txBody>
          <a:bodyPr>
            <a:noAutofit/>
          </a:bodyPr>
          <a:lstStyle/>
          <a:p>
            <a:r>
              <a:rPr lang="en-US" sz="4800" dirty="0">
                <a:latin typeface="Gotham Medium" panose="02000604030000020004" pitchFamily="50" charset="0"/>
              </a:rPr>
              <a:t>ETHICS OF AUTONOMOUS VEHICLES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http://www.technologyreview.com/sites/default/files/styles/view_body_embed/public/images/Ethical%20cars.png?itok=A_wye_WL">
            <a:hlinkClick r:id="rId4"/>
            <a:extLst>
              <a:ext uri="{FF2B5EF4-FFF2-40B4-BE49-F238E27FC236}">
                <a16:creationId xmlns:a16="http://schemas.microsoft.com/office/drawing/2014/main" xmlns="" id="{290E9D84-421E-C140-9397-73790821F2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86" b="6351"/>
          <a:stretch/>
        </p:blipFill>
        <p:spPr bwMode="auto">
          <a:xfrm>
            <a:off x="2448683" y="2241086"/>
            <a:ext cx="7267384" cy="37678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A526F8D9-5B88-BF42-B9D5-161A0D4073FC}"/>
              </a:ext>
            </a:extLst>
          </p:cNvPr>
          <p:cNvSpPr/>
          <p:nvPr/>
        </p:nvSpPr>
        <p:spPr>
          <a:xfrm>
            <a:off x="2894494" y="1717866"/>
            <a:ext cx="6421951" cy="523220"/>
          </a:xfrm>
          <a:prstGeom prst="rect">
            <a:avLst/>
          </a:prstGeom>
        </p:spPr>
        <p:txBody>
          <a:bodyPr wrap="none">
            <a:spAutoFit/>
          </a:bodyPr>
          <a:lstStyle/>
          <a:p>
            <a:r>
              <a:rPr lang="en-US" sz="2800" b="1" dirty="0">
                <a:solidFill>
                  <a:schemeClr val="accent6"/>
                </a:solidFill>
                <a:latin typeface="Proxima Nova Lt" panose="02000506030000020004" pitchFamily="2" charset="77"/>
              </a:rPr>
              <a:t>Who decides the value of human lives?</a:t>
            </a:r>
          </a:p>
        </p:txBody>
      </p:sp>
      <p:sp>
        <p:nvSpPr>
          <p:cNvPr id="14" name="Rectangle 13">
            <a:extLst>
              <a:ext uri="{FF2B5EF4-FFF2-40B4-BE49-F238E27FC236}">
                <a16:creationId xmlns:a16="http://schemas.microsoft.com/office/drawing/2014/main" xmlns="" id="{EB6C260D-57E3-0446-9D14-BF79FB17B26E}"/>
              </a:ext>
            </a:extLst>
          </p:cNvPr>
          <p:cNvSpPr/>
          <p:nvPr/>
        </p:nvSpPr>
        <p:spPr>
          <a:xfrm>
            <a:off x="3680916" y="5914169"/>
            <a:ext cx="4802918" cy="369332"/>
          </a:xfrm>
          <a:prstGeom prst="rect">
            <a:avLst/>
          </a:prstGeom>
        </p:spPr>
        <p:txBody>
          <a:bodyPr wrap="none">
            <a:spAutoFit/>
          </a:bodyPr>
          <a:lstStyle/>
          <a:p>
            <a:r>
              <a:rPr lang="en-US" dirty="0">
                <a:latin typeface="Proxima Nova Rg" panose="02000506030000020004" pitchFamily="2" charset="77"/>
              </a:rPr>
              <a:t>Figure 1: Traffic situations with inevitable harm</a:t>
            </a:r>
          </a:p>
        </p:txBody>
      </p:sp>
      <p:pic>
        <p:nvPicPr>
          <p:cNvPr id="15" name="Picture 14"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4730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xmlns="" id="{211574B3-9B18-9843-8BF9-AFAF7E9B4F31}"/>
              </a:ext>
            </a:extLst>
          </p:cNvPr>
          <p:cNvSpPr>
            <a:spLocks noGrp="1"/>
          </p:cNvSpPr>
          <p:nvPr>
            <p:ph type="ctrTitle"/>
          </p:nvPr>
        </p:nvSpPr>
        <p:spPr>
          <a:xfrm>
            <a:off x="1025562" y="2011578"/>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at home genetic testing?</a:t>
            </a:r>
          </a:p>
        </p:txBody>
      </p:sp>
      <p:pic>
        <p:nvPicPr>
          <p:cNvPr id="10" name="Picture 9"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spTree>
    <p:extLst>
      <p:ext uri="{BB962C8B-B14F-4D97-AF65-F5344CB8AC3E}">
        <p14:creationId xmlns:p14="http://schemas.microsoft.com/office/powerpoint/2010/main" val="1030243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xmlns="" id="{211574B3-9B18-9843-8BF9-AFAF7E9B4F31}"/>
              </a:ext>
            </a:extLst>
          </p:cNvPr>
          <p:cNvSpPr>
            <a:spLocks noGrp="1"/>
          </p:cNvSpPr>
          <p:nvPr>
            <p:ph type="ctrTitle"/>
          </p:nvPr>
        </p:nvSpPr>
        <p:spPr>
          <a:xfrm>
            <a:off x="1025562" y="1898067"/>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facial recognition?</a:t>
            </a:r>
          </a:p>
        </p:txBody>
      </p:sp>
      <p:pic>
        <p:nvPicPr>
          <p:cNvPr id="10" name="Picture 9" descr="A picture containing drawing&#10;&#10;Description automatically generated">
            <a:extLst>
              <a:ext uri="{FF2B5EF4-FFF2-40B4-BE49-F238E27FC236}">
                <a16:creationId xmlns:a16="http://schemas.microsoft.com/office/drawing/2014/main" xmlns=""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3151520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1078</TotalTime>
  <Words>1418</Words>
  <Application>Microsoft Office PowerPoint</Application>
  <PresentationFormat>Widescreen</PresentationFormat>
  <Paragraphs>206</Paragraphs>
  <Slides>31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Calibri</vt:lpstr>
      <vt:lpstr>Cambria Math</vt:lpstr>
      <vt:lpstr>Gotham Medium</vt:lpstr>
      <vt:lpstr>Proxima Nova Rg</vt:lpstr>
      <vt:lpstr>Calibri Light</vt:lpstr>
      <vt:lpstr>Proxima Nova Lt</vt:lpstr>
      <vt:lpstr>Arial</vt:lpstr>
      <vt:lpstr>Office Theme</vt:lpstr>
      <vt:lpstr>Custom Design</vt:lpstr>
      <vt:lpstr>RECITATION 4 </vt:lpstr>
      <vt:lpstr>AGENDA</vt:lpstr>
      <vt:lpstr>BRIEF REMINDERS</vt:lpstr>
      <vt:lpstr>COMMON LAB REPORT  MISTAKES</vt:lpstr>
      <vt:lpstr>ETHICS IN ENGINEERING</vt:lpstr>
      <vt:lpstr>What ethical issues will arise with the advent of autonomous vehicles?</vt:lpstr>
      <vt:lpstr>ETHICS OF AUTONOMOUS VEHICLES </vt:lpstr>
      <vt:lpstr>What ethical issues will arise with the advent of at home genetic testing?</vt:lpstr>
      <vt:lpstr>What ethical issues will arise with the advent of facial recognition?</vt:lpstr>
      <vt:lpstr> DIGITAL PRIVACY </vt:lpstr>
      <vt:lpstr>PowerPoint Presentation</vt:lpstr>
      <vt:lpstr>PowerPoint Presentation</vt:lpstr>
      <vt:lpstr>PowerPoint Presentation</vt:lpstr>
      <vt:lpstr>OPPORTUNISTIC HACKERS</vt:lpstr>
      <vt:lpstr>QUESTIONS?</vt:lpstr>
      <vt:lpstr>PowerPoint Presentation</vt:lpstr>
      <vt:lpstr>PowerPoint Presentation</vt:lpstr>
      <vt:lpstr>MILESTONE PRESENTATION OVERVIEW</vt:lpstr>
      <vt:lpstr>PowerPoint Presentation</vt:lpstr>
      <vt:lpstr>PowerPoint Presentation</vt:lpstr>
      <vt:lpstr>TITLE SLIDE</vt:lpstr>
      <vt:lpstr>AGENDA SLIDE</vt:lpstr>
      <vt:lpstr>PROJECT OBJECTIVE SLIDE</vt:lpstr>
      <vt:lpstr>PowerPoint Presentation</vt:lpstr>
      <vt:lpstr>PowerPoint Presentation</vt:lpstr>
      <vt:lpstr>PowerPoint Presentation</vt:lpstr>
      <vt:lpstr>PowerPoint Presentation</vt:lpstr>
      <vt:lpstr>PROJECT SCHEDULE SLIDE</vt:lpstr>
      <vt:lpstr>PowerPoint Presentation</vt:lpstr>
      <vt:lpstr>SUMMARY SLIDE</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4</dc:title>
  <dc:creator>Diya</dc:creator>
  <cp:lastModifiedBy>Admin</cp:lastModifiedBy>
  <cp:revision>19</cp:revision>
  <dcterms:created xsi:type="dcterms:W3CDTF">2020-08-23T07:07:10Z</dcterms:created>
  <dcterms:modified xsi:type="dcterms:W3CDTF">2020-10-06T07:36:34Z</dcterms:modified>
  <cp:contentStatus/>
</cp:coreProperties>
</file>