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manual.eg.poly.edu/images/b/b8/EG_1003_Writing_Style_Guide.docx" TargetMode="External"/><Relationship Id="rId3" Type="http://schemas.openxmlformats.org/officeDocument/2006/relationships/hyperlink" Target="https://manual.eg.poly.edu/images/a/a7/EG_1003_Sample_Lab_Report_Hot_Air_Baloon.docx" TargetMode="External"/><Relationship Id="rId4" Type="http://schemas.openxmlformats.org/officeDocument/2006/relationships/hyperlink" Target="http://nyu.mywconline.com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hyperlink" Target="https://www.pexels.com/@michael-burrows?utm_content=attributionCopyText&amp;utm_medium=referral&amp;utm_source=pexels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Relationship Id="rId5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ctrTitle"/>
          </p:nvPr>
        </p:nvSpPr>
        <p:spPr>
          <a:xfrm>
            <a:off x="892628" y="1109303"/>
            <a:ext cx="10406744" cy="2387601"/>
          </a:xfrm>
          <a:prstGeom prst="rect">
            <a:avLst/>
          </a:prstGeom>
        </p:spPr>
        <p:txBody>
          <a:bodyPr/>
          <a:lstStyle/>
          <a:p>
            <a: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THE ART OF THE </a:t>
            </a:r>
          </a:p>
          <a:p>
            <a: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COVER LETTER</a:t>
            </a:r>
          </a:p>
        </p:txBody>
      </p:sp>
      <p:sp>
        <p:nvSpPr>
          <p:cNvPr id="95" name="Subtitle 2"/>
          <p:cNvSpPr txBox="1"/>
          <p:nvPr>
            <p:ph type="subTitle" sz="quarter" idx="1"/>
          </p:nvPr>
        </p:nvSpPr>
        <p:spPr>
          <a:xfrm>
            <a:off x="1524000" y="4006993"/>
            <a:ext cx="9144000" cy="473562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pPr/>
            <a:r>
              <a:t>EG1003  |  RECITATION 11</a:t>
            </a:r>
          </a:p>
        </p:txBody>
      </p:sp>
      <p:sp>
        <p:nvSpPr>
          <p:cNvPr id="96" name="Straight Connector 4"/>
          <p:cNvSpPr/>
          <p:nvPr/>
        </p:nvSpPr>
        <p:spPr>
          <a:xfrm>
            <a:off x="4193176" y="3688905"/>
            <a:ext cx="3762106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4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itle 1"/>
          <p:cNvSpPr txBox="1"/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/>
            <a:r>
              <a:t>Cover Letter FAQs</a:t>
            </a:r>
          </a:p>
        </p:txBody>
      </p:sp>
      <p:sp>
        <p:nvSpPr>
          <p:cNvPr id="168" name="Subtitle 2"/>
          <p:cNvSpPr txBox="1"/>
          <p:nvPr>
            <p:ph type="subTitle" sz="half" idx="1"/>
          </p:nvPr>
        </p:nvSpPr>
        <p:spPr>
          <a:xfrm>
            <a:off x="253888" y="1546704"/>
            <a:ext cx="6524188" cy="4811238"/>
          </a:xfrm>
          <a:prstGeom prst="rect">
            <a:avLst/>
          </a:prstGeom>
        </p:spPr>
        <p:txBody>
          <a:bodyPr anchor="ctr"/>
          <a:lstStyle/>
          <a:p>
            <a:pPr marL="216568" indent="-216568" algn="l" defTabSz="822959">
              <a:spcBef>
                <a:spcPts val="900"/>
              </a:spcBef>
              <a:buSzPct val="100000"/>
              <a:buChar char="•"/>
              <a:defRPr b="1" sz="2159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What if the job listing says “cover letter optional”?</a:t>
            </a:r>
          </a:p>
          <a:p>
            <a:pPr lvl="2" marL="902368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Write one anyway. You will stand out.</a:t>
            </a:r>
          </a:p>
          <a:p>
            <a:pPr marL="216568" indent="-216568" algn="l" defTabSz="822959">
              <a:spcBef>
                <a:spcPts val="900"/>
              </a:spcBef>
              <a:buSzPct val="100000"/>
              <a:buChar char="•"/>
              <a:defRPr b="1" sz="2159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Should I make a standard cover letter template?</a:t>
            </a:r>
          </a:p>
          <a:p>
            <a:pPr lvl="2" marL="902368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Yes, but cover letters must </a:t>
            </a: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always</a:t>
            </a:r>
            <a:r>
              <a:t> be customized to the specific position.</a:t>
            </a:r>
          </a:p>
          <a:p>
            <a:pPr lvl="2" marL="902368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Will require even more time and care.</a:t>
            </a:r>
          </a:p>
          <a:p>
            <a:pPr marL="216568" indent="-216568" algn="l" defTabSz="822959">
              <a:spcBef>
                <a:spcPts val="900"/>
              </a:spcBef>
              <a:buSzPct val="100000"/>
              <a:buChar char="•"/>
              <a:defRPr b="1" sz="2159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Where should I look for the name of the hiring manager or supervisor?</a:t>
            </a:r>
          </a:p>
          <a:p>
            <a:pPr lvl="2" marL="902368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Company website, LinkedIn, professional connection (if you have one).</a:t>
            </a:r>
          </a:p>
          <a:p>
            <a:pPr lvl="2" marL="902368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Still can’t find it? Select the most relevant senior person related to the position.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77992" y="1661077"/>
            <a:ext cx="4499142" cy="4499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/>
          <p:nvPr>
            <p:ph type="ctrTitle"/>
          </p:nvPr>
        </p:nvSpPr>
        <p:spPr>
          <a:xfrm>
            <a:off x="564107" y="80910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/>
            <a:r>
              <a:t>RESOURCES</a:t>
            </a:r>
          </a:p>
        </p:txBody>
      </p:sp>
      <p:sp>
        <p:nvSpPr>
          <p:cNvPr id="172" name="Subtitle 2"/>
          <p:cNvSpPr txBox="1"/>
          <p:nvPr>
            <p:ph type="subTitle" idx="1"/>
          </p:nvPr>
        </p:nvSpPr>
        <p:spPr>
          <a:xfrm>
            <a:off x="818866" y="1519707"/>
            <a:ext cx="10532758" cy="4811237"/>
          </a:xfrm>
          <a:prstGeom prst="rect">
            <a:avLst/>
          </a:prstGeom>
        </p:spPr>
        <p:txBody>
          <a:bodyPr anchor="ctr"/>
          <a:lstStyle/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EG1003 Student Manual:</a:t>
            </a:r>
          </a:p>
          <a:p>
            <a:pPr lvl="1" marL="800100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EG1003 Writing Style Guide</a:t>
            </a:r>
          </a:p>
          <a:p>
            <a:pPr lvl="1" marL="800100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Sample Lab Report</a:t>
            </a:r>
          </a:p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Writing Center:</a:t>
            </a:r>
          </a:p>
          <a:p>
            <a:pPr lvl="1" marL="800100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t>Schedule an appointment online: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 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nyu.mywconline.com</a:t>
            </a:r>
          </a:p>
          <a:p>
            <a:pPr lvl="1" marL="800100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t>Entirely virtual this semester</a:t>
            </a:r>
            <a:endParaRPr sz="2000"/>
          </a:p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Writing Consultants:</a:t>
            </a:r>
          </a:p>
          <a:p>
            <a:pPr lvl="1" marL="800100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t>Available during recitation to answer questions</a:t>
            </a:r>
          </a:p>
        </p:txBody>
      </p:sp>
      <p:sp>
        <p:nvSpPr>
          <p:cNvPr id="173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4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extBox 12"/>
          <p:cNvSpPr txBox="1"/>
          <p:nvPr/>
        </p:nvSpPr>
        <p:spPr>
          <a:xfrm>
            <a:off x="11036610" y="5841241"/>
            <a:ext cx="80989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6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pPr/>
            <a:r>
              <a:t>13</a:t>
            </a:r>
          </a:p>
        </p:txBody>
      </p:sp>
      <p:pic>
        <p:nvPicPr>
          <p:cNvPr id="177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/>
          <p:nvPr>
            <p:ph type="ctrTitle"/>
          </p:nvPr>
        </p:nvSpPr>
        <p:spPr>
          <a:xfrm>
            <a:off x="892628" y="2834643"/>
            <a:ext cx="10406744" cy="923520"/>
          </a:xfrm>
          <a:prstGeom prst="rect">
            <a:avLst/>
          </a:prstGeom>
        </p:spPr>
        <p:txBody>
          <a:bodyPr/>
          <a:lstStyle>
            <a:lvl1pPr defTabSz="832104">
              <a:defRPr sz="546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/>
            <a:r>
              <a:t>QUESTIONS?</a:t>
            </a:r>
          </a:p>
        </p:txBody>
      </p:sp>
      <p:sp>
        <p:nvSpPr>
          <p:cNvPr id="180" name="Straight Connector 4"/>
          <p:cNvSpPr/>
          <p:nvPr/>
        </p:nvSpPr>
        <p:spPr>
          <a:xfrm>
            <a:off x="4669971" y="3989354"/>
            <a:ext cx="2852059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8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1"/>
          <p:cNvSpPr txBox="1"/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/>
            <a:r>
              <a:t>What is a Cover Letter?</a:t>
            </a:r>
          </a:p>
        </p:txBody>
      </p:sp>
      <p:sp>
        <p:nvSpPr>
          <p:cNvPr id="107" name="Subtitle 2"/>
          <p:cNvSpPr txBox="1"/>
          <p:nvPr>
            <p:ph type="subTitle" sz="half" idx="1"/>
          </p:nvPr>
        </p:nvSpPr>
        <p:spPr>
          <a:xfrm>
            <a:off x="5127579" y="1377370"/>
            <a:ext cx="6725866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Cover letter: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A letter of interest for a specific job position.</a:t>
            </a:r>
            <a:endParaRPr b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2" marL="1002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Addressed to hiring manager and/or direct supervisor.</a:t>
            </a:r>
            <a:endParaRPr b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2" marL="1002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States interest and relevant experience</a:t>
            </a:r>
            <a:endParaRPr b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2" marL="1002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1 page maximum</a:t>
            </a:r>
            <a:endParaRPr b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2" marL="1002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Often requested in addition to a resume and application</a:t>
            </a:r>
            <a:endParaRPr b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2" marL="1002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Tells a story about why you are the best candidate for the job</a:t>
            </a:r>
          </a:p>
        </p:txBody>
      </p:sp>
      <p:pic>
        <p:nvPicPr>
          <p:cNvPr id="108" name="pexels-michael-burrows-7128952.jpg" descr="pexels-michael-burrows-712895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571" y="2260445"/>
            <a:ext cx="4567223" cy="304508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Figure 1 Courtesy of Michael Burrows"/>
          <p:cNvSpPr txBox="1"/>
          <p:nvPr/>
        </p:nvSpPr>
        <p:spPr>
          <a:xfrm>
            <a:off x="1240797" y="5404523"/>
            <a:ext cx="285477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1400"/>
              <a:t>Figure 1 Courtesy of </a:t>
            </a:r>
            <a:r>
              <a:rPr sz="14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Michael Burrows</a:t>
            </a:r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le 1"/>
          <p:cNvSpPr txBox="1"/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/>
            <a:r>
              <a:t>Resume x Cover Letter</a:t>
            </a:r>
          </a:p>
        </p:txBody>
      </p:sp>
      <p:sp>
        <p:nvSpPr>
          <p:cNvPr id="116" name="Subtitle 2"/>
          <p:cNvSpPr txBox="1"/>
          <p:nvPr>
            <p:ph type="subTitle" idx="1"/>
          </p:nvPr>
        </p:nvSpPr>
        <p:spPr>
          <a:xfrm>
            <a:off x="829621" y="1546704"/>
            <a:ext cx="10532758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What is the difference?</a:t>
            </a:r>
          </a:p>
          <a:p>
            <a:pPr lvl="2" marL="1002631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Resume</a:t>
            </a:r>
            <a:r>
              <a:t> </a:t>
            </a:r>
          </a:p>
          <a:p>
            <a:pPr lvl="4" marL="1764631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Lists </a:t>
            </a: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all</a:t>
            </a:r>
            <a:r>
              <a:t> of your education, professional experience, and skills.</a:t>
            </a:r>
          </a:p>
          <a:p>
            <a:pPr lvl="4" marL="1764631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Comprehensive overview of career/jobs thus far.</a:t>
            </a:r>
          </a:p>
          <a:p>
            <a:pPr lvl="2" marL="1002631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Cover letter</a:t>
            </a:r>
            <a:r>
              <a:t> </a:t>
            </a:r>
          </a:p>
          <a:p>
            <a:pPr lvl="4" marL="1764631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Written in full sentences</a:t>
            </a:r>
          </a:p>
          <a:p>
            <a:pPr lvl="4" marL="1764631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Highlights professionalism plus career experiences that may not fit into a resume, or that are worth highlighting.</a:t>
            </a:r>
          </a:p>
          <a:p>
            <a:pPr lvl="4" marL="1764631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A cover letter </a:t>
            </a: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does not</a:t>
            </a:r>
            <a:r>
              <a:t> </a:t>
            </a: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need to talk about every single professional experience </a:t>
            </a:r>
            <a:r>
              <a:t>(as in, it is </a:t>
            </a: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not</a:t>
            </a:r>
            <a:r>
              <a:t> comprehensive)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/>
          <p:nvPr>
            <p:ph type="ctrTitle"/>
          </p:nvPr>
        </p:nvSpPr>
        <p:spPr>
          <a:xfrm>
            <a:off x="564107" y="4448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/>
            <a:r>
              <a:t>General Cover Letter Structure</a:t>
            </a:r>
          </a:p>
        </p:txBody>
      </p:sp>
      <p:sp>
        <p:nvSpPr>
          <p:cNvPr id="123" name="Subtitle 2"/>
          <p:cNvSpPr txBox="1"/>
          <p:nvPr>
            <p:ph type="subTitle" idx="1"/>
          </p:nvPr>
        </p:nvSpPr>
        <p:spPr>
          <a:xfrm>
            <a:off x="253888" y="1394304"/>
            <a:ext cx="11431746" cy="4811238"/>
          </a:xfrm>
          <a:prstGeom prst="rect">
            <a:avLst/>
          </a:prstGeom>
        </p:spPr>
        <p:txBody>
          <a:bodyPr anchor="ctr"/>
          <a:lstStyle/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b="1" sz="2112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Company address</a:t>
            </a:r>
          </a:p>
          <a:p>
            <a:pPr algn="l" defTabSz="804672">
              <a:spcBef>
                <a:spcPts val="800"/>
              </a:spcBef>
              <a:defRPr b="1" sz="2112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b="1" sz="2112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Greeting: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(Dear [insert name of hiring manager/supervisor],)</a:t>
            </a:r>
          </a:p>
          <a:p>
            <a:pPr algn="l" defTabSz="804672">
              <a:spcBef>
                <a:spcPts val="800"/>
              </a:spcBef>
              <a:defRPr b="1" sz="2112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b="1" sz="2112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Introductory paragraph: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 What position are you applying for? How did you find this position? Were you referred?</a:t>
            </a:r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b="1" sz="2112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b="1" sz="2112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1-2 paragraphs detailing relevant experiences/skills</a:t>
            </a:r>
          </a:p>
          <a:p>
            <a:pPr algn="l" defTabSz="804672">
              <a:spcBef>
                <a:spcPts val="800"/>
              </a:spcBef>
              <a:defRPr b="1" sz="2112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b="1" sz="2112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1 paragraph detailing what you bring to the job</a:t>
            </a:r>
          </a:p>
          <a:p>
            <a:pPr algn="l" defTabSz="804672">
              <a:spcBef>
                <a:spcPts val="800"/>
              </a:spcBef>
              <a:defRPr b="1" sz="2112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b="1" sz="2112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Sign off/signature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(Sincerely, [insert name])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6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1"/>
          <p:cNvSpPr txBox="1"/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/>
            <a:r>
              <a:t>Sample Cover Letter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0308" y="1738937"/>
            <a:ext cx="3018643" cy="387822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31" name="Screen Shot 2021-11-27 at 2.28.08 PM.png" descr="Screen Shot 2021-11-27 at 2.28.08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59483" y="1738937"/>
            <a:ext cx="4866376" cy="434342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32" name="Figures 2a &amp; 2b Courtesy of Cover Letter Ninja"/>
          <p:cNvSpPr txBox="1"/>
          <p:nvPr/>
        </p:nvSpPr>
        <p:spPr>
          <a:xfrm>
            <a:off x="783589" y="5844487"/>
            <a:ext cx="437878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Figures 2a &amp; 2b Courtesy of Cover Letter Ninja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1"/>
          <p:cNvSpPr txBox="1"/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/>
            <a:r>
              <a:t>The Best Cover Letters Are…</a:t>
            </a:r>
          </a:p>
        </p:txBody>
      </p:sp>
      <p:sp>
        <p:nvSpPr>
          <p:cNvPr id="139" name="Subtitle 2"/>
          <p:cNvSpPr txBox="1"/>
          <p:nvPr>
            <p:ph type="subTitle" idx="1"/>
          </p:nvPr>
        </p:nvSpPr>
        <p:spPr>
          <a:xfrm>
            <a:off x="355488" y="1546704"/>
            <a:ext cx="11586460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Professional and polished: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Conveys professional, confident tone. No grammar/spelling errors.</a:t>
            </a:r>
            <a:endParaRPr b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Tailored specifically to the company and position: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Speaks directly to the position/team you are applying to in the organization.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Pulled from most relevant previous experiences: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Highlights responsibilities, skills, or experiences that would qualify you for the job.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Specific yet brief: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Shares specific examples of numbers, metrics, or achievements at your previous positions </a:t>
            </a:r>
            <a:endParaRPr b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3" marL="1383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i.e., “I aided my team by increasing overall sales in 2021 by 15%”.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le 1"/>
          <p:cNvSpPr txBox="1"/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/>
            <a:r>
              <a:t>The Best Cover Letters…</a:t>
            </a:r>
          </a:p>
        </p:txBody>
      </p:sp>
      <p:sp>
        <p:nvSpPr>
          <p:cNvPr id="146" name="Subtitle 2"/>
          <p:cNvSpPr txBox="1"/>
          <p:nvPr>
            <p:ph type="subTitle" sz="half" idx="1"/>
          </p:nvPr>
        </p:nvSpPr>
        <p:spPr>
          <a:xfrm>
            <a:off x="355488" y="1546704"/>
            <a:ext cx="6347512" cy="4811238"/>
          </a:xfrm>
          <a:prstGeom prst="rect">
            <a:avLst/>
          </a:prstGeom>
        </p:spPr>
        <p:txBody>
          <a:bodyPr anchor="ctr"/>
          <a:lstStyle/>
          <a:p>
            <a:pPr marL="235818" indent="-235818" algn="l" defTabSz="896111">
              <a:spcBef>
                <a:spcPts val="900"/>
              </a:spcBef>
              <a:buSzPct val="100000"/>
              <a:buChar char="•"/>
              <a:defRPr b="1" sz="2352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Discuss how you add value: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Companies want to know what value you will add for them, not how they can add value to your career.</a:t>
            </a:r>
            <a:endParaRPr b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2" marL="982578" indent="-235819" algn="l" defTabSz="896111">
              <a:spcBef>
                <a:spcPts val="900"/>
              </a:spcBef>
              <a:buSzPct val="100000"/>
              <a:buChar char="•"/>
              <a:defRPr b="1" sz="2352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Yes: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 “I believe I can add value to your infrastructure projects through my experience as a civil engineering intern.”</a:t>
            </a:r>
            <a:endParaRPr b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2" marL="982578" indent="-235819" algn="l" defTabSz="896111">
              <a:spcBef>
                <a:spcPts val="900"/>
              </a:spcBef>
              <a:buSzPct val="100000"/>
              <a:buChar char="•"/>
              <a:defRPr b="1" sz="2352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No: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 “I want to learn more about civil engineering projects through your company.”</a:t>
            </a:r>
          </a:p>
          <a:p>
            <a:pPr marL="235818" indent="-235818" algn="l" defTabSz="896111">
              <a:spcBef>
                <a:spcPts val="900"/>
              </a:spcBef>
              <a:buSzPct val="100000"/>
              <a:buChar char="•"/>
              <a:defRPr b="1" sz="2352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1 page maximum: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3-4 short, easy to read paragraphs at most.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4789" y="1960360"/>
            <a:ext cx="4399145" cy="3900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0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1"/>
          <p:cNvSpPr txBox="1"/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/>
            <a:r>
              <a:t>Cover Letter Editing Activity</a:t>
            </a:r>
          </a:p>
        </p:txBody>
      </p:sp>
      <p:sp>
        <p:nvSpPr>
          <p:cNvPr id="154" name="Subtitle 2"/>
          <p:cNvSpPr txBox="1"/>
          <p:nvPr>
            <p:ph type="subTitle" idx="1"/>
          </p:nvPr>
        </p:nvSpPr>
        <p:spPr>
          <a:xfrm>
            <a:off x="253888" y="1546704"/>
            <a:ext cx="11684224" cy="4811238"/>
          </a:xfrm>
          <a:prstGeom prst="rect">
            <a:avLst/>
          </a:prstGeom>
        </p:spPr>
        <p:txBody>
          <a:bodyPr anchor="ctr"/>
          <a:lstStyle/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Microsoft, Seattle, Washington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January 1, 2022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To Whom It May Concern: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My name is Taylor Swift, and I am thrilled to apply for the Software Engineering Internship at Microsoft this summer. I was referred to the open position by my computer science professor at NYU Tandon, Dr. John Doe, who has been my academic advisor for the past two years.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As an undergraduate at NYU Tandon, I have worked for the past year as a research assistant to Dr. Avery Smith, contributing to her work on biomedical software. I’ve taken extensive software programming coursework thus far, including Introduction to Computer Science; Introduction to Operating Systems; Programming and Entrepreneurship; and more. In addition to this, I am currently the treasurer of NYU Tandon’s Women in Software Engineering Society.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I am a singer and songwriter but I also love computer programming. In high school I was captain of my cross country team plus I was the lead in the drama club’s musical productions three years in a row, this is in addition to playing in our school’s marching band. My dad is the high school music teacher so being his student was a challenge, but a good one, and also during my freshmen year of college, I created a business-oriented audio editing software that won an award from the NYU Entrepreneurship Scholarship Program.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The reason I want to intern at Microsoft is because I really want to have a software engineering job in Seattle one day. In addition, I really want to hone my skills working as a member of a team of programmers. I am proficient in Python, C++, and other languages, and I would love the opportunity to bring these skills to Microsoft this summer.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Thanks for reading, and I hope to hear from you soon.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le 1"/>
          <p:cNvSpPr txBox="1"/>
          <p:nvPr>
            <p:ph type="ctrTitle"/>
          </p:nvPr>
        </p:nvSpPr>
        <p:spPr>
          <a:xfrm>
            <a:off x="564107" y="478734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/>
            <a:r>
              <a:t>Cover Letter FAQs</a:t>
            </a:r>
          </a:p>
        </p:txBody>
      </p:sp>
      <p:sp>
        <p:nvSpPr>
          <p:cNvPr id="161" name="Subtitle 2"/>
          <p:cNvSpPr txBox="1"/>
          <p:nvPr>
            <p:ph type="subTitle" idx="1"/>
          </p:nvPr>
        </p:nvSpPr>
        <p:spPr>
          <a:xfrm>
            <a:off x="304986" y="1378029"/>
            <a:ext cx="11582028" cy="4811238"/>
          </a:xfrm>
          <a:prstGeom prst="rect">
            <a:avLst/>
          </a:prstGeom>
        </p:spPr>
        <p:txBody>
          <a:bodyPr anchor="ctr"/>
          <a:lstStyle/>
          <a:p>
            <a:pPr marL="214162" indent="-214162" algn="l" defTabSz="813816">
              <a:spcBef>
                <a:spcPts val="800"/>
              </a:spcBef>
              <a:buSzPct val="100000"/>
              <a:buChar char="•"/>
              <a:defRPr b="1" sz="2136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How personal should the letter be?</a:t>
            </a:r>
          </a:p>
          <a:p>
            <a:pPr lvl="2" marL="89234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If you have a connection to the company, say so in the introductory paragraph!</a:t>
            </a:r>
          </a:p>
          <a:p>
            <a:pPr lvl="2" marL="89234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The focus of the letter is on you and your value—professional experiences relevant to the position only.</a:t>
            </a:r>
          </a:p>
          <a:p>
            <a:pPr lvl="2" marL="89234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Not</a:t>
            </a:r>
            <a:r>
              <a:t> the place to tell your life story.</a:t>
            </a:r>
          </a:p>
          <a:p>
            <a:pPr marL="214162" indent="-214162" algn="l" defTabSz="813816">
              <a:spcBef>
                <a:spcPts val="800"/>
              </a:spcBef>
              <a:buSzPct val="100000"/>
              <a:buChar char="•"/>
              <a:defRPr b="1" sz="2136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What do employers look for in a cover letter?</a:t>
            </a:r>
          </a:p>
          <a:p>
            <a:pPr lvl="2" marL="89234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Good communication skills.</a:t>
            </a:r>
          </a:p>
          <a:p>
            <a:pPr lvl="2" marL="89234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A strong understanding of the organization and position.</a:t>
            </a:r>
          </a:p>
          <a:p>
            <a:pPr lvl="2" marL="89234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Professional skills and values.</a:t>
            </a:r>
          </a:p>
          <a:p>
            <a:pPr marL="214162" indent="-214162" algn="l" defTabSz="813816">
              <a:spcBef>
                <a:spcPts val="800"/>
              </a:spcBef>
              <a:buSzPct val="100000"/>
              <a:buChar char="•"/>
              <a:defRPr b="1" sz="2136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This feels like bragging. Am I bragging?</a:t>
            </a:r>
          </a:p>
          <a:p>
            <a:pPr lvl="2" marL="89234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Yes and no.</a:t>
            </a:r>
          </a:p>
          <a:p>
            <a:pPr lvl="2" marL="89234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Confidence without apology is key, but humility and honesty are also vital.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