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13"/>
  </p:notesMasterIdLst>
  <p:sldIdLst>
    <p:sldId id="298" r:id="rId3"/>
    <p:sldId id="258" r:id="rId4"/>
    <p:sldId id="318" r:id="rId5"/>
    <p:sldId id="320" r:id="rId6"/>
    <p:sldId id="328" r:id="rId7"/>
    <p:sldId id="299" r:id="rId8"/>
    <p:sldId id="327" r:id="rId9"/>
    <p:sldId id="330" r:id="rId10"/>
    <p:sldId id="331" r:id="rId11"/>
    <p:sldId id="317"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Proxima Nova Rg" panose="02000506030000020004" pitchFamily="2" charset="0"/>
      <p:regular r:id="rId20"/>
    </p:embeddedFont>
    <p:embeddedFont>
      <p:font typeface="Proxima Nova Lt" panose="02000506030000020004" charset="0"/>
      <p:regular r:id="rId21"/>
      <p:bold r:id="rId22"/>
      <p:italic r:id="rId23"/>
      <p:boldItalic r:id="rId24"/>
    </p:embeddedFont>
    <p:embeddedFont>
      <p:font typeface="Gotham Medium" pitchFamily="50" charset="0"/>
      <p:regular r:id="rId25"/>
      <p:italic r:id="rId26"/>
    </p:embeddedFont>
    <p:embeddedFont>
      <p:font typeface="Tahoma" panose="020B0604030504040204" pitchFamily="34" charset="0"/>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61" autoAdjust="0"/>
    <p:restoredTop sz="94677"/>
  </p:normalViewPr>
  <p:slideViewPr>
    <p:cSldViewPr snapToGrid="0">
      <p:cViewPr varScale="1">
        <p:scale>
          <a:sx n="81" d="100"/>
          <a:sy n="81" d="100"/>
        </p:scale>
        <p:origin x="56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font" Target="fonts/font6.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9/5/2022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94144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creating electronic protypes it is important to consider the computing power and the needed functionality the prototype. The NYU Virtual computer lab is an easy way for all NYU students to gain access to NYU’s software licenses without installing an application. High performance computing at NYU is used by faculty members to aid in research and class instruction. </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221467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play video. You must enable content when opening the presentation in order for the video to work. Here’s the link for the </a:t>
            </a:r>
            <a:r>
              <a:rPr lang="en-US" dirty="0" err="1"/>
              <a:t>youtube</a:t>
            </a:r>
            <a:r>
              <a:rPr lang="en-US" dirty="0"/>
              <a:t> video if the video does</a:t>
            </a:r>
            <a:r>
              <a:rPr lang="en-US" baseline="0" dirty="0"/>
              <a:t> </a:t>
            </a:r>
            <a:r>
              <a:rPr lang="en-US" baseline="0"/>
              <a:t>not play here: https://youtu.be/Oo5rmXL-eS0</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7</a:t>
            </a:fld>
            <a:endParaRPr lang="en-US"/>
          </a:p>
        </p:txBody>
      </p:sp>
    </p:spTree>
    <p:extLst>
      <p:ext uri="{BB962C8B-B14F-4D97-AF65-F5344CB8AC3E}">
        <p14:creationId xmlns:p14="http://schemas.microsoft.com/office/powerpoint/2010/main" val="3383996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9</a:t>
            </a:fld>
            <a:endParaRPr lang="en-US"/>
          </a:p>
        </p:txBody>
      </p:sp>
    </p:spTree>
    <p:extLst>
      <p:ext uri="{BB962C8B-B14F-4D97-AF65-F5344CB8AC3E}">
        <p14:creationId xmlns:p14="http://schemas.microsoft.com/office/powerpoint/2010/main" val="483701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A0289-62B1-452B-B6B4-C7F4D7A8E914}"/>
              </a:ext>
            </a:extLst>
          </p:cNvPr>
          <p:cNvSpPr>
            <a:spLocks noGrp="1"/>
          </p:cNvSpPr>
          <p:nvPr>
            <p:ph type="dt" sz="half" idx="10"/>
          </p:nvPr>
        </p:nvSpPr>
        <p:spPr/>
        <p:txBody>
          <a:bodyPr/>
          <a:lstStyle/>
          <a:p>
            <a:fld id="{6D3D9E1E-6E84-B340-91C9-AF6614030D5C}" type="datetime1">
              <a:rPr lang="en-US" smtClean="0"/>
              <a:t>9/5/2022</a:t>
            </a:fld>
            <a:endParaRPr lang="en-US"/>
          </a:p>
        </p:txBody>
      </p:sp>
      <p:sp>
        <p:nvSpPr>
          <p:cNvPr id="5" name="Footer Placeholder 4">
            <a:extLst>
              <a:ext uri="{FF2B5EF4-FFF2-40B4-BE49-F238E27FC236}">
                <a16:creationId xmlns:a16="http://schemas.microsoft.com/office/drawing/2014/main" xmlns=""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A137BF-5EA8-49BC-AC3F-87896B0005F7}"/>
              </a:ext>
            </a:extLst>
          </p:cNvPr>
          <p:cNvSpPr>
            <a:spLocks noGrp="1"/>
          </p:cNvSpPr>
          <p:nvPr>
            <p:ph type="dt" sz="half" idx="10"/>
          </p:nvPr>
        </p:nvSpPr>
        <p:spPr/>
        <p:txBody>
          <a:bodyPr/>
          <a:lstStyle/>
          <a:p>
            <a:fld id="{84B48C13-B1FF-3F40-9FCF-988778AE23B3}" type="datetime1">
              <a:rPr lang="en-US" smtClean="0"/>
              <a:t>9/5/2022</a:t>
            </a:fld>
            <a:endParaRPr lang="en-US"/>
          </a:p>
        </p:txBody>
      </p:sp>
      <p:sp>
        <p:nvSpPr>
          <p:cNvPr id="5" name="Footer Placeholder 4">
            <a:extLst>
              <a:ext uri="{FF2B5EF4-FFF2-40B4-BE49-F238E27FC236}">
                <a16:creationId xmlns:a16="http://schemas.microsoft.com/office/drawing/2014/main" xmlns=""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9E4538-5C45-4EF7-B87B-AA6826A6DECA}"/>
              </a:ext>
            </a:extLst>
          </p:cNvPr>
          <p:cNvSpPr>
            <a:spLocks noGrp="1"/>
          </p:cNvSpPr>
          <p:nvPr>
            <p:ph type="dt" sz="half" idx="10"/>
          </p:nvPr>
        </p:nvSpPr>
        <p:spPr/>
        <p:txBody>
          <a:bodyPr/>
          <a:lstStyle/>
          <a:p>
            <a:fld id="{B480AE01-D21B-AE49-B36A-67D47A7FD6D3}" type="datetime1">
              <a:rPr lang="en-US" smtClean="0"/>
              <a:t>9/5/2022</a:t>
            </a:fld>
            <a:endParaRPr lang="en-US"/>
          </a:p>
        </p:txBody>
      </p:sp>
      <p:sp>
        <p:nvSpPr>
          <p:cNvPr id="5" name="Footer Placeholder 4">
            <a:extLst>
              <a:ext uri="{FF2B5EF4-FFF2-40B4-BE49-F238E27FC236}">
                <a16:creationId xmlns:a16="http://schemas.microsoft.com/office/drawing/2014/main" xmlns=""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BAA52AE-BFFE-0B4A-96EA-6765ED00506A}"/>
              </a:ext>
            </a:extLst>
          </p:cNvPr>
          <p:cNvSpPr>
            <a:spLocks noGrp="1"/>
          </p:cNvSpPr>
          <p:nvPr>
            <p:ph type="dt" sz="half" idx="10"/>
          </p:nvPr>
        </p:nvSpPr>
        <p:spPr/>
        <p:txBody>
          <a:bodyPr/>
          <a:lstStyle/>
          <a:p>
            <a:fld id="{FBDF848D-8015-0448-880C-9B870E23B3B8}" type="datetime1">
              <a:rPr lang="en-US" smtClean="0"/>
              <a:t>9/5/2022</a:t>
            </a:fld>
            <a:endParaRPr lang="en-US"/>
          </a:p>
        </p:txBody>
      </p:sp>
      <p:sp>
        <p:nvSpPr>
          <p:cNvPr id="5" name="Footer Placeholder 4">
            <a:extLst>
              <a:ext uri="{FF2B5EF4-FFF2-40B4-BE49-F238E27FC236}">
                <a16:creationId xmlns:a16="http://schemas.microsoft.com/office/drawing/2014/main" xmlns=""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29E1230-8CB5-CE4B-86BF-BAD922A0192D}"/>
              </a:ext>
            </a:extLst>
          </p:cNvPr>
          <p:cNvSpPr>
            <a:spLocks noGrp="1"/>
          </p:cNvSpPr>
          <p:nvPr>
            <p:ph type="dt" sz="half" idx="10"/>
          </p:nvPr>
        </p:nvSpPr>
        <p:spPr/>
        <p:txBody>
          <a:bodyPr/>
          <a:lstStyle/>
          <a:p>
            <a:fld id="{E5615E1D-24DB-054A-96D5-3ECE7450746E}" type="datetime1">
              <a:rPr lang="en-US" smtClean="0"/>
              <a:t>9/5/2022</a:t>
            </a:fld>
            <a:endParaRPr lang="en-US"/>
          </a:p>
        </p:txBody>
      </p:sp>
      <p:sp>
        <p:nvSpPr>
          <p:cNvPr id="5" name="Footer Placeholder 4">
            <a:extLst>
              <a:ext uri="{FF2B5EF4-FFF2-40B4-BE49-F238E27FC236}">
                <a16:creationId xmlns:a16="http://schemas.microsoft.com/office/drawing/2014/main" xmlns=""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623DB85-5EA7-BE42-83BC-ACC899BC641E}"/>
              </a:ext>
            </a:extLst>
          </p:cNvPr>
          <p:cNvSpPr>
            <a:spLocks noGrp="1"/>
          </p:cNvSpPr>
          <p:nvPr>
            <p:ph type="dt" sz="half" idx="10"/>
          </p:nvPr>
        </p:nvSpPr>
        <p:spPr/>
        <p:txBody>
          <a:bodyPr/>
          <a:lstStyle/>
          <a:p>
            <a:fld id="{A6F037B4-756F-9C48-8395-6E1AFF0ECDCC}" type="datetime1">
              <a:rPr lang="en-US" smtClean="0"/>
              <a:t>9/5/2022</a:t>
            </a:fld>
            <a:endParaRPr lang="en-US"/>
          </a:p>
        </p:txBody>
      </p:sp>
      <p:sp>
        <p:nvSpPr>
          <p:cNvPr id="5" name="Footer Placeholder 4">
            <a:extLst>
              <a:ext uri="{FF2B5EF4-FFF2-40B4-BE49-F238E27FC236}">
                <a16:creationId xmlns:a16="http://schemas.microsoft.com/office/drawing/2014/main" xmlns=""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0FE4892-7FFF-A442-9F01-AA62D06A8880}"/>
              </a:ext>
            </a:extLst>
          </p:cNvPr>
          <p:cNvSpPr>
            <a:spLocks noGrp="1"/>
          </p:cNvSpPr>
          <p:nvPr>
            <p:ph type="dt" sz="half" idx="10"/>
          </p:nvPr>
        </p:nvSpPr>
        <p:spPr/>
        <p:txBody>
          <a:bodyPr/>
          <a:lstStyle/>
          <a:p>
            <a:fld id="{B0DA0B89-FAF1-8C43-9E34-C69AD3064FA3}" type="datetime1">
              <a:rPr lang="en-US" smtClean="0"/>
              <a:t>9/5/2022</a:t>
            </a:fld>
            <a:endParaRPr lang="en-US"/>
          </a:p>
        </p:txBody>
      </p:sp>
      <p:sp>
        <p:nvSpPr>
          <p:cNvPr id="6" name="Footer Placeholder 5">
            <a:extLst>
              <a:ext uri="{FF2B5EF4-FFF2-40B4-BE49-F238E27FC236}">
                <a16:creationId xmlns:a16="http://schemas.microsoft.com/office/drawing/2014/main" xmlns=""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65EC11D-D692-A24B-9461-3F2B177265D4}"/>
              </a:ext>
            </a:extLst>
          </p:cNvPr>
          <p:cNvSpPr>
            <a:spLocks noGrp="1"/>
          </p:cNvSpPr>
          <p:nvPr>
            <p:ph type="dt" sz="half" idx="10"/>
          </p:nvPr>
        </p:nvSpPr>
        <p:spPr/>
        <p:txBody>
          <a:bodyPr/>
          <a:lstStyle/>
          <a:p>
            <a:fld id="{C2832326-880B-3647-BF1C-4247C18D4C8C}" type="datetime1">
              <a:rPr lang="en-US" smtClean="0"/>
              <a:t>9/5/2022</a:t>
            </a:fld>
            <a:endParaRPr lang="en-US"/>
          </a:p>
        </p:txBody>
      </p:sp>
      <p:sp>
        <p:nvSpPr>
          <p:cNvPr id="8" name="Footer Placeholder 7">
            <a:extLst>
              <a:ext uri="{FF2B5EF4-FFF2-40B4-BE49-F238E27FC236}">
                <a16:creationId xmlns:a16="http://schemas.microsoft.com/office/drawing/2014/main" xmlns=""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24A4197-E07F-D841-A61D-834FB33576B0}"/>
              </a:ext>
            </a:extLst>
          </p:cNvPr>
          <p:cNvSpPr>
            <a:spLocks noGrp="1"/>
          </p:cNvSpPr>
          <p:nvPr>
            <p:ph type="dt" sz="half" idx="10"/>
          </p:nvPr>
        </p:nvSpPr>
        <p:spPr/>
        <p:txBody>
          <a:bodyPr/>
          <a:lstStyle/>
          <a:p>
            <a:fld id="{3535258E-C18B-E440-959A-BC5960765903}" type="datetime1">
              <a:rPr lang="en-US" smtClean="0"/>
              <a:t>9/5/2022</a:t>
            </a:fld>
            <a:endParaRPr lang="en-US"/>
          </a:p>
        </p:txBody>
      </p:sp>
      <p:sp>
        <p:nvSpPr>
          <p:cNvPr id="4" name="Footer Placeholder 3">
            <a:extLst>
              <a:ext uri="{FF2B5EF4-FFF2-40B4-BE49-F238E27FC236}">
                <a16:creationId xmlns:a16="http://schemas.microsoft.com/office/drawing/2014/main" xmlns=""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459D9A5-C899-FB4C-9E59-9DCDE9AE1E3C}"/>
              </a:ext>
            </a:extLst>
          </p:cNvPr>
          <p:cNvSpPr>
            <a:spLocks noGrp="1"/>
          </p:cNvSpPr>
          <p:nvPr>
            <p:ph type="dt" sz="half" idx="10"/>
          </p:nvPr>
        </p:nvSpPr>
        <p:spPr/>
        <p:txBody>
          <a:bodyPr/>
          <a:lstStyle/>
          <a:p>
            <a:fld id="{D38379BE-85AE-BF46-BBF4-C01AEE04D4A1}" type="datetime1">
              <a:rPr lang="en-US" smtClean="0"/>
              <a:t>9/5/2022</a:t>
            </a:fld>
            <a:endParaRPr lang="en-US"/>
          </a:p>
        </p:txBody>
      </p:sp>
      <p:sp>
        <p:nvSpPr>
          <p:cNvPr id="3" name="Footer Placeholder 2">
            <a:extLst>
              <a:ext uri="{FF2B5EF4-FFF2-40B4-BE49-F238E27FC236}">
                <a16:creationId xmlns:a16="http://schemas.microsoft.com/office/drawing/2014/main" xmlns=""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E9B2319-F80A-DD47-B53F-5E47F7E85C47}"/>
              </a:ext>
            </a:extLst>
          </p:cNvPr>
          <p:cNvSpPr>
            <a:spLocks noGrp="1"/>
          </p:cNvSpPr>
          <p:nvPr>
            <p:ph type="dt" sz="half" idx="10"/>
          </p:nvPr>
        </p:nvSpPr>
        <p:spPr/>
        <p:txBody>
          <a:bodyPr/>
          <a:lstStyle/>
          <a:p>
            <a:fld id="{FA2AB0D7-BBC2-834F-AC41-5FFC04485AB8}" type="datetime1">
              <a:rPr lang="en-US" smtClean="0"/>
              <a:t>9/5/2022</a:t>
            </a:fld>
            <a:endParaRPr lang="en-US"/>
          </a:p>
        </p:txBody>
      </p:sp>
      <p:sp>
        <p:nvSpPr>
          <p:cNvPr id="6" name="Footer Placeholder 5">
            <a:extLst>
              <a:ext uri="{FF2B5EF4-FFF2-40B4-BE49-F238E27FC236}">
                <a16:creationId xmlns:a16="http://schemas.microsoft.com/office/drawing/2014/main" xmlns=""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68BA7B-F87D-49B0-8A54-F57AF1A63BD1}"/>
              </a:ext>
            </a:extLst>
          </p:cNvPr>
          <p:cNvSpPr>
            <a:spLocks noGrp="1"/>
          </p:cNvSpPr>
          <p:nvPr>
            <p:ph type="dt" sz="half" idx="10"/>
          </p:nvPr>
        </p:nvSpPr>
        <p:spPr/>
        <p:txBody>
          <a:bodyPr/>
          <a:lstStyle/>
          <a:p>
            <a:fld id="{4D4E5070-8853-3E41-A744-BFD2C9347D42}" type="datetime1">
              <a:rPr lang="en-US" smtClean="0"/>
              <a:t>9/5/2022</a:t>
            </a:fld>
            <a:endParaRPr lang="en-US"/>
          </a:p>
        </p:txBody>
      </p:sp>
      <p:sp>
        <p:nvSpPr>
          <p:cNvPr id="5" name="Footer Placeholder 4">
            <a:extLst>
              <a:ext uri="{FF2B5EF4-FFF2-40B4-BE49-F238E27FC236}">
                <a16:creationId xmlns:a16="http://schemas.microsoft.com/office/drawing/2014/main" xmlns=""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3C05A79-8C87-C446-B668-CCF826D09108}"/>
              </a:ext>
            </a:extLst>
          </p:cNvPr>
          <p:cNvSpPr>
            <a:spLocks noGrp="1"/>
          </p:cNvSpPr>
          <p:nvPr>
            <p:ph type="dt" sz="half" idx="10"/>
          </p:nvPr>
        </p:nvSpPr>
        <p:spPr/>
        <p:txBody>
          <a:bodyPr/>
          <a:lstStyle/>
          <a:p>
            <a:fld id="{B03CA1F0-0ED9-5B47-8149-C190C0614E7E}" type="datetime1">
              <a:rPr lang="en-US" smtClean="0"/>
              <a:t>9/5/2022</a:t>
            </a:fld>
            <a:endParaRPr lang="en-US"/>
          </a:p>
        </p:txBody>
      </p:sp>
      <p:sp>
        <p:nvSpPr>
          <p:cNvPr id="6" name="Footer Placeholder 5">
            <a:extLst>
              <a:ext uri="{FF2B5EF4-FFF2-40B4-BE49-F238E27FC236}">
                <a16:creationId xmlns:a16="http://schemas.microsoft.com/office/drawing/2014/main" xmlns=""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66C02D2-93CC-DE4C-9660-27D96B99BD45}"/>
              </a:ext>
            </a:extLst>
          </p:cNvPr>
          <p:cNvSpPr>
            <a:spLocks noGrp="1"/>
          </p:cNvSpPr>
          <p:nvPr>
            <p:ph type="dt" sz="half" idx="10"/>
          </p:nvPr>
        </p:nvSpPr>
        <p:spPr/>
        <p:txBody>
          <a:bodyPr/>
          <a:lstStyle/>
          <a:p>
            <a:fld id="{82161855-0550-3949-B37E-792D2E8EF040}" type="datetime1">
              <a:rPr lang="en-US" smtClean="0"/>
              <a:t>9/5/2022</a:t>
            </a:fld>
            <a:endParaRPr lang="en-US"/>
          </a:p>
        </p:txBody>
      </p:sp>
      <p:sp>
        <p:nvSpPr>
          <p:cNvPr id="5" name="Footer Placeholder 4">
            <a:extLst>
              <a:ext uri="{FF2B5EF4-FFF2-40B4-BE49-F238E27FC236}">
                <a16:creationId xmlns:a16="http://schemas.microsoft.com/office/drawing/2014/main" xmlns=""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6B0B5-B05D-6049-9863-81A7F04741BD}"/>
              </a:ext>
            </a:extLst>
          </p:cNvPr>
          <p:cNvSpPr>
            <a:spLocks noGrp="1"/>
          </p:cNvSpPr>
          <p:nvPr>
            <p:ph type="dt" sz="half" idx="10"/>
          </p:nvPr>
        </p:nvSpPr>
        <p:spPr/>
        <p:txBody>
          <a:bodyPr/>
          <a:lstStyle/>
          <a:p>
            <a:fld id="{4AE60AB6-90FB-6C4C-A5DF-D053F080667D}" type="datetime1">
              <a:rPr lang="en-US" smtClean="0"/>
              <a:t>9/5/2022</a:t>
            </a:fld>
            <a:endParaRPr lang="en-US"/>
          </a:p>
        </p:txBody>
      </p:sp>
      <p:sp>
        <p:nvSpPr>
          <p:cNvPr id="5" name="Footer Placeholder 4">
            <a:extLst>
              <a:ext uri="{FF2B5EF4-FFF2-40B4-BE49-F238E27FC236}">
                <a16:creationId xmlns:a16="http://schemas.microsoft.com/office/drawing/2014/main" xmlns=""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78ED6B-0C3A-47E2-AB88-B1CF85F393BE}"/>
              </a:ext>
            </a:extLst>
          </p:cNvPr>
          <p:cNvSpPr>
            <a:spLocks noGrp="1"/>
          </p:cNvSpPr>
          <p:nvPr>
            <p:ph type="dt" sz="half" idx="10"/>
          </p:nvPr>
        </p:nvSpPr>
        <p:spPr/>
        <p:txBody>
          <a:bodyPr/>
          <a:lstStyle/>
          <a:p>
            <a:fld id="{95D11745-B2D1-2843-B82D-2EF1718AF31E}" type="datetime1">
              <a:rPr lang="en-US" smtClean="0"/>
              <a:t>9/5/2022</a:t>
            </a:fld>
            <a:endParaRPr lang="en-US"/>
          </a:p>
        </p:txBody>
      </p:sp>
      <p:sp>
        <p:nvSpPr>
          <p:cNvPr id="5" name="Footer Placeholder 4">
            <a:extLst>
              <a:ext uri="{FF2B5EF4-FFF2-40B4-BE49-F238E27FC236}">
                <a16:creationId xmlns:a16="http://schemas.microsoft.com/office/drawing/2014/main" xmlns=""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E5D0482-2E35-4C09-9E1E-46651F4F7006}"/>
              </a:ext>
            </a:extLst>
          </p:cNvPr>
          <p:cNvSpPr>
            <a:spLocks noGrp="1"/>
          </p:cNvSpPr>
          <p:nvPr>
            <p:ph type="dt" sz="half" idx="10"/>
          </p:nvPr>
        </p:nvSpPr>
        <p:spPr/>
        <p:txBody>
          <a:bodyPr/>
          <a:lstStyle/>
          <a:p>
            <a:fld id="{6A559BCB-F43F-3A43-B613-29E777C14673}" type="datetime1">
              <a:rPr lang="en-US" smtClean="0"/>
              <a:t>9/5/2022</a:t>
            </a:fld>
            <a:endParaRPr lang="en-US"/>
          </a:p>
        </p:txBody>
      </p:sp>
      <p:sp>
        <p:nvSpPr>
          <p:cNvPr id="6" name="Footer Placeholder 5">
            <a:extLst>
              <a:ext uri="{FF2B5EF4-FFF2-40B4-BE49-F238E27FC236}">
                <a16:creationId xmlns:a16="http://schemas.microsoft.com/office/drawing/2014/main" xmlns=""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80DB4C6-166A-4F12-9174-9E5DBF242F38}"/>
              </a:ext>
            </a:extLst>
          </p:cNvPr>
          <p:cNvSpPr>
            <a:spLocks noGrp="1"/>
          </p:cNvSpPr>
          <p:nvPr>
            <p:ph type="dt" sz="half" idx="10"/>
          </p:nvPr>
        </p:nvSpPr>
        <p:spPr/>
        <p:txBody>
          <a:bodyPr/>
          <a:lstStyle/>
          <a:p>
            <a:fld id="{A7B16FEF-22A6-0349-8AC2-1CA346584499}" type="datetime1">
              <a:rPr lang="en-US" smtClean="0"/>
              <a:t>9/5/2022</a:t>
            </a:fld>
            <a:endParaRPr lang="en-US"/>
          </a:p>
        </p:txBody>
      </p:sp>
      <p:sp>
        <p:nvSpPr>
          <p:cNvPr id="8" name="Footer Placeholder 7">
            <a:extLst>
              <a:ext uri="{FF2B5EF4-FFF2-40B4-BE49-F238E27FC236}">
                <a16:creationId xmlns:a16="http://schemas.microsoft.com/office/drawing/2014/main" xmlns=""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EB98E42-7412-4380-A1E4-A971AF84F21B}"/>
              </a:ext>
            </a:extLst>
          </p:cNvPr>
          <p:cNvSpPr>
            <a:spLocks noGrp="1"/>
          </p:cNvSpPr>
          <p:nvPr>
            <p:ph type="dt" sz="half" idx="10"/>
          </p:nvPr>
        </p:nvSpPr>
        <p:spPr/>
        <p:txBody>
          <a:bodyPr/>
          <a:lstStyle/>
          <a:p>
            <a:fld id="{D406BC81-6EF1-4A44-9F4F-445DEC08A6A5}" type="datetime1">
              <a:rPr lang="en-US" smtClean="0"/>
              <a:t>9/5/2022</a:t>
            </a:fld>
            <a:endParaRPr lang="en-US"/>
          </a:p>
        </p:txBody>
      </p:sp>
      <p:sp>
        <p:nvSpPr>
          <p:cNvPr id="4" name="Footer Placeholder 3">
            <a:extLst>
              <a:ext uri="{FF2B5EF4-FFF2-40B4-BE49-F238E27FC236}">
                <a16:creationId xmlns:a16="http://schemas.microsoft.com/office/drawing/2014/main" xmlns=""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56ACAA-DC8F-46F9-AB22-B89F6840CBE2}"/>
              </a:ext>
            </a:extLst>
          </p:cNvPr>
          <p:cNvSpPr>
            <a:spLocks noGrp="1"/>
          </p:cNvSpPr>
          <p:nvPr>
            <p:ph type="dt" sz="half" idx="10"/>
          </p:nvPr>
        </p:nvSpPr>
        <p:spPr/>
        <p:txBody>
          <a:bodyPr/>
          <a:lstStyle/>
          <a:p>
            <a:fld id="{96A86100-4F31-7347-8D34-870C85B1DE61}" type="datetime1">
              <a:rPr lang="en-US" smtClean="0"/>
              <a:t>9/5/2022</a:t>
            </a:fld>
            <a:endParaRPr lang="en-US"/>
          </a:p>
        </p:txBody>
      </p:sp>
      <p:sp>
        <p:nvSpPr>
          <p:cNvPr id="3" name="Footer Placeholder 2">
            <a:extLst>
              <a:ext uri="{FF2B5EF4-FFF2-40B4-BE49-F238E27FC236}">
                <a16:creationId xmlns:a16="http://schemas.microsoft.com/office/drawing/2014/main" xmlns=""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90D6C4-4C51-4D40-9226-8974EFDEC17F}"/>
              </a:ext>
            </a:extLst>
          </p:cNvPr>
          <p:cNvSpPr>
            <a:spLocks noGrp="1"/>
          </p:cNvSpPr>
          <p:nvPr>
            <p:ph type="dt" sz="half" idx="10"/>
          </p:nvPr>
        </p:nvSpPr>
        <p:spPr/>
        <p:txBody>
          <a:bodyPr/>
          <a:lstStyle/>
          <a:p>
            <a:fld id="{4155E5B0-5BFA-4F4B-B51F-85F45FFA437F}" type="datetime1">
              <a:rPr lang="en-US" smtClean="0"/>
              <a:t>9/5/2022</a:t>
            </a:fld>
            <a:endParaRPr lang="en-US"/>
          </a:p>
        </p:txBody>
      </p:sp>
      <p:sp>
        <p:nvSpPr>
          <p:cNvPr id="6" name="Footer Placeholder 5">
            <a:extLst>
              <a:ext uri="{FF2B5EF4-FFF2-40B4-BE49-F238E27FC236}">
                <a16:creationId xmlns:a16="http://schemas.microsoft.com/office/drawing/2014/main" xmlns=""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B8BBEA-8EBC-44C9-A016-A662E1CCDECD}"/>
              </a:ext>
            </a:extLst>
          </p:cNvPr>
          <p:cNvSpPr>
            <a:spLocks noGrp="1"/>
          </p:cNvSpPr>
          <p:nvPr>
            <p:ph type="dt" sz="half" idx="10"/>
          </p:nvPr>
        </p:nvSpPr>
        <p:spPr/>
        <p:txBody>
          <a:bodyPr/>
          <a:lstStyle/>
          <a:p>
            <a:fld id="{11D051C3-A24B-EF4A-B9B7-C2BF34724FBB}" type="datetime1">
              <a:rPr lang="en-US" smtClean="0"/>
              <a:t>9/5/2022</a:t>
            </a:fld>
            <a:endParaRPr lang="en-US"/>
          </a:p>
        </p:txBody>
      </p:sp>
      <p:sp>
        <p:nvSpPr>
          <p:cNvPr id="6" name="Footer Placeholder 5">
            <a:extLst>
              <a:ext uri="{FF2B5EF4-FFF2-40B4-BE49-F238E27FC236}">
                <a16:creationId xmlns:a16="http://schemas.microsoft.com/office/drawing/2014/main" xmlns=""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9/5/2022</a:t>
            </a:fld>
            <a:endParaRPr lang="en-US"/>
          </a:p>
        </p:txBody>
      </p:sp>
      <p:sp>
        <p:nvSpPr>
          <p:cNvPr id="5" name="Footer Placeholder 4">
            <a:extLst>
              <a:ext uri="{FF2B5EF4-FFF2-40B4-BE49-F238E27FC236}">
                <a16:creationId xmlns:a16="http://schemas.microsoft.com/office/drawing/2014/main" xmlns=""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xmlns=""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9/5/2022</a:t>
            </a:fld>
            <a:endParaRPr lang="en-US"/>
          </a:p>
        </p:txBody>
      </p:sp>
      <p:sp>
        <p:nvSpPr>
          <p:cNvPr id="5" name="Footer Placeholder 4">
            <a:extLst>
              <a:ext uri="{FF2B5EF4-FFF2-40B4-BE49-F238E27FC236}">
                <a16:creationId xmlns:a16="http://schemas.microsoft.com/office/drawing/2014/main" xmlns=""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emf"/><Relationship Id="rId7" Type="http://schemas.openxmlformats.org/officeDocument/2006/relationships/hyperlink" Target="https://www.nyu.edu/life/information-technology/research-computing-services/high-performance-computing.html"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nyu.edu/life/information-technology/teaching-and-learning-services/instructional-tools/virtual-computer-lab.html" TargetMode="External"/><Relationship Id="rId5" Type="http://schemas.openxmlformats.org/officeDocument/2006/relationships/hyperlink" Target="https://www.sparkfun.com/products/15447" TargetMode="External"/><Relationship Id="rId4" Type="http://schemas.openxmlformats.org/officeDocument/2006/relationships/hyperlink" Target="https://www.sparkfun.com/products/12757" TargetMode="Externa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emf"/><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2035210" y="1359914"/>
            <a:ext cx="8121580" cy="2387600"/>
          </a:xfrm>
        </p:spPr>
        <p:txBody>
          <a:bodyPr>
            <a:normAutofit/>
          </a:bodyPr>
          <a:lstStyle/>
          <a:p>
            <a:r>
              <a:rPr lang="en-US" sz="5400" dirty="0">
                <a:latin typeface="Gotham Medium" panose="02000604030000020004" pitchFamily="50" charset="0"/>
              </a:rPr>
              <a:t>RECITATION 5</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524000" y="4255187"/>
            <a:ext cx="9144000" cy="473561"/>
          </a:xfrm>
        </p:spPr>
        <p:txBody>
          <a:bodyPr>
            <a:noAutofit/>
          </a:bodyPr>
          <a:lstStyle/>
          <a:p>
            <a:r>
              <a:rPr lang="en-US" sz="2800" dirty="0" smtClean="0">
                <a:latin typeface="Proxima Nova Rg" panose="02000506030000020004" pitchFamily="2" charset="0"/>
              </a:rPr>
              <a:t>EG1004</a:t>
            </a:r>
            <a:endParaRPr lang="en-US" sz="2800" dirty="0">
              <a:latin typeface="Proxima Nova Rg" panose="02000506030000020004" pitchFamily="2" charset="0"/>
            </a:endParaRP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681372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anose="02000604030000020004" pitchFamily="50" charset="0"/>
              </a:rPr>
              <a:t>QUESTIONS?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43684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637729" y="637784"/>
            <a:ext cx="8889242" cy="965147"/>
          </a:xfrm>
        </p:spPr>
        <p:txBody>
          <a:bodyPr>
            <a:normAutofit/>
          </a:bodyPr>
          <a:lstStyle/>
          <a:p>
            <a:r>
              <a:rPr lang="en-US" sz="5400" dirty="0">
                <a:latin typeface="Gotham Medium" panose="02000604030000020004" pitchFamily="50" charset="0"/>
              </a:rPr>
              <a:t>AGENDA</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364775" y="2097280"/>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Algorithmic Thinking</a:t>
            </a:r>
          </a:p>
          <a:p>
            <a:pPr marL="342900" indent="-342900" algn="l">
              <a:buFont typeface="Arial" panose="020B0604020202020204" pitchFamily="34" charset="0"/>
              <a:buChar char="•"/>
            </a:pPr>
            <a:r>
              <a:rPr lang="en-US" sz="2800" dirty="0" smtClean="0">
                <a:latin typeface="Proxima Nova Rg" panose="02000506030000020004" pitchFamily="2" charset="0"/>
              </a:rPr>
              <a:t>Metacognition</a:t>
            </a:r>
          </a:p>
          <a:p>
            <a:pPr marL="342900" indent="-342900" algn="l">
              <a:buFont typeface="Arial" panose="020B0604020202020204" pitchFamily="34" charset="0"/>
              <a:buChar char="•"/>
            </a:pPr>
            <a:r>
              <a:rPr lang="en-US" sz="2800" dirty="0" smtClean="0">
                <a:latin typeface="Proxima Nova Rg" panose="02000506030000020004" pitchFamily="2" charset="0"/>
              </a:rPr>
              <a:t>Resumes</a:t>
            </a:r>
          </a:p>
          <a:p>
            <a:pPr marL="342900" indent="-342900" algn="l">
              <a:buFont typeface="Arial" panose="020B0604020202020204" pitchFamily="34" charset="0"/>
              <a:buChar char="•"/>
            </a:pPr>
            <a:r>
              <a:rPr lang="en-US" sz="2800" dirty="0" smtClean="0">
                <a:latin typeface="Proxima Nova Rg" panose="02000506030000020004" pitchFamily="2" charset="0"/>
              </a:rPr>
              <a:t>Milestone 1 Presentations</a:t>
            </a:r>
            <a:endParaRPr lang="en-US" sz="2800" dirty="0">
              <a:latin typeface="Proxima Nova Rg" panose="02000506030000020004" pitchFamily="2" charset="0"/>
            </a:endParaRP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946860" y="3067291"/>
            <a:ext cx="0" cy="153943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034745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025562" y="1647104"/>
            <a:ext cx="10140876" cy="2387600"/>
          </a:xfrm>
        </p:spPr>
        <p:txBody>
          <a:bodyPr>
            <a:normAutofit/>
          </a:bodyPr>
          <a:lstStyle/>
          <a:p>
            <a:r>
              <a:rPr lang="en-US" sz="5400" dirty="0">
                <a:latin typeface="Gotham Medium" panose="02000604030000020004" pitchFamily="50" charset="0"/>
              </a:rPr>
              <a:t>ALGORITHMIC THINKING</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31077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324548" y="1287201"/>
            <a:ext cx="11542904" cy="965147"/>
          </a:xfrm>
        </p:spPr>
        <p:txBody>
          <a:bodyPr>
            <a:normAutofit fontScale="90000"/>
          </a:bodyPr>
          <a:lstStyle/>
          <a:p>
            <a:r>
              <a:rPr lang="en-US" sz="5400" dirty="0">
                <a:latin typeface="Gotham Medium" panose="02000604030000020004" pitchFamily="50" charset="0"/>
              </a:rPr>
              <a:t>ALGORITHMS </a:t>
            </a:r>
            <a:r>
              <a:rPr lang="en-US" sz="5400" dirty="0" smtClean="0">
                <a:latin typeface="Gotham Medium" panose="02000604030000020004" pitchFamily="50" charset="0"/>
              </a:rPr>
              <a:t>THINKING &amp; COMMUNICATING</a:t>
            </a:r>
            <a:endParaRPr lang="en-US" sz="5400" dirty="0">
              <a:latin typeface="Gotham Medium" panose="02000604030000020004" pitchFamily="50"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3" name="Picture 4" descr="Image result for simple algorithm">
            <a:extLst>
              <a:ext uri="{FF2B5EF4-FFF2-40B4-BE49-F238E27FC236}">
                <a16:creationId xmlns:a16="http://schemas.microsoft.com/office/drawing/2014/main" xmlns="" id="{BBD6C4C4-AD6D-7241-86AA-C856BCDAE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158" y="2269573"/>
            <a:ext cx="10695684" cy="36881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90350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05431" y="616085"/>
            <a:ext cx="11181137" cy="965147"/>
          </a:xfrm>
        </p:spPr>
        <p:txBody>
          <a:bodyPr>
            <a:normAutofit/>
          </a:bodyPr>
          <a:lstStyle/>
          <a:p>
            <a:r>
              <a:rPr lang="en-US" sz="5400" dirty="0">
                <a:latin typeface="Gotham Medium" panose="02000604030000020004" pitchFamily="50" charset="0"/>
              </a:rPr>
              <a:t>COMPUTING OPTIONS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3" name="Rectangle 2">
            <a:extLst>
              <a:ext uri="{FF2B5EF4-FFF2-40B4-BE49-F238E27FC236}">
                <a16:creationId xmlns:a16="http://schemas.microsoft.com/office/drawing/2014/main" xmlns="" id="{A4B90BD1-6E03-7C48-B5C5-740A3823DC4D}"/>
              </a:ext>
            </a:extLst>
          </p:cNvPr>
          <p:cNvSpPr/>
          <p:nvPr/>
        </p:nvSpPr>
        <p:spPr>
          <a:xfrm>
            <a:off x="238583" y="2491212"/>
            <a:ext cx="4838830" cy="2908489"/>
          </a:xfrm>
          <a:prstGeom prst="rect">
            <a:avLst/>
          </a:prstGeom>
        </p:spPr>
        <p:txBody>
          <a:bodyPr wrap="square">
            <a:spAutoFit/>
          </a:bodyPr>
          <a:lstStyle/>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4"/>
              </a:rPr>
              <a:t>Microcontrollers (Arduino)</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5"/>
              </a:rPr>
              <a:t>Single board computer (Raspberry Pi </a:t>
            </a:r>
            <a:r>
              <a:rPr lang="en-US" altLang="en-US" sz="2800" dirty="0" smtClean="0">
                <a:solidFill>
                  <a:srgbClr val="000066"/>
                </a:solidFill>
                <a:latin typeface="Proxima Nova Rg" panose="02000506030000020004" pitchFamily="2" charset="77"/>
                <a:hlinkClick r:id="rId5"/>
              </a:rPr>
              <a:t>4)</a:t>
            </a:r>
            <a:endParaRPr lang="en-US" altLang="en-US" sz="2800" dirty="0">
              <a:solidFill>
                <a:srgbClr val="000066"/>
              </a:solidFill>
              <a:latin typeface="Proxima Nova Rg" panose="02000506030000020004" pitchFamily="2" charset="77"/>
              <a:hlinkClick r:id="" action="ppaction://noaction"/>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6"/>
              </a:rPr>
              <a:t>NYU Virtual Computer Lab</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sz="2800" dirty="0">
                <a:latin typeface="Proxima Nova Rg" panose="02000506030000020004" pitchFamily="2" charset="77"/>
                <a:ea typeface="Tahoma" panose="020B0604030504040204" pitchFamily="34" charset="0"/>
                <a:cs typeface="Tahoma" panose="020B0604030504040204" pitchFamily="34" charset="0"/>
                <a:hlinkClick r:id="rId7"/>
              </a:rPr>
              <a:t>High Performance Computing at NYU</a:t>
            </a:r>
            <a:endParaRPr lang="en-US" sz="2800" dirty="0">
              <a:latin typeface="Proxima Nova Rg" panose="02000506030000020004" pitchFamily="2" charset="77"/>
              <a:ea typeface="Tahoma" panose="020B0604030504040204" pitchFamily="34" charset="0"/>
              <a:cs typeface="Tahoma" panose="020B0604030504040204" pitchFamily="34" charset="0"/>
            </a:endParaRPr>
          </a:p>
        </p:txBody>
      </p:sp>
      <p:pic>
        <p:nvPicPr>
          <p:cNvPr id="11" name="Picture 2" descr="Accessing NYU HPC.io.png">
            <a:extLst>
              <a:ext uri="{FF2B5EF4-FFF2-40B4-BE49-F238E27FC236}">
                <a16:creationId xmlns:a16="http://schemas.microsoft.com/office/drawing/2014/main" xmlns="" id="{B5F8BD93-5322-D94B-9656-5198E446D1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1217" y="2398240"/>
            <a:ext cx="6477990" cy="27676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773119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anose="02000604030000020004" pitchFamily="50" charset="0"/>
              </a:rPr>
              <a:t>METACOGNITION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777677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xmlns="" id="{09C293F3-130D-3D47-8ED4-6DFFA500A111}"/>
              </a:ext>
            </a:extLst>
          </p:cNvPr>
          <p:cNvSpPr>
            <a:spLocks noGrp="1"/>
          </p:cNvSpPr>
          <p:nvPr>
            <p:ph type="sldNum" sz="quarter" idx="12"/>
          </p:nvPr>
        </p:nvSpPr>
        <p:spPr/>
        <p:txBody>
          <a:bodyPr/>
          <a:lstStyle/>
          <a:p>
            <a:pPr>
              <a:spcAft>
                <a:spcPts val="600"/>
              </a:spcAft>
            </a:pPr>
            <a:fld id="{60A1212D-38B2-4DEE-B25F-5C96C2761F56}" type="slidenum">
              <a:rPr lang="en-US" smtClean="0"/>
              <a:pPr>
                <a:spcAft>
                  <a:spcPts val="600"/>
                </a:spcAft>
              </a:pPr>
              <a:t>7</a:t>
            </a:fld>
            <a:endParaRPr lang="en-US"/>
          </a:p>
        </p:txBody>
      </p:sp>
      <p:pic>
        <p:nvPicPr>
          <p:cNvPr id="3" name="1 - What Is Metacognition And Why Should I Car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276" cy="6858000"/>
          </a:xfrm>
        </p:spPr>
      </p:pic>
    </p:spTree>
    <p:extLst>
      <p:ext uri="{BB962C8B-B14F-4D97-AF65-F5344CB8AC3E}">
        <p14:creationId xmlns:p14="http://schemas.microsoft.com/office/powerpoint/2010/main" val="898066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025562" y="3090401"/>
            <a:ext cx="10140876" cy="2387600"/>
          </a:xfrm>
        </p:spPr>
        <p:txBody>
          <a:bodyPr>
            <a:normAutofit/>
          </a:bodyPr>
          <a:lstStyle/>
          <a:p>
            <a:r>
              <a:rPr lang="en-US" sz="4000" dirty="0">
                <a:latin typeface="Gotham Medium" panose="02000604030000020004" pitchFamily="50" charset="0"/>
              </a:rPr>
              <a:t>Design Thinking Exercise</a:t>
            </a:r>
            <a:br>
              <a:rPr lang="en-US" sz="4000" dirty="0">
                <a:latin typeface="Gotham Medium" panose="02000604030000020004" pitchFamily="50" charset="0"/>
              </a:rPr>
            </a:br>
            <a:r>
              <a:rPr lang="en-US" sz="4000" dirty="0">
                <a:latin typeface="Gotham Medium" panose="02000604030000020004" pitchFamily="50" charset="0"/>
              </a:rPr>
              <a:t>CATME Rater Practice</a:t>
            </a:r>
            <a:br>
              <a:rPr lang="en-US" sz="4000" dirty="0">
                <a:latin typeface="Gotham Medium" panose="02000604030000020004" pitchFamily="50" charset="0"/>
              </a:rPr>
            </a:br>
            <a:r>
              <a:rPr lang="en-US" sz="4000" dirty="0">
                <a:latin typeface="Gotham Medium" panose="02000604030000020004" pitchFamily="50" charset="0"/>
              </a:rPr>
              <a:t>LinkedIn Profile</a:t>
            </a:r>
            <a:endParaRPr lang="en-US" sz="4000" dirty="0"/>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66645" y="339836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itle 1">
            <a:extLst>
              <a:ext uri="{FF2B5EF4-FFF2-40B4-BE49-F238E27FC236}">
                <a16:creationId xmlns:a16="http://schemas.microsoft.com/office/drawing/2014/main" xmlns="" id="{7B29DC25-0BA2-4267-8BF2-B94F6BE5816C}"/>
              </a:ext>
            </a:extLst>
          </p:cNvPr>
          <p:cNvSpPr txBox="1">
            <a:spLocks/>
          </p:cNvSpPr>
          <p:nvPr/>
        </p:nvSpPr>
        <p:spPr>
          <a:xfrm>
            <a:off x="1129659" y="1562753"/>
            <a:ext cx="10140876"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smtClean="0">
                <a:latin typeface="Gotham Medium" panose="02000604030000020004" pitchFamily="50" charset="0"/>
              </a:rPr>
              <a:t>MILESTONE 1 CHECK</a:t>
            </a:r>
            <a:br>
              <a:rPr lang="en-US" sz="5400" dirty="0" smtClean="0">
                <a:latin typeface="Gotham Medium" panose="02000604030000020004" pitchFamily="50" charset="0"/>
              </a:rPr>
            </a:br>
            <a:endParaRPr lang="en-US" sz="5400" dirty="0">
              <a:latin typeface="Gotham Medium" panose="02000604030000020004" pitchFamily="50" charset="0"/>
            </a:endParaRPr>
          </a:p>
        </p:txBody>
      </p:sp>
    </p:spTree>
    <p:extLst>
      <p:ext uri="{BB962C8B-B14F-4D97-AF65-F5344CB8AC3E}">
        <p14:creationId xmlns:p14="http://schemas.microsoft.com/office/powerpoint/2010/main" val="429895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491780" y="647998"/>
            <a:ext cx="11181137" cy="965147"/>
          </a:xfrm>
        </p:spPr>
        <p:txBody>
          <a:bodyPr>
            <a:normAutofit/>
          </a:bodyPr>
          <a:lstStyle/>
          <a:p>
            <a:r>
              <a:rPr lang="en-US" sz="5400" dirty="0" smtClean="0">
                <a:latin typeface="Gotham Medium" panose="02000604030000020004" pitchFamily="50" charset="0"/>
              </a:rPr>
              <a:t>DESIGN THINKING </a:t>
            </a:r>
            <a:endParaRPr lang="en-US" sz="5400" dirty="0">
              <a:latin typeface="Gotham Medium" panose="02000604030000020004" pitchFamily="50"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3" name="Picture 2"/>
          <p:cNvPicPr>
            <a:picLocks noChangeAspect="1"/>
          </p:cNvPicPr>
          <p:nvPr/>
        </p:nvPicPr>
        <p:blipFill rotWithShape="1">
          <a:blip r:embed="rId5"/>
          <a:srcRect t="14254" b="19094"/>
          <a:stretch/>
        </p:blipFill>
        <p:spPr>
          <a:xfrm>
            <a:off x="1677410" y="1670526"/>
            <a:ext cx="2720303" cy="340401"/>
          </a:xfrm>
          <a:prstGeom prst="rect">
            <a:avLst/>
          </a:prstGeom>
        </p:spPr>
      </p:pic>
      <p:pic>
        <p:nvPicPr>
          <p:cNvPr id="4" name="Picture 3"/>
          <p:cNvPicPr>
            <a:picLocks noChangeAspect="1"/>
          </p:cNvPicPr>
          <p:nvPr/>
        </p:nvPicPr>
        <p:blipFill rotWithShape="1">
          <a:blip r:embed="rId6"/>
          <a:srcRect r="34272"/>
          <a:stretch/>
        </p:blipFill>
        <p:spPr>
          <a:xfrm>
            <a:off x="764795" y="2078693"/>
            <a:ext cx="4941461" cy="1054900"/>
          </a:xfrm>
          <a:prstGeom prst="rect">
            <a:avLst/>
          </a:prstGeom>
        </p:spPr>
      </p:pic>
      <p:pic>
        <p:nvPicPr>
          <p:cNvPr id="5" name="Picture 4"/>
          <p:cNvPicPr>
            <a:picLocks noChangeAspect="1"/>
          </p:cNvPicPr>
          <p:nvPr/>
        </p:nvPicPr>
        <p:blipFill rotWithShape="1">
          <a:blip r:embed="rId7"/>
          <a:srcRect r="36281"/>
          <a:stretch/>
        </p:blipFill>
        <p:spPr>
          <a:xfrm>
            <a:off x="774222" y="4048456"/>
            <a:ext cx="4941461" cy="1031996"/>
          </a:xfrm>
          <a:prstGeom prst="rect">
            <a:avLst/>
          </a:prstGeom>
        </p:spPr>
      </p:pic>
      <p:pic>
        <p:nvPicPr>
          <p:cNvPr id="6" name="Picture 5"/>
          <p:cNvPicPr>
            <a:picLocks noChangeAspect="1"/>
          </p:cNvPicPr>
          <p:nvPr/>
        </p:nvPicPr>
        <p:blipFill rotWithShape="1">
          <a:blip r:embed="rId8"/>
          <a:srcRect r="35679"/>
          <a:stretch/>
        </p:blipFill>
        <p:spPr>
          <a:xfrm>
            <a:off x="708596" y="3063584"/>
            <a:ext cx="4932034" cy="1015304"/>
          </a:xfrm>
          <a:prstGeom prst="rect">
            <a:avLst/>
          </a:prstGeom>
        </p:spPr>
      </p:pic>
      <p:pic>
        <p:nvPicPr>
          <p:cNvPr id="12" name="Picture 11"/>
          <p:cNvPicPr>
            <a:picLocks noChangeAspect="1"/>
          </p:cNvPicPr>
          <p:nvPr/>
        </p:nvPicPr>
        <p:blipFill rotWithShape="1">
          <a:blip r:embed="rId8"/>
          <a:srcRect r="35679"/>
          <a:stretch/>
        </p:blipFill>
        <p:spPr>
          <a:xfrm>
            <a:off x="764795" y="4980011"/>
            <a:ext cx="4932034" cy="1015304"/>
          </a:xfrm>
          <a:prstGeom prst="rect">
            <a:avLst/>
          </a:prstGeom>
        </p:spPr>
      </p:pic>
      <p:pic>
        <p:nvPicPr>
          <p:cNvPr id="10" name="Picture 9"/>
          <p:cNvPicPr>
            <a:picLocks noChangeAspect="1"/>
          </p:cNvPicPr>
          <p:nvPr/>
        </p:nvPicPr>
        <p:blipFill>
          <a:blip r:embed="rId9"/>
          <a:stretch>
            <a:fillRect/>
          </a:stretch>
        </p:blipFill>
        <p:spPr>
          <a:xfrm>
            <a:off x="7548494" y="1668023"/>
            <a:ext cx="2752725" cy="352425"/>
          </a:xfrm>
          <a:prstGeom prst="rect">
            <a:avLst/>
          </a:prstGeom>
        </p:spPr>
      </p:pic>
      <p:pic>
        <p:nvPicPr>
          <p:cNvPr id="11" name="Picture 10"/>
          <p:cNvPicPr>
            <a:picLocks noChangeAspect="1"/>
          </p:cNvPicPr>
          <p:nvPr/>
        </p:nvPicPr>
        <p:blipFill>
          <a:blip r:embed="rId10"/>
          <a:stretch>
            <a:fillRect/>
          </a:stretch>
        </p:blipFill>
        <p:spPr>
          <a:xfrm>
            <a:off x="6656909" y="2120127"/>
            <a:ext cx="4400731" cy="914539"/>
          </a:xfrm>
          <a:prstGeom prst="rect">
            <a:avLst/>
          </a:prstGeom>
        </p:spPr>
      </p:pic>
      <p:pic>
        <p:nvPicPr>
          <p:cNvPr id="13" name="Picture 12"/>
          <p:cNvPicPr>
            <a:picLocks noChangeAspect="1"/>
          </p:cNvPicPr>
          <p:nvPr/>
        </p:nvPicPr>
        <p:blipFill>
          <a:blip r:embed="rId11"/>
          <a:stretch>
            <a:fillRect/>
          </a:stretch>
        </p:blipFill>
        <p:spPr>
          <a:xfrm>
            <a:off x="6656910" y="3141146"/>
            <a:ext cx="4400731" cy="998351"/>
          </a:xfrm>
          <a:prstGeom prst="rect">
            <a:avLst/>
          </a:prstGeom>
        </p:spPr>
      </p:pic>
      <p:pic>
        <p:nvPicPr>
          <p:cNvPr id="15" name="Picture 14"/>
          <p:cNvPicPr>
            <a:picLocks noChangeAspect="1"/>
          </p:cNvPicPr>
          <p:nvPr/>
        </p:nvPicPr>
        <p:blipFill>
          <a:blip r:embed="rId12"/>
          <a:stretch>
            <a:fillRect/>
          </a:stretch>
        </p:blipFill>
        <p:spPr>
          <a:xfrm>
            <a:off x="6670661" y="4175925"/>
            <a:ext cx="4428234" cy="972443"/>
          </a:xfrm>
          <a:prstGeom prst="rect">
            <a:avLst/>
          </a:prstGeom>
        </p:spPr>
      </p:pic>
      <p:pic>
        <p:nvPicPr>
          <p:cNvPr id="16" name="Picture 15"/>
          <p:cNvPicPr>
            <a:picLocks noChangeAspect="1"/>
          </p:cNvPicPr>
          <p:nvPr/>
        </p:nvPicPr>
        <p:blipFill rotWithShape="1">
          <a:blip r:embed="rId13"/>
          <a:srcRect r="16561"/>
          <a:stretch/>
        </p:blipFill>
        <p:spPr>
          <a:xfrm>
            <a:off x="6670661" y="5181398"/>
            <a:ext cx="4482961" cy="1044140"/>
          </a:xfrm>
          <a:prstGeom prst="rect">
            <a:avLst/>
          </a:prstGeom>
        </p:spPr>
      </p:pic>
    </p:spTree>
    <p:extLst>
      <p:ext uri="{BB962C8B-B14F-4D97-AF65-F5344CB8AC3E}">
        <p14:creationId xmlns:p14="http://schemas.microsoft.com/office/powerpoint/2010/main" val="9409030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264</Words>
  <Application>Microsoft Office PowerPoint</Application>
  <PresentationFormat>Widescreen</PresentationFormat>
  <Paragraphs>28</Paragraphs>
  <Slides>10</Slides>
  <Notes>4</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Calibri</vt:lpstr>
      <vt:lpstr>Calibri Light</vt:lpstr>
      <vt:lpstr>Proxima Nova Rg</vt:lpstr>
      <vt:lpstr>Arial</vt:lpstr>
      <vt:lpstr>Proxima Nova Lt</vt:lpstr>
      <vt:lpstr>Gotham Medium</vt:lpstr>
      <vt:lpstr>Tahoma</vt:lpstr>
      <vt:lpstr>Office Theme</vt:lpstr>
      <vt:lpstr>Custom Design</vt:lpstr>
      <vt:lpstr>RECITATION 5</vt:lpstr>
      <vt:lpstr>AGENDA</vt:lpstr>
      <vt:lpstr>ALGORITHMIC THINKING</vt:lpstr>
      <vt:lpstr>ALGORITHMS THINKING &amp; COMMUNICATING</vt:lpstr>
      <vt:lpstr>COMPUTING OPTIONS</vt:lpstr>
      <vt:lpstr>METACOGNITION</vt:lpstr>
      <vt:lpstr>PowerPoint Presentation</vt:lpstr>
      <vt:lpstr>Design Thinking Exercise CATME Rater Practice LinkedIn Profile</vt:lpstr>
      <vt:lpstr>DESIGN THINKING </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5</dc:title>
  <dc:creator>Diya</dc:creator>
  <cp:lastModifiedBy>User</cp:lastModifiedBy>
  <cp:revision>22</cp:revision>
  <dcterms:created xsi:type="dcterms:W3CDTF">2020-08-24T03:35:39Z</dcterms:created>
  <dcterms:modified xsi:type="dcterms:W3CDTF">2022-09-05T20:57:55Z</dcterms:modified>
</cp:coreProperties>
</file>