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13"/>
  </p:notesMasterIdLst>
  <p:sldIdLst>
    <p:sldId id="257" r:id="rId3"/>
    <p:sldId id="301" r:id="rId4"/>
    <p:sldId id="302" r:id="rId5"/>
    <p:sldId id="304" r:id="rId6"/>
    <p:sldId id="305" r:id="rId7"/>
    <p:sldId id="307" r:id="rId8"/>
    <p:sldId id="308" r:id="rId9"/>
    <p:sldId id="310" r:id="rId10"/>
    <p:sldId id="311" r:id="rId11"/>
    <p:sldId id="312" r:id="rId12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DDDDDD"/>
    <a:srgbClr val="FFFFFF"/>
    <a:srgbClr val="0000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8" autoAdjust="0"/>
    <p:restoredTop sz="95388" autoAdjust="0"/>
  </p:normalViewPr>
  <p:slideViewPr>
    <p:cSldViewPr>
      <p:cViewPr varScale="1">
        <p:scale>
          <a:sx n="72" d="100"/>
          <a:sy n="72" d="100"/>
        </p:scale>
        <p:origin x="-39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9/3/2011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643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50984"/>
            <a:ext cx="1460318" cy="1473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94F3BD5-45F8-42BE-91E4-1FBAF51E0F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64FAB42-A436-44BE-971E-BA5B8A231B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7EE7FF-537E-4251-9151-40AC8319E9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76FEEA-5C5C-4599-83F8-932399A07F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FA9E1B-E6D3-4375-8461-6F8922F32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FD73ECB-FAF2-40F5-B646-302C75AA5D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737F1-360A-462A-AC77-F52E4CCD0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230183C-E901-49CE-A110-2E39C4F309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F0BE089-05A4-46FC-ACBA-93B032AFFA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B066D2-CB05-485F-B52A-5B0227D51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94ED51-FAB9-44A6-8F1F-75B7F3420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C50A81-DE84-4E0A-9593-AB680DC0E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AA73B1BC-D293-4A95-8B8C-07871E6CC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5867400"/>
            <a:ext cx="730159" cy="7365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124200"/>
            <a:ext cx="7772400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EG1003 Overview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4" name="Picture 3" descr="NYU-Poly_RGB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Closing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382000" cy="4876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Read manual ahead of time </a:t>
            </a:r>
            <a:r>
              <a:rPr lang="en-US" dirty="0" smtClean="0">
                <a:solidFill>
                  <a:srgbClr val="000066"/>
                </a:solidFill>
              </a:rPr>
              <a:t>(manual.eg.poly.edu</a:t>
            </a:r>
            <a:r>
              <a:rPr lang="en-US" dirty="0" smtClean="0">
                <a:solidFill>
                  <a:srgbClr val="000066"/>
                </a:solidFill>
              </a:rPr>
              <a:t>)</a:t>
            </a:r>
          </a:p>
          <a:p>
            <a:pPr eaLnBrk="1" hangingPunct="1"/>
            <a:endParaRPr lang="en-US" sz="1000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Use EG website regularly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Check for last minute cancellations and changes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Keep in contact with your partners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Express questions and concerns to your instructor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Ask questions!!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Objectives of EG1003</a:t>
            </a:r>
            <a:endParaRPr lang="en-US" dirty="0" smtClean="0">
              <a:solidFill>
                <a:srgbClr val="000066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44196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mtClean="0">
                <a:solidFill>
                  <a:srgbClr val="000066"/>
                </a:solidFill>
              </a:rPr>
              <a:t>To teach you about what engineers do:</a:t>
            </a:r>
            <a:endParaRPr lang="en-US" sz="3300" smtClean="0">
              <a:solidFill>
                <a:srgbClr val="000066"/>
              </a:solidFill>
            </a:endParaRPr>
          </a:p>
          <a:p>
            <a:pPr lvl="1" eaLnBrk="1" hangingPunct="1"/>
            <a:r>
              <a:rPr lang="en-US" sz="2900" smtClean="0">
                <a:solidFill>
                  <a:srgbClr val="000066"/>
                </a:solidFill>
              </a:rPr>
              <a:t>Technical skills</a:t>
            </a:r>
          </a:p>
          <a:p>
            <a:pPr lvl="2" eaLnBrk="1" hangingPunct="1"/>
            <a:r>
              <a:rPr lang="en-US" sz="2500" smtClean="0">
                <a:solidFill>
                  <a:srgbClr val="000066"/>
                </a:solidFill>
              </a:rPr>
              <a:t>MS Office</a:t>
            </a:r>
          </a:p>
          <a:p>
            <a:pPr lvl="2" eaLnBrk="1" hangingPunct="1"/>
            <a:r>
              <a:rPr lang="en-US" sz="2500" smtClean="0">
                <a:solidFill>
                  <a:srgbClr val="000066"/>
                </a:solidFill>
              </a:rPr>
              <a:t>LabVIEW</a:t>
            </a:r>
          </a:p>
          <a:p>
            <a:pPr lvl="2" eaLnBrk="1" hangingPunct="1"/>
            <a:r>
              <a:rPr lang="en-US" sz="2500" smtClean="0">
                <a:solidFill>
                  <a:srgbClr val="000066"/>
                </a:solidFill>
              </a:rPr>
              <a:t>Mindstorms NXT</a:t>
            </a:r>
          </a:p>
          <a:p>
            <a:pPr lvl="1" eaLnBrk="1" hangingPunct="1"/>
            <a:r>
              <a:rPr lang="en-US" sz="2900" smtClean="0">
                <a:solidFill>
                  <a:srgbClr val="000066"/>
                </a:solidFill>
              </a:rPr>
              <a:t>Professional skills</a:t>
            </a:r>
          </a:p>
          <a:p>
            <a:pPr lvl="2" eaLnBrk="1" hangingPunct="1"/>
            <a:r>
              <a:rPr lang="en-US" smtClean="0">
                <a:solidFill>
                  <a:srgbClr val="000066"/>
                </a:solidFill>
              </a:rPr>
              <a:t>Teamwork</a:t>
            </a:r>
          </a:p>
          <a:p>
            <a:pPr lvl="2" eaLnBrk="1" hangingPunct="1"/>
            <a:r>
              <a:rPr lang="en-US" smtClean="0">
                <a:solidFill>
                  <a:srgbClr val="000066"/>
                </a:solidFill>
              </a:rPr>
              <a:t>Oral communication</a:t>
            </a:r>
          </a:p>
          <a:p>
            <a:pPr lvl="2" eaLnBrk="1" hangingPunct="1"/>
            <a:r>
              <a:rPr lang="en-US" smtClean="0">
                <a:solidFill>
                  <a:srgbClr val="000066"/>
                </a:solidFill>
              </a:rPr>
              <a:t>Written communication</a:t>
            </a:r>
            <a:endParaRPr lang="en-US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Course Format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High School</a:t>
            </a:r>
            <a:r>
              <a:rPr lang="en-US" sz="2800" dirty="0" smtClean="0">
                <a:solidFill>
                  <a:srgbClr val="000066"/>
                </a:solidFill>
              </a:rPr>
              <a:t> </a:t>
            </a:r>
            <a:r>
              <a:rPr lang="en-US" sz="2800" dirty="0" smtClean="0">
                <a:solidFill>
                  <a:srgbClr val="000066"/>
                </a:solidFill>
              </a:rPr>
              <a:t>Credit </a:t>
            </a:r>
            <a:r>
              <a:rPr lang="en-US" sz="2800" dirty="0" smtClean="0">
                <a:solidFill>
                  <a:srgbClr val="000066"/>
                </a:solidFill>
              </a:rPr>
              <a:t>Course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0066"/>
                </a:solidFill>
              </a:rPr>
              <a:t>No college credit</a:t>
            </a:r>
            <a:endParaRPr lang="en-US" sz="24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Laboratories</a:t>
            </a: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Recitation</a:t>
            </a:r>
            <a:endParaRPr lang="en-US" sz="2800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Laboratories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05800" cy="4114800"/>
          </a:xfrm>
          <a:noFill/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Three-hour sessions</a:t>
            </a: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Students put in groups of 2 or 3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Lab report for each lab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Quizzes given every week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0066"/>
                </a:solidFill>
              </a:rPr>
              <a:t>Lab material for that </a:t>
            </a:r>
            <a:r>
              <a:rPr lang="en-US" sz="2400" dirty="0" smtClean="0">
                <a:solidFill>
                  <a:srgbClr val="000066"/>
                </a:solidFill>
              </a:rPr>
              <a:t>day</a:t>
            </a:r>
            <a:endParaRPr lang="en-US" sz="2400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Recitations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610600" cy="47244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sz="2800" dirty="0" smtClean="0">
                <a:solidFill>
                  <a:srgbClr val="000066"/>
                </a:solidFill>
              </a:rPr>
              <a:t>Two 1.5-hour sessions</a:t>
            </a: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/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rgbClr val="000066"/>
                </a:solidFill>
              </a:rPr>
              <a:t>Presentation of preceding </a:t>
            </a:r>
            <a:r>
              <a:rPr lang="en-US" sz="2800" dirty="0" smtClean="0">
                <a:solidFill>
                  <a:srgbClr val="000066"/>
                </a:solidFill>
              </a:rPr>
              <a:t>labs</a:t>
            </a: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/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sz="2800" dirty="0" smtClean="0">
                <a:solidFill>
                  <a:srgbClr val="000066"/>
                </a:solidFill>
              </a:rPr>
              <a:t>Feedback will be provided by instructor and 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Grading System</a:t>
            </a:r>
          </a:p>
        </p:txBody>
      </p:sp>
      <p:graphicFrame>
        <p:nvGraphicFramePr>
          <p:cNvPr id="57433" name="Group 8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6720368"/>
              </p:ext>
            </p:extLst>
          </p:nvPr>
        </p:nvGraphicFramePr>
        <p:xfrm>
          <a:off x="1295400" y="1676400"/>
          <a:ext cx="6705600" cy="2986088"/>
        </p:xfrm>
        <a:graphic>
          <a:graphicData uri="http://schemas.openxmlformats.org/drawingml/2006/table">
            <a:tbl>
              <a:tblPr/>
              <a:tblGrid>
                <a:gridCol w="4424363"/>
                <a:gridCol w="2281237"/>
              </a:tblGrid>
              <a:tr h="609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Item</a:t>
                      </a:r>
                      <a:endParaRPr kumimoji="0" lang="en-US" sz="2800" b="1" i="0" u="sng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% of Grade</a:t>
                      </a:r>
                      <a:endParaRPr kumimoji="0" lang="en-US" sz="2800" b="1" i="0" u="sng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TA Lab Reports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33.33%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WC Lab Reports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33.33%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Lab Quizzes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8.33%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Recitation Presentations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25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cs typeface="Arial" charset="0"/>
                        </a:rPr>
                        <a:t>%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Attendance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153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>
                <a:solidFill>
                  <a:srgbClr val="000066"/>
                </a:solidFill>
              </a:rPr>
              <a:t>Mandatory for </a:t>
            </a:r>
            <a:r>
              <a:rPr lang="en-US" sz="2800" dirty="0" smtClean="0">
                <a:solidFill>
                  <a:srgbClr val="000066"/>
                </a:solidFill>
              </a:rPr>
              <a:t>all sessions</a:t>
            </a:r>
            <a:endParaRPr lang="en-US" sz="28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en-US" sz="1000" dirty="0" smtClean="0">
              <a:solidFill>
                <a:srgbClr val="000066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0066"/>
                </a:solidFill>
              </a:rPr>
              <a:t>Unexcused absence will result in a zero grade for the recitation or lab</a:t>
            </a:r>
            <a:endParaRPr lang="en-US" sz="1400" dirty="0" smtClean="0">
              <a:solidFill>
                <a:srgbClr val="000066"/>
              </a:solidFill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>
                <a:solidFill>
                  <a:srgbClr val="000066"/>
                </a:solidFill>
              </a:rPr>
              <a:t>Constant Lateness/Absence will result in failure of course</a:t>
            </a:r>
          </a:p>
          <a:p>
            <a:pPr eaLnBrk="1" hangingPunct="1">
              <a:lnSpc>
                <a:spcPct val="90000"/>
              </a:lnSpc>
            </a:pPr>
            <a:endParaRPr lang="en-US" sz="2000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Communication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5105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EG Website (eg.poly.edu) 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Electronic Submission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Forums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Email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Grades</a:t>
            </a:r>
          </a:p>
          <a:p>
            <a:pPr eaLnBrk="1" hangingPunct="1"/>
            <a:endParaRPr lang="en-US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EG Manual </a:t>
            </a:r>
            <a:r>
              <a:rPr lang="en-US" dirty="0" smtClean="0">
                <a:solidFill>
                  <a:srgbClr val="000066"/>
                </a:solidFill>
              </a:rPr>
              <a:t>(manual.eg.poly.edu</a:t>
            </a:r>
            <a:r>
              <a:rPr lang="en-US" dirty="0" smtClean="0">
                <a:solidFill>
                  <a:srgbClr val="000066"/>
                </a:solidFill>
              </a:rPr>
              <a:t>)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</a:rPr>
              <a:t>Detailed information about </a:t>
            </a:r>
            <a:r>
              <a:rPr lang="en-US" dirty="0" smtClean="0">
                <a:solidFill>
                  <a:srgbClr val="000066"/>
                </a:solidFill>
              </a:rPr>
              <a:t>labs and </a:t>
            </a:r>
            <a:r>
              <a:rPr lang="en-US" dirty="0" smtClean="0">
                <a:solidFill>
                  <a:srgbClr val="000066"/>
                </a:solidFill>
              </a:rPr>
              <a:t>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Electronic Submission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153400" cy="44958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All work must be submitted electronically through the EG website (eg.poly.edu) </a:t>
            </a:r>
          </a:p>
          <a:p>
            <a:pPr eaLnBrk="1" hangingPunct="1">
              <a:buFontTx/>
              <a:buNone/>
            </a:pPr>
            <a:endParaRPr lang="en-US" sz="1600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Required by due date or no credit will be received for work</a:t>
            </a:r>
          </a:p>
          <a:p>
            <a:pPr eaLnBrk="1" hangingPunct="1"/>
            <a:endParaRPr lang="en-US" sz="1600" dirty="0" smtClean="0">
              <a:solidFill>
                <a:srgbClr val="000066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</a:rPr>
              <a:t>No negotiation of grades if work is not submitted electronically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</TotalTime>
  <Words>234</Words>
  <Application>Microsoft Office PowerPoint</Application>
  <PresentationFormat>On-screen Show (4:3)</PresentationFormat>
  <Paragraphs>75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Default Design</vt:lpstr>
      <vt:lpstr>1_Default Design</vt:lpstr>
      <vt:lpstr>EG1003 Overview</vt:lpstr>
      <vt:lpstr>Objectives of EG1003</vt:lpstr>
      <vt:lpstr>Course Format</vt:lpstr>
      <vt:lpstr>Laboratories</vt:lpstr>
      <vt:lpstr>Recitations</vt:lpstr>
      <vt:lpstr>Grading System</vt:lpstr>
      <vt:lpstr>Attendance</vt:lpstr>
      <vt:lpstr>Communication</vt:lpstr>
      <vt:lpstr>Electronic Submission</vt:lpstr>
      <vt:lpstr>Closing</vt:lpstr>
    </vt:vector>
  </TitlesOfParts>
  <Company>Hot Chilli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Peter Yuk Li</cp:lastModifiedBy>
  <cp:revision>80</cp:revision>
  <dcterms:created xsi:type="dcterms:W3CDTF">2002-02-21T04:34:32Z</dcterms:created>
  <dcterms:modified xsi:type="dcterms:W3CDTF">2011-09-03T05:05:38Z</dcterms:modified>
</cp:coreProperties>
</file>