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35" r:id="rId2"/>
  </p:sldMasterIdLst>
  <p:notesMasterIdLst>
    <p:notesMasterId r:id="rId14"/>
  </p:notesMasterIdLst>
  <p:sldIdLst>
    <p:sldId id="257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28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81127-0EBE-4B00-8AA2-202B1AFD7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EE27D-6C5C-4A23-92A2-328AF9930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BD395-2934-4364-AD26-B7CCD74EB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81D79-FB45-4CDC-B46A-DE3281724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40111-7474-4B0D-9616-E97155F5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F1D85-9C41-4FB3-8CBB-0E41B4F7F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4C5DF-C4D7-4DEC-A3D0-55580C053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B7EA7-D664-4EEE-A685-F933A4DBE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445DC-0248-4639-8A10-5F2210636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4FFE-6C44-409A-92F8-8EE08A103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D4DF3-567A-4859-8F30-EF60FC49E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E8F605-608A-42E8-9EAA-244ECF6C1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Lab Safety Guidelines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Mechanical Safety Rules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Wear proper accessories (goggles/work gloves) when working with tools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All tools should be used on a workbench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Work near a window or well ventilated area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Do NOT use broken equipment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Notify a TA immediately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Re-Cap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Know &amp; follow the safety rules 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Report any problems to the safety representatives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Maintain a Business Environment</a:t>
            </a:r>
          </a:p>
        </p:txBody>
      </p:sp>
      <p:sp>
        <p:nvSpPr>
          <p:cNvPr id="13317" name="AutoShape 5"/>
          <p:cNvSpPr>
            <a:spLocks noChangeAspect="1" noChangeArrowheads="1"/>
          </p:cNvSpPr>
          <p:nvPr/>
        </p:nvSpPr>
        <p:spPr bwMode="auto">
          <a:xfrm>
            <a:off x="7507288" y="5280025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  <p:sp>
        <p:nvSpPr>
          <p:cNvPr id="13318" name="AutoShape 6"/>
          <p:cNvSpPr>
            <a:spLocks noChangeAspect="1" noChangeArrowheads="1"/>
          </p:cNvSpPr>
          <p:nvPr/>
        </p:nvSpPr>
        <p:spPr bwMode="auto">
          <a:xfrm>
            <a:off x="3352800" y="5715000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400" i="1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2294" name="Line 7"/>
          <p:cNvSpPr>
            <a:spLocks noChangeAspect="1" noChangeShapeType="1"/>
          </p:cNvSpPr>
          <p:nvPr/>
        </p:nvSpPr>
        <p:spPr bwMode="auto">
          <a:xfrm>
            <a:off x="3352800" y="5983288"/>
            <a:ext cx="3943350" cy="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  <p:bldP spid="13317" grpId="0" animBg="1" autoUpdateAnimBg="0"/>
      <p:bldP spid="1331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What is Safety?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Need for Safety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Safety Staff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Emergency numbers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Basic Safety Rules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Electrical Safety Rules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Mechanical Safety Rules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Re-Cap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What is Safety?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smtClean="0">
                <a:solidFill>
                  <a:srgbClr val="000066"/>
                </a:solidFill>
              </a:rPr>
              <a:t>To </a:t>
            </a:r>
            <a:r>
              <a:rPr lang="en-US" sz="4000" b="1" i="1" smtClean="0">
                <a:solidFill>
                  <a:srgbClr val="000066"/>
                </a:solidFill>
              </a:rPr>
              <a:t>protect</a:t>
            </a:r>
            <a:r>
              <a:rPr lang="en-US" sz="4000" smtClean="0">
                <a:solidFill>
                  <a:srgbClr val="000066"/>
                </a:solidFill>
              </a:rPr>
              <a:t> </a:t>
            </a:r>
            <a:r>
              <a:rPr lang="en-US" sz="4000" b="1" u="sng" smtClean="0">
                <a:solidFill>
                  <a:srgbClr val="000066"/>
                </a:solidFill>
              </a:rPr>
              <a:t>life</a:t>
            </a:r>
            <a:r>
              <a:rPr lang="en-US" sz="4000" smtClean="0">
                <a:solidFill>
                  <a:srgbClr val="000066"/>
                </a:solidFill>
              </a:rPr>
              <a:t> and </a:t>
            </a:r>
            <a:r>
              <a:rPr lang="en-US" sz="4000" b="1" u="sng" smtClean="0">
                <a:solidFill>
                  <a:srgbClr val="000066"/>
                </a:solidFill>
              </a:rPr>
              <a:t>property</a:t>
            </a:r>
            <a:r>
              <a:rPr lang="en-US" sz="4000" smtClean="0">
                <a:solidFill>
                  <a:srgbClr val="000066"/>
                </a:solidFill>
              </a:rPr>
              <a:t> from </a:t>
            </a:r>
            <a:r>
              <a:rPr lang="en-US" sz="4000" b="1" u="sng" smtClean="0">
                <a:solidFill>
                  <a:srgbClr val="000066"/>
                </a:solidFill>
              </a:rPr>
              <a:t>harm</a:t>
            </a:r>
            <a:r>
              <a:rPr lang="en-US" sz="4000" smtClean="0">
                <a:solidFill>
                  <a:srgbClr val="000066"/>
                </a:solidFill>
              </a:rPr>
              <a:t> or </a:t>
            </a:r>
            <a:r>
              <a:rPr lang="en-US" sz="4000" b="1" u="sng" smtClean="0">
                <a:solidFill>
                  <a:srgbClr val="000066"/>
                </a:solidFill>
              </a:rPr>
              <a:t>damage</a:t>
            </a:r>
            <a:r>
              <a:rPr lang="en-US" sz="4000" smtClean="0">
                <a:solidFill>
                  <a:srgbClr val="000066"/>
                </a:solidFill>
              </a:rPr>
              <a:t>.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</a:rPr>
              <a:t>Safety Protects:</a:t>
            </a:r>
          </a:p>
          <a:p>
            <a:pPr lvl="1" eaLnBrk="1" hangingPunct="1"/>
            <a:r>
              <a:rPr lang="en-US" sz="3600" smtClean="0">
                <a:solidFill>
                  <a:srgbClr val="000066"/>
                </a:solidFill>
              </a:rPr>
              <a:t>Personal Well being</a:t>
            </a:r>
          </a:p>
          <a:p>
            <a:pPr lvl="1" eaLnBrk="1" hangingPunct="1"/>
            <a:r>
              <a:rPr lang="en-US" sz="3600" smtClean="0">
                <a:solidFill>
                  <a:srgbClr val="000066"/>
                </a:solidFill>
              </a:rPr>
              <a:t>Public Well being</a:t>
            </a:r>
          </a:p>
          <a:p>
            <a:pPr lvl="1" eaLnBrk="1" hangingPunct="1"/>
            <a:r>
              <a:rPr lang="en-US" sz="3600" smtClean="0">
                <a:solidFill>
                  <a:srgbClr val="000066"/>
                </a:solidFill>
              </a:rPr>
              <a:t>Proper business environment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Need for Safety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Helps maintain a hazard-free work place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Creates a comfortable work place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Keeps order and responsibility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Safety Staff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General Engineering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Head TA’s 		- RH 515A2, x3515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Polytechnic Institute of NYU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Dr. Charles Martucci    	- RH 316G, x3613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Emergency Numbers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0" y="1447800"/>
            <a:ext cx="4419600" cy="4114800"/>
            <a:chOff x="576" y="1008"/>
            <a:chExt cx="2784" cy="2592"/>
          </a:xfrm>
        </p:grpSpPr>
        <p:sp>
          <p:nvSpPr>
            <p:cNvPr id="7173" name="Rectangle 4"/>
            <p:cNvSpPr>
              <a:spLocks noChangeArrowheads="1"/>
            </p:cNvSpPr>
            <p:nvPr/>
          </p:nvSpPr>
          <p:spPr bwMode="auto">
            <a:xfrm>
              <a:off x="1968" y="1008"/>
              <a:ext cx="1392" cy="240"/>
            </a:xfrm>
            <a:prstGeom prst="rect">
              <a:avLst/>
            </a:prstGeom>
            <a:solidFill>
              <a:schemeClr val="accent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1" u="sng">
                  <a:solidFill>
                    <a:schemeClr val="bg2"/>
                  </a:solidFill>
                </a:rPr>
                <a:t>Brooklyn</a:t>
              </a:r>
              <a:endParaRPr lang="en-US" sz="2400" u="sng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576" y="1248"/>
              <a:ext cx="1392" cy="528"/>
            </a:xfrm>
            <a:prstGeom prst="rect">
              <a:avLst/>
            </a:prstGeom>
            <a:solidFill>
              <a:schemeClr val="accent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US" sz="2400" b="1">
                  <a:solidFill>
                    <a:schemeClr val="bg2"/>
                  </a:solidFill>
                </a:rPr>
                <a:t>Emergency </a:t>
              </a:r>
            </a:p>
            <a:p>
              <a:pPr eaLnBrk="0" hangingPunct="0"/>
              <a:r>
                <a:rPr lang="en-US" sz="2400" b="1">
                  <a:solidFill>
                    <a:schemeClr val="bg2"/>
                  </a:solidFill>
                </a:rPr>
                <a:t>Closings</a:t>
              </a: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576" y="1776"/>
              <a:ext cx="1392" cy="1488"/>
            </a:xfrm>
            <a:prstGeom prst="rect">
              <a:avLst/>
            </a:prstGeom>
            <a:solidFill>
              <a:schemeClr val="accent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US" sz="2400" b="1">
                  <a:solidFill>
                    <a:schemeClr val="bg2"/>
                  </a:solidFill>
                </a:rPr>
                <a:t>Guard </a:t>
              </a:r>
            </a:p>
            <a:p>
              <a:pPr eaLnBrk="0" hangingPunct="0"/>
              <a:r>
                <a:rPr lang="en-US" sz="2400" b="1">
                  <a:solidFill>
                    <a:schemeClr val="bg2"/>
                  </a:solidFill>
                </a:rPr>
                <a:t>Stations</a:t>
              </a:r>
            </a:p>
            <a:p>
              <a:pPr eaLnBrk="0" hangingPunct="0"/>
              <a:endParaRPr lang="en-US" sz="2400" b="1">
                <a:solidFill>
                  <a:schemeClr val="bg2"/>
                </a:solidFill>
              </a:endParaRPr>
            </a:p>
            <a:p>
              <a:pPr eaLnBrk="0" hangingPunct="0"/>
              <a:endParaRPr lang="en-US" sz="2400" b="1">
                <a:solidFill>
                  <a:schemeClr val="bg2"/>
                </a:solidFill>
              </a:endParaRPr>
            </a:p>
            <a:p>
              <a:pPr eaLnBrk="0" hangingPunct="0"/>
              <a:endParaRPr lang="en-US" sz="2400" b="1">
                <a:solidFill>
                  <a:schemeClr val="bg2"/>
                </a:solidFill>
              </a:endParaRPr>
            </a:p>
            <a:p>
              <a:pPr eaLnBrk="0" hangingPunct="0"/>
              <a:endParaRPr lang="en-US" sz="2400" b="1">
                <a:solidFill>
                  <a:schemeClr val="bg2"/>
                </a:solidFill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576" y="3264"/>
              <a:ext cx="1392" cy="336"/>
            </a:xfrm>
            <a:prstGeom prst="rect">
              <a:avLst/>
            </a:prstGeom>
            <a:solidFill>
              <a:schemeClr val="accent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US" sz="2400" b="1">
                  <a:solidFill>
                    <a:schemeClr val="bg2"/>
                  </a:solidFill>
                </a:rPr>
                <a:t>Facilities</a:t>
              </a: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968" y="1248"/>
              <a:ext cx="1392" cy="52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200"/>
                <a:t>1-800-POLY-FYI</a:t>
              </a:r>
            </a:p>
          </p:txBody>
        </p:sp>
        <p:sp>
          <p:nvSpPr>
            <p:cNvPr id="7178" name="Rectangle 11"/>
            <p:cNvSpPr>
              <a:spLocks noChangeArrowheads="1"/>
            </p:cNvSpPr>
            <p:nvPr/>
          </p:nvSpPr>
          <p:spPr bwMode="auto">
            <a:xfrm>
              <a:off x="1968" y="1776"/>
              <a:ext cx="1392" cy="148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US" sz="2200"/>
                <a:t>Rogers</a:t>
              </a:r>
            </a:p>
            <a:p>
              <a:pPr eaLnBrk="0" hangingPunct="0"/>
              <a:r>
                <a:rPr lang="en-US" sz="2200"/>
                <a:t>718-260-3537</a:t>
              </a:r>
            </a:p>
            <a:p>
              <a:pPr eaLnBrk="0" hangingPunct="0"/>
              <a:r>
                <a:rPr lang="en-US" sz="2200"/>
                <a:t>Dibner</a:t>
              </a:r>
            </a:p>
            <a:p>
              <a:pPr eaLnBrk="0" hangingPunct="0"/>
              <a:r>
                <a:rPr lang="en-US" sz="2200"/>
                <a:t>718-260-3727</a:t>
              </a:r>
            </a:p>
            <a:p>
              <a:pPr eaLnBrk="0" hangingPunct="0"/>
              <a:r>
                <a:rPr lang="en-US" sz="2200"/>
                <a:t>Wunsch</a:t>
              </a:r>
            </a:p>
            <a:p>
              <a:pPr eaLnBrk="0" hangingPunct="0"/>
              <a:r>
                <a:rPr lang="en-US" sz="2200"/>
                <a:t>718-632-5901</a:t>
              </a:r>
            </a:p>
          </p:txBody>
        </p:sp>
        <p:sp>
          <p:nvSpPr>
            <p:cNvPr id="7179" name="Rectangle 13"/>
            <p:cNvSpPr>
              <a:spLocks noChangeArrowheads="1"/>
            </p:cNvSpPr>
            <p:nvPr/>
          </p:nvSpPr>
          <p:spPr bwMode="auto">
            <a:xfrm>
              <a:off x="1968" y="3264"/>
              <a:ext cx="1392" cy="336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US" sz="2200"/>
                <a:t>718-260-3020</a:t>
              </a:r>
            </a:p>
          </p:txBody>
        </p:sp>
      </p:grpSp>
      <p:sp>
        <p:nvSpPr>
          <p:cNvPr id="7172" name="Rectangle 15"/>
          <p:cNvSpPr>
            <a:spLocks noChangeArrowheads="1"/>
          </p:cNvSpPr>
          <p:nvPr/>
        </p:nvSpPr>
        <p:spPr bwMode="auto">
          <a:xfrm>
            <a:off x="2286000" y="1447800"/>
            <a:ext cx="2209800" cy="3810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chemeClr val="bg2"/>
                </a:solidFill>
              </a:rPr>
              <a:t>Contacts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Basic Safety Rules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924800" cy="4114800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Be Alert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Note marked exits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Know where the fire extinguishers and first aid kits are located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Know your students/TAs, do NOT admit strangers 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Be Tidy</a:t>
            </a:r>
            <a:endParaRPr lang="en-US" smtClean="0">
              <a:solidFill>
                <a:srgbClr val="000066"/>
              </a:solidFill>
            </a:endParaRP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Dispose of garbage properly, do NOT leave paper lying around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Store materials in cabinets</a:t>
            </a:r>
            <a:endParaRPr lang="en-US" smtClean="0">
              <a:solidFill>
                <a:srgbClr val="000066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0" y="1219200"/>
            <a:ext cx="1195388" cy="1460500"/>
            <a:chOff x="4815" y="1076"/>
            <a:chExt cx="753" cy="920"/>
          </a:xfrm>
        </p:grpSpPr>
        <p:pic>
          <p:nvPicPr>
            <p:cNvPr id="8197" name="Picture 5" descr="Sentry5Extinguisher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15" y="1076"/>
              <a:ext cx="432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8" name="Picture 6" descr="dxlsedxl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92" y="1536"/>
              <a:ext cx="576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Basic Safety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Be Courteous</a:t>
            </a:r>
            <a:endParaRPr lang="en-US" smtClean="0">
              <a:solidFill>
                <a:srgbClr val="000066"/>
              </a:solidFill>
            </a:endParaRP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Do NOT eat, drink, or smoke in labs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Do NOT overcrowd the laboratories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Maintain a business environment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Be Smart</a:t>
            </a:r>
            <a:endParaRPr lang="en-US" smtClean="0">
              <a:solidFill>
                <a:srgbClr val="000066"/>
              </a:solidFill>
            </a:endParaRP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NEVER work alone, use the “Buddy System”</a:t>
            </a:r>
          </a:p>
          <a:p>
            <a:pPr lvl="1" eaLnBrk="1" hangingPunct="1"/>
            <a:r>
              <a:rPr lang="en-US" sz="2600" smtClean="0">
                <a:solidFill>
                  <a:srgbClr val="000066"/>
                </a:solidFill>
              </a:rPr>
              <a:t>No horseplay or shouting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Electrical Safety Rules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Avoid exposed wires, use ELECTRICAL TAPE to cover them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Keep electrical cords off the floor and to a minimum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Outlet are for electrical plugs only          (i.e. NO paper clips, scissors, fingers, etc.)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Never force a wrong plug into an outlet</a:t>
            </a:r>
          </a:p>
          <a:p>
            <a:pPr eaLnBrk="1" hangingPunct="1"/>
            <a:r>
              <a:rPr lang="en-US" sz="3000" smtClean="0">
                <a:solidFill>
                  <a:srgbClr val="000066"/>
                </a:solidFill>
              </a:rPr>
              <a:t>Water and electricity do NOT mix</a:t>
            </a: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304</Words>
  <Application>Microsoft Office PowerPoint</Application>
  <PresentationFormat>On-screen Show (4:3)</PresentationFormat>
  <Paragraphs>82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2_Default Design</vt:lpstr>
      <vt:lpstr>Lab Safety Guidelines</vt:lpstr>
      <vt:lpstr>Overview</vt:lpstr>
      <vt:lpstr>What is Safety?</vt:lpstr>
      <vt:lpstr>Need for Safety</vt:lpstr>
      <vt:lpstr>Safety Staff</vt:lpstr>
      <vt:lpstr>Emergency Numbers</vt:lpstr>
      <vt:lpstr>Basic Safety Rules</vt:lpstr>
      <vt:lpstr>Basic Safety Rules</vt:lpstr>
      <vt:lpstr>Electrical Safety Rules</vt:lpstr>
      <vt:lpstr>Mechanical Safety Rules</vt:lpstr>
      <vt:lpstr>Re-Cap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81</cp:revision>
  <dcterms:created xsi:type="dcterms:W3CDTF">2002-02-21T04:34:32Z</dcterms:created>
  <dcterms:modified xsi:type="dcterms:W3CDTF">2009-09-06T08:34:54Z</dcterms:modified>
</cp:coreProperties>
</file>