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6" r:id="rId5"/>
    <p:sldLayoutId id="2147483673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8229600" cy="11430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EG 1003: Introduction of Engineering and Design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Lab Safety Guidelines</a:t>
            </a:r>
          </a:p>
        </p:txBody>
      </p:sp>
      <p:pic>
        <p:nvPicPr>
          <p:cNvPr id="4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75" y="2286000"/>
            <a:ext cx="4464050" cy="442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6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6400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Mechanical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Wear proper accessories (goggles/work gloves) when working with tools</a:t>
            </a:r>
          </a:p>
          <a:p>
            <a:r>
              <a:rPr lang="en-US" dirty="0"/>
              <a:t>All tools should be used on a workbench</a:t>
            </a:r>
          </a:p>
          <a:p>
            <a:r>
              <a:rPr lang="en-US" dirty="0"/>
              <a:t>Work near a window or well ventilated area</a:t>
            </a:r>
          </a:p>
          <a:p>
            <a:r>
              <a:rPr lang="en-US" dirty="0"/>
              <a:t>Do NOT use broken equipment</a:t>
            </a:r>
          </a:p>
          <a:p>
            <a:pPr lvl="1"/>
            <a:r>
              <a:rPr lang="en-US" dirty="0"/>
              <a:t>Notify a TA </a:t>
            </a:r>
            <a:r>
              <a:rPr lang="en-US" dirty="0" smtClean="0"/>
              <a:t>immediately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28600"/>
            <a:ext cx="24384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Re-Cap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&amp; follow the safety rules </a:t>
            </a:r>
          </a:p>
          <a:p>
            <a:r>
              <a:rPr lang="en-US" dirty="0"/>
              <a:t>Report any problems to the safety representatives</a:t>
            </a:r>
          </a:p>
          <a:p>
            <a:r>
              <a:rPr lang="en-US" dirty="0"/>
              <a:t>Maintain a Business </a:t>
            </a:r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4" name="AutoShape 5"/>
          <p:cNvSpPr>
            <a:spLocks noChangeAspect="1" noChangeArrowheads="1"/>
          </p:cNvSpPr>
          <p:nvPr/>
        </p:nvSpPr>
        <p:spPr bwMode="auto">
          <a:xfrm>
            <a:off x="7354888" y="5029201"/>
            <a:ext cx="1408112" cy="1336675"/>
          </a:xfrm>
          <a:prstGeom prst="plus">
            <a:avLst>
              <a:gd name="adj" fmla="val 322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THINK</a:t>
            </a: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SAFETY</a:t>
            </a:r>
          </a:p>
        </p:txBody>
      </p:sp>
      <p:sp>
        <p:nvSpPr>
          <p:cNvPr id="5" name="AutoShape 6"/>
          <p:cNvSpPr>
            <a:spLocks noChangeAspect="1" noChangeArrowheads="1"/>
          </p:cNvSpPr>
          <p:nvPr/>
        </p:nvSpPr>
        <p:spPr bwMode="auto">
          <a:xfrm>
            <a:off x="3200402" y="5464176"/>
            <a:ext cx="4435475" cy="422275"/>
          </a:xfrm>
          <a:prstGeom prst="rightArrow">
            <a:avLst>
              <a:gd name="adj1" fmla="val 43056"/>
              <a:gd name="adj2" fmla="val 108004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i="1" dirty="0">
                <a:solidFill>
                  <a:schemeClr val="bg1"/>
                </a:solidFill>
                <a:latin typeface="Impact" pitchFamily="34" charset="0"/>
              </a:rPr>
              <a:t>                                                                         ALWAYS………..</a:t>
            </a:r>
            <a:endParaRPr lang="en-US" sz="14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92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152400"/>
            <a:ext cx="2590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Safety?</a:t>
            </a:r>
          </a:p>
          <a:p>
            <a:r>
              <a:rPr lang="en-US" dirty="0"/>
              <a:t>Need for Safety</a:t>
            </a:r>
          </a:p>
          <a:p>
            <a:r>
              <a:rPr lang="en-US" dirty="0"/>
              <a:t>Safety Staff</a:t>
            </a:r>
          </a:p>
          <a:p>
            <a:r>
              <a:rPr lang="en-US" dirty="0"/>
              <a:t>Emergency numbers</a:t>
            </a:r>
          </a:p>
          <a:p>
            <a:r>
              <a:rPr lang="en-US" dirty="0"/>
              <a:t>Basic Safety Rules</a:t>
            </a:r>
          </a:p>
          <a:p>
            <a:r>
              <a:rPr lang="en-US" dirty="0"/>
              <a:t>Electrical Safety Rules</a:t>
            </a:r>
          </a:p>
          <a:p>
            <a:r>
              <a:rPr lang="en-US" dirty="0"/>
              <a:t>Mechanical Safety Rules</a:t>
            </a:r>
          </a:p>
          <a:p>
            <a:r>
              <a:rPr lang="en-US" dirty="0" smtClean="0"/>
              <a:t>Re-Cap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6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1910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is Safety?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b="1" i="1" dirty="0"/>
              <a:t>protect</a:t>
            </a:r>
            <a:r>
              <a:rPr lang="en-US" b="1" dirty="0"/>
              <a:t> </a:t>
            </a:r>
            <a:r>
              <a:rPr lang="en-US" b="1" u="sng" dirty="0"/>
              <a:t>life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u="sng" dirty="0"/>
              <a:t>property</a:t>
            </a:r>
            <a:r>
              <a:rPr lang="en-US" dirty="0"/>
              <a:t> from </a:t>
            </a:r>
            <a:r>
              <a:rPr lang="en-US" b="1" u="sng" dirty="0"/>
              <a:t>harm</a:t>
            </a:r>
            <a:r>
              <a:rPr lang="en-US" dirty="0"/>
              <a:t> or </a:t>
            </a:r>
            <a:r>
              <a:rPr lang="en-US" b="1" u="sng" dirty="0"/>
              <a:t>damage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Safety Protects:</a:t>
            </a:r>
          </a:p>
          <a:p>
            <a:pPr lvl="1"/>
            <a:r>
              <a:rPr lang="en-US" dirty="0"/>
              <a:t>Personal Well being</a:t>
            </a:r>
          </a:p>
          <a:p>
            <a:pPr lvl="1"/>
            <a:r>
              <a:rPr lang="en-US" dirty="0"/>
              <a:t>Public Well being</a:t>
            </a:r>
          </a:p>
          <a:p>
            <a:pPr lvl="1"/>
            <a:r>
              <a:rPr lang="en-US" dirty="0"/>
              <a:t>Proper business </a:t>
            </a:r>
            <a:r>
              <a:rPr lang="en-US" dirty="0" smtClean="0"/>
              <a:t>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4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42672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Need for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maintain a hazard-free work place</a:t>
            </a:r>
          </a:p>
          <a:p>
            <a:r>
              <a:rPr lang="en-US" dirty="0"/>
              <a:t>Creates a comfortable work place</a:t>
            </a:r>
          </a:p>
          <a:p>
            <a:r>
              <a:rPr lang="en-US" dirty="0"/>
              <a:t>Keeps order and </a:t>
            </a:r>
            <a:r>
              <a:rPr lang="en-US" dirty="0" smtClean="0"/>
              <a:t>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304800"/>
            <a:ext cx="31242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Safety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Engineering</a:t>
            </a:r>
          </a:p>
          <a:p>
            <a:pPr lvl="1">
              <a:tabLst>
                <a:tab pos="7997825" algn="r"/>
              </a:tabLst>
            </a:pPr>
            <a:r>
              <a:rPr lang="en-US" dirty="0"/>
              <a:t>Head </a:t>
            </a:r>
            <a:r>
              <a:rPr lang="en-US" dirty="0" smtClean="0"/>
              <a:t>TAs	RH </a:t>
            </a:r>
            <a:r>
              <a:rPr lang="en-US" dirty="0"/>
              <a:t>515A2, x3515</a:t>
            </a:r>
          </a:p>
          <a:p>
            <a:endParaRPr lang="en-US" dirty="0"/>
          </a:p>
          <a:p>
            <a:r>
              <a:rPr lang="en-US" dirty="0"/>
              <a:t>Polytechnic Institute of NYU</a:t>
            </a:r>
          </a:p>
          <a:p>
            <a:pPr lvl="1">
              <a:tabLst>
                <a:tab pos="7997825" algn="r"/>
              </a:tabLst>
            </a:pPr>
            <a:r>
              <a:rPr lang="en-US" dirty="0"/>
              <a:t>Dr. Charles </a:t>
            </a:r>
            <a:r>
              <a:rPr lang="en-US" dirty="0" err="1" smtClean="0"/>
              <a:t>Martucci</a:t>
            </a:r>
            <a:r>
              <a:rPr lang="en-US" dirty="0" smtClean="0"/>
              <a:t>	RH </a:t>
            </a:r>
            <a:r>
              <a:rPr lang="en-US" dirty="0"/>
              <a:t>316G, </a:t>
            </a:r>
            <a:r>
              <a:rPr lang="en-US" dirty="0" smtClean="0"/>
              <a:t>x3613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9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57150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Emergency Numbers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895773"/>
              </p:ext>
            </p:extLst>
          </p:nvPr>
        </p:nvGraphicFramePr>
        <p:xfrm>
          <a:off x="2781300" y="1600200"/>
          <a:ext cx="35814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057400"/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Contact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Phone Number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Closings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1-800-POLY-FYI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29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Guard Stations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Rogers Hall</a:t>
                      </a: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718-260-3537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Dibner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718-260-3727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Wunsch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718-632-5901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Facilities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718-260-3020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1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4876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Basic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Alert</a:t>
            </a:r>
          </a:p>
          <a:p>
            <a:pPr lvl="1"/>
            <a:r>
              <a:rPr lang="en-US" dirty="0"/>
              <a:t>Note marked exits</a:t>
            </a:r>
          </a:p>
          <a:p>
            <a:pPr lvl="1"/>
            <a:r>
              <a:rPr lang="en-US" dirty="0"/>
              <a:t>Know where the fire extinguishers and first aid kits are located</a:t>
            </a:r>
          </a:p>
          <a:p>
            <a:pPr lvl="1"/>
            <a:r>
              <a:rPr lang="en-US" dirty="0"/>
              <a:t>Know your students/TAs, do NOT admit strangers </a:t>
            </a:r>
          </a:p>
          <a:p>
            <a:endParaRPr lang="en-US" smtClean="0"/>
          </a:p>
          <a:p>
            <a:r>
              <a:rPr lang="en-US" smtClean="0"/>
              <a:t>Be </a:t>
            </a:r>
            <a:r>
              <a:rPr lang="en-US" dirty="0"/>
              <a:t>Tidy</a:t>
            </a:r>
          </a:p>
          <a:p>
            <a:pPr lvl="1"/>
            <a:r>
              <a:rPr lang="en-US" dirty="0"/>
              <a:t>Dispose of garbage properly, do NOT leave paper lying around</a:t>
            </a:r>
          </a:p>
          <a:p>
            <a:pPr lvl="1"/>
            <a:r>
              <a:rPr lang="en-US" dirty="0"/>
              <a:t>Store materials in </a:t>
            </a:r>
            <a:r>
              <a:rPr lang="en-US" dirty="0" smtClean="0"/>
              <a:t>cabinets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315200" y="914401"/>
            <a:ext cx="1195388" cy="1460500"/>
            <a:chOff x="4815" y="1076"/>
            <a:chExt cx="753" cy="920"/>
          </a:xfrm>
        </p:grpSpPr>
        <p:pic>
          <p:nvPicPr>
            <p:cNvPr id="5" name="Picture 4" descr="Sentry5Extinguisher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15" y="1076"/>
              <a:ext cx="432" cy="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 descr="dxlsedxl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92" y="1536"/>
              <a:ext cx="576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1971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4876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Basic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Courteous</a:t>
            </a:r>
          </a:p>
          <a:p>
            <a:pPr lvl="1"/>
            <a:r>
              <a:rPr lang="en-US" dirty="0"/>
              <a:t>Do NOT eat, drink, or smoke in labs</a:t>
            </a:r>
          </a:p>
          <a:p>
            <a:pPr lvl="1"/>
            <a:r>
              <a:rPr lang="en-US" dirty="0"/>
              <a:t>Do NOT overcrowd the laboratories</a:t>
            </a:r>
          </a:p>
          <a:p>
            <a:pPr lvl="1"/>
            <a:r>
              <a:rPr lang="en-US" dirty="0"/>
              <a:t>Maintain a business environment</a:t>
            </a:r>
          </a:p>
          <a:p>
            <a:endParaRPr lang="en-US" dirty="0" smtClean="0"/>
          </a:p>
          <a:p>
            <a:r>
              <a:rPr lang="en-US" dirty="0" smtClean="0"/>
              <a:t>Be </a:t>
            </a:r>
            <a:r>
              <a:rPr lang="en-US" dirty="0"/>
              <a:t>Smart</a:t>
            </a:r>
          </a:p>
          <a:p>
            <a:pPr lvl="1"/>
            <a:r>
              <a:rPr lang="en-US" dirty="0"/>
              <a:t>NEVER work alone, use the “Buddy System”</a:t>
            </a:r>
          </a:p>
          <a:p>
            <a:pPr lvl="1"/>
            <a:r>
              <a:rPr lang="en-US" dirty="0"/>
              <a:t>No horseplay or </a:t>
            </a:r>
            <a:r>
              <a:rPr lang="en-US" dirty="0" smtClean="0"/>
              <a:t>shouting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3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57912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Electrical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 exposed wires, use ELECTRICAL TAPE to cover them</a:t>
            </a:r>
          </a:p>
          <a:p>
            <a:r>
              <a:rPr lang="en-US" dirty="0"/>
              <a:t>Keep electrical cords off the floor and to a minimum</a:t>
            </a:r>
          </a:p>
          <a:p>
            <a:r>
              <a:rPr lang="en-US" dirty="0"/>
              <a:t>Outlet are for electrical plugs only          (i.e. NO paper clips, scissors, fingers, etc.)</a:t>
            </a:r>
          </a:p>
          <a:p>
            <a:r>
              <a:rPr lang="en-US" dirty="0"/>
              <a:t>Never force a wrong plug into an outlet</a:t>
            </a:r>
          </a:p>
          <a:p>
            <a:r>
              <a:rPr lang="en-US" dirty="0"/>
              <a:t>Water and electricity do NOT </a:t>
            </a:r>
            <a:r>
              <a:rPr lang="en-US" dirty="0" smtClean="0"/>
              <a:t>mix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0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26</TotalTime>
  <Words>304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NYU Schools Master Template</vt:lpstr>
      <vt:lpstr>EG 1003: Introduction of Engineering and Design </vt:lpstr>
      <vt:lpstr>Overview</vt:lpstr>
      <vt:lpstr>What is Safety?</vt:lpstr>
      <vt:lpstr>Need for Safety</vt:lpstr>
      <vt:lpstr>Safety Staff</vt:lpstr>
      <vt:lpstr>Emergency Numbers</vt:lpstr>
      <vt:lpstr>Basic Safety Rules</vt:lpstr>
      <vt:lpstr>Basic Safety Rules</vt:lpstr>
      <vt:lpstr>Electrical Safety Rules</vt:lpstr>
      <vt:lpstr>Mechanical Safety Rules</vt:lpstr>
      <vt:lpstr>Re-Cap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 Guidelines</dc:title>
  <dc:creator>Peter Yuk Li</dc:creator>
  <cp:lastModifiedBy>Matt</cp:lastModifiedBy>
  <cp:revision>6</cp:revision>
  <dcterms:created xsi:type="dcterms:W3CDTF">2011-09-13T08:16:57Z</dcterms:created>
  <dcterms:modified xsi:type="dcterms:W3CDTF">2014-01-22T21:25:18Z</dcterms:modified>
</cp:coreProperties>
</file>