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2E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616" y="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3" y="2043258"/>
            <a:ext cx="3637261" cy="2415052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3" y="4958531"/>
            <a:ext cx="1783159" cy="482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23874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9153525" cy="6877051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315325" y="38946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687543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2111809"/>
            <a:ext cx="3737844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569244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3810941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950131"/>
            <a:ext cx="4480560" cy="5907869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DE706D50-8D46-4290-9DAE-88AB70EABF72}" type="datetimeFigureOut">
              <a:rPr lang="en-US" smtClean="0"/>
              <a:pPr/>
              <a:t>1/29/2014</a:t>
            </a:fld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738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8315553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DE706D50-8D46-4290-9DAE-88AB70EABF72}" type="datetimeFigureOut">
              <a:rPr lang="en-US" smtClean="0"/>
              <a:pPr/>
              <a:t>1/29/2014</a:t>
            </a:fld>
            <a:endParaRPr lang="en-US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753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1/29/2014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Til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29600" cy="22860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Content Placeholder 2"/>
          <p:cNvSpPr>
            <a:spLocks noGrp="1"/>
          </p:cNvSpPr>
          <p:nvPr>
            <p:ph sz="half" idx="13"/>
          </p:nvPr>
        </p:nvSpPr>
        <p:spPr>
          <a:xfrm>
            <a:off x="457200" y="3962400"/>
            <a:ext cx="8229600" cy="22860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313267"/>
            <a:ext cx="673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" y="0"/>
            <a:ext cx="9153525" cy="950384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DE706D50-8D46-4290-9DAE-88AB70EABF72}" type="datetimeFigureOut">
              <a:rPr lang="en-US" smtClean="0"/>
              <a:pPr/>
              <a:t>1/29/2014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6" r:id="rId5"/>
    <p:sldLayoutId id="2147483673" r:id="rId6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28650" indent="-1714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085850" indent="-1714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1145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457200"/>
            <a:ext cx="8229600" cy="1143000"/>
          </a:xfrm>
        </p:spPr>
        <p:txBody>
          <a:bodyPr/>
          <a:lstStyle/>
          <a:p>
            <a:r>
              <a:rPr lang="en-US" sz="2800" dirty="0">
                <a:solidFill>
                  <a:schemeClr val="bg1"/>
                </a:solidFill>
              </a:rPr>
              <a:t>EG 1003: Introduction of Engineering and Design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Lab Safety Guidelines</a:t>
            </a:r>
          </a:p>
        </p:txBody>
      </p:sp>
      <p:pic>
        <p:nvPicPr>
          <p:cNvPr id="5" name="Content Placeholder 3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9182" y="2209800"/>
            <a:ext cx="4464050" cy="4427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066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28600"/>
            <a:ext cx="64008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Mechanical Safety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Wear proper accessories (goggles/work gloves) when working with tools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All tools should be used on a workbench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Work near a window or well ventilated area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Do NOT use broken equipment</a:t>
            </a:r>
          </a:p>
          <a:p>
            <a:pPr lvl="1"/>
            <a:r>
              <a:rPr lang="en-US" sz="2400" dirty="0"/>
              <a:t>Notify a TA </a:t>
            </a:r>
            <a:r>
              <a:rPr lang="en-US" sz="2400" dirty="0" smtClean="0"/>
              <a:t>immediately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0638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228600"/>
            <a:ext cx="24384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Re-Cap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Know &amp; follow the safety rules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Report any problems to the safety representatives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Maintain a Business </a:t>
            </a:r>
            <a:r>
              <a:rPr lang="en-US" dirty="0" smtClean="0"/>
              <a:t>Environment</a:t>
            </a:r>
            <a:endParaRPr lang="en-US" dirty="0"/>
          </a:p>
        </p:txBody>
      </p:sp>
      <p:sp>
        <p:nvSpPr>
          <p:cNvPr id="4" name="AutoShape 5"/>
          <p:cNvSpPr>
            <a:spLocks noChangeAspect="1" noChangeArrowheads="1"/>
          </p:cNvSpPr>
          <p:nvPr/>
        </p:nvSpPr>
        <p:spPr bwMode="auto">
          <a:xfrm>
            <a:off x="7354888" y="5029201"/>
            <a:ext cx="1408112" cy="1336675"/>
          </a:xfrm>
          <a:prstGeom prst="plus">
            <a:avLst>
              <a:gd name="adj" fmla="val 32222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A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sz="1400" dirty="0">
                <a:solidFill>
                  <a:schemeClr val="bg1"/>
                </a:solidFill>
                <a:latin typeface="Impact" pitchFamily="34" charset="0"/>
              </a:rPr>
              <a:t>THINK</a:t>
            </a:r>
          </a:p>
          <a:p>
            <a:pPr algn="ctr" eaLnBrk="0" hangingPunct="0"/>
            <a:r>
              <a:rPr lang="en-US" sz="1400" dirty="0">
                <a:solidFill>
                  <a:schemeClr val="bg1"/>
                </a:solidFill>
                <a:latin typeface="Impact" pitchFamily="34" charset="0"/>
              </a:rPr>
              <a:t>SAFETY</a:t>
            </a:r>
          </a:p>
        </p:txBody>
      </p:sp>
      <p:sp>
        <p:nvSpPr>
          <p:cNvPr id="5" name="AutoShape 6"/>
          <p:cNvSpPr>
            <a:spLocks noChangeAspect="1" noChangeArrowheads="1"/>
          </p:cNvSpPr>
          <p:nvPr/>
        </p:nvSpPr>
        <p:spPr bwMode="auto">
          <a:xfrm>
            <a:off x="3200402" y="5464176"/>
            <a:ext cx="4435475" cy="422275"/>
          </a:xfrm>
          <a:prstGeom prst="rightArrow">
            <a:avLst>
              <a:gd name="adj1" fmla="val 43056"/>
              <a:gd name="adj2" fmla="val 108004"/>
            </a:avLst>
          </a:prstGeom>
          <a:solidFill>
            <a:schemeClr val="tx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en-A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sz="1400" i="1" dirty="0">
                <a:solidFill>
                  <a:schemeClr val="bg1"/>
                </a:solidFill>
                <a:latin typeface="Impact" pitchFamily="34" charset="0"/>
              </a:rPr>
              <a:t>                                                                         ALWAYS………..</a:t>
            </a:r>
            <a:endParaRPr lang="en-US" sz="1400" dirty="0">
              <a:solidFill>
                <a:schemeClr val="bg1"/>
              </a:solidFill>
              <a:latin typeface="Impac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921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152400"/>
            <a:ext cx="25908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What is Safety?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Need for Safety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Safety Staff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Emergency numbers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Basic Safety Rules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Electrical Safety Rules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Mechanical Safety Rules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Re-Cap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56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228600"/>
            <a:ext cx="41910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What is Safety?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To </a:t>
            </a:r>
            <a:r>
              <a:rPr lang="en-US" b="1" i="1" dirty="0"/>
              <a:t>protect</a:t>
            </a:r>
            <a:r>
              <a:rPr lang="en-US" b="1" dirty="0"/>
              <a:t> </a:t>
            </a:r>
            <a:r>
              <a:rPr lang="en-US" b="1" u="sng" dirty="0"/>
              <a:t>life</a:t>
            </a:r>
            <a:r>
              <a:rPr lang="en-US" b="1" dirty="0"/>
              <a:t> </a:t>
            </a:r>
            <a:r>
              <a:rPr lang="en-US" dirty="0"/>
              <a:t>and </a:t>
            </a:r>
            <a:r>
              <a:rPr lang="en-US" b="1" u="sng" dirty="0"/>
              <a:t>property</a:t>
            </a:r>
            <a:r>
              <a:rPr lang="en-US" dirty="0"/>
              <a:t> from </a:t>
            </a:r>
            <a:r>
              <a:rPr lang="en-US" b="1" u="sng" dirty="0"/>
              <a:t>harm</a:t>
            </a:r>
            <a:r>
              <a:rPr lang="en-US" dirty="0"/>
              <a:t> or </a:t>
            </a:r>
            <a:r>
              <a:rPr lang="en-US" b="1" u="sng" dirty="0"/>
              <a:t>damage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Safety Protects:</a:t>
            </a:r>
          </a:p>
          <a:p>
            <a:pPr lvl="1"/>
            <a:r>
              <a:rPr lang="en-US" sz="2400" dirty="0"/>
              <a:t>Personal Well being</a:t>
            </a:r>
          </a:p>
          <a:p>
            <a:pPr lvl="1"/>
            <a:r>
              <a:rPr lang="en-US" sz="2400" dirty="0"/>
              <a:t>Public Well being</a:t>
            </a:r>
          </a:p>
          <a:p>
            <a:pPr lvl="1"/>
            <a:r>
              <a:rPr lang="en-US" sz="2400" dirty="0"/>
              <a:t>Proper business </a:t>
            </a:r>
            <a:r>
              <a:rPr lang="en-US" sz="2400" dirty="0" smtClean="0"/>
              <a:t>environment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2942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28600"/>
            <a:ext cx="42672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Need for Safety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Helps maintain a hazard-free work place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Creates a comfortable work place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Keeps order and </a:t>
            </a:r>
            <a:r>
              <a:rPr lang="en-US" dirty="0" smtClean="0"/>
              <a:t>responsibility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85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304800"/>
            <a:ext cx="31242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Safety Staff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General Engineering</a:t>
            </a:r>
          </a:p>
          <a:p>
            <a:pPr lvl="1">
              <a:tabLst>
                <a:tab pos="7997825" algn="r"/>
              </a:tabLst>
            </a:pPr>
            <a:r>
              <a:rPr lang="en-US" sz="2400" dirty="0"/>
              <a:t>Head </a:t>
            </a:r>
            <a:r>
              <a:rPr lang="en-US" sz="2400" dirty="0" smtClean="0"/>
              <a:t>TAs	RH </a:t>
            </a:r>
            <a:r>
              <a:rPr lang="en-US" sz="2400" dirty="0"/>
              <a:t>515A2, x3515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Polytechnic Institute of NYU</a:t>
            </a:r>
          </a:p>
          <a:p>
            <a:pPr lvl="1">
              <a:tabLst>
                <a:tab pos="7997825" algn="r"/>
              </a:tabLst>
            </a:pPr>
            <a:r>
              <a:rPr lang="en-US" sz="2400" dirty="0"/>
              <a:t>Dr. Charles </a:t>
            </a:r>
            <a:r>
              <a:rPr lang="en-US" sz="2400" dirty="0" err="1" smtClean="0"/>
              <a:t>Martucci</a:t>
            </a:r>
            <a:r>
              <a:rPr lang="en-US" sz="2400" dirty="0" smtClean="0"/>
              <a:t>	RH </a:t>
            </a:r>
            <a:r>
              <a:rPr lang="en-US" sz="2400" dirty="0"/>
              <a:t>316G, </a:t>
            </a:r>
            <a:r>
              <a:rPr lang="en-US" sz="2400" dirty="0" smtClean="0"/>
              <a:t>x3613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2198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228600"/>
            <a:ext cx="57150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Emergency Numbers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5895773"/>
              </p:ext>
            </p:extLst>
          </p:nvPr>
        </p:nvGraphicFramePr>
        <p:xfrm>
          <a:off x="2781300" y="1600200"/>
          <a:ext cx="35814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2057400"/>
              </a:tblGrid>
              <a:tr h="3962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Arial" pitchFamily="34" charset="0"/>
                          <a:cs typeface="Arial" pitchFamily="34" charset="0"/>
                        </a:rPr>
                        <a:t>Contact</a:t>
                      </a:r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522E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Arial" pitchFamily="34" charset="0"/>
                          <a:cs typeface="Arial" pitchFamily="34" charset="0"/>
                        </a:rPr>
                        <a:t>Phone Number</a:t>
                      </a:r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522E91"/>
                    </a:solidFill>
                  </a:tcPr>
                </a:tc>
              </a:tr>
              <a:tr h="7010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Emergency Closings</a:t>
                      </a:r>
                      <a:endParaRPr lang="en-US" sz="20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1-800-POLY-FYI</a:t>
                      </a:r>
                      <a:endParaRPr lang="en-US" sz="20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529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Guard Stations</a:t>
                      </a:r>
                      <a:endParaRPr lang="en-US" sz="20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Rogers Hall</a:t>
                      </a:r>
                    </a:p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718-260-3537</a:t>
                      </a:r>
                    </a:p>
                    <a:p>
                      <a:endParaRPr lang="en-US" sz="2000" dirty="0" smtClean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2000" dirty="0" err="1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Dibner</a:t>
                      </a:r>
                      <a:endParaRPr lang="en-US" sz="2000" dirty="0" smtClean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718-260-3727</a:t>
                      </a:r>
                    </a:p>
                    <a:p>
                      <a:endParaRPr lang="en-US" sz="2000" dirty="0" smtClean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2000" dirty="0" err="1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Wunsch</a:t>
                      </a:r>
                      <a:endParaRPr lang="en-US" sz="2000" dirty="0" smtClean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718-632-5901</a:t>
                      </a:r>
                      <a:endParaRPr lang="en-US" sz="20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962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Facilities</a:t>
                      </a:r>
                      <a:endParaRPr lang="en-US" sz="20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718-260-3020</a:t>
                      </a:r>
                      <a:endParaRPr lang="en-US" sz="20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514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28600"/>
            <a:ext cx="48768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Basic Safety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Be Alert</a:t>
            </a:r>
          </a:p>
          <a:p>
            <a:pPr lvl="1"/>
            <a:r>
              <a:rPr lang="en-US" sz="2400" dirty="0"/>
              <a:t>Note marked exits</a:t>
            </a:r>
          </a:p>
          <a:p>
            <a:pPr lvl="1"/>
            <a:r>
              <a:rPr lang="en-US" sz="2400" dirty="0"/>
              <a:t>Know where the fire extinguishers and first aid kits are located</a:t>
            </a:r>
          </a:p>
          <a:p>
            <a:pPr lvl="1"/>
            <a:r>
              <a:rPr lang="en-US" sz="2400" dirty="0"/>
              <a:t>Know your students/TAs, do NOT admit strangers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Be </a:t>
            </a:r>
            <a:r>
              <a:rPr lang="en-US" dirty="0"/>
              <a:t>Tidy</a:t>
            </a:r>
          </a:p>
          <a:p>
            <a:pPr lvl="1"/>
            <a:r>
              <a:rPr lang="en-US" sz="2400" dirty="0"/>
              <a:t>Dispose of garbage properly, do NOT leave paper lying around</a:t>
            </a:r>
          </a:p>
          <a:p>
            <a:pPr lvl="1"/>
            <a:r>
              <a:rPr lang="en-US" sz="2400" dirty="0"/>
              <a:t>Store materials in </a:t>
            </a:r>
            <a:r>
              <a:rPr lang="en-US" sz="2400" dirty="0" smtClean="0"/>
              <a:t>cabinets</a:t>
            </a:r>
            <a:endParaRPr lang="en-US" sz="2400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7315200" y="914401"/>
            <a:ext cx="1195388" cy="1460500"/>
            <a:chOff x="4815" y="1076"/>
            <a:chExt cx="753" cy="920"/>
          </a:xfrm>
        </p:grpSpPr>
        <p:pic>
          <p:nvPicPr>
            <p:cNvPr id="5" name="Picture 4" descr="Sentry5Extinguisher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815" y="1076"/>
              <a:ext cx="432" cy="9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5" descr="dxlsedxls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992" y="1536"/>
              <a:ext cx="576" cy="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319719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304800"/>
            <a:ext cx="48768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Basic Safety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Be Courteous</a:t>
            </a:r>
          </a:p>
          <a:p>
            <a:pPr lvl="1"/>
            <a:r>
              <a:rPr lang="en-US" sz="2400" dirty="0"/>
              <a:t>Do NOT eat, drink, or smoke in labs</a:t>
            </a:r>
          </a:p>
          <a:p>
            <a:pPr lvl="1"/>
            <a:r>
              <a:rPr lang="en-US" sz="2400" dirty="0"/>
              <a:t>Do NOT overcrowd the laboratories</a:t>
            </a:r>
          </a:p>
          <a:p>
            <a:pPr lvl="1"/>
            <a:r>
              <a:rPr lang="en-US" sz="2400" dirty="0"/>
              <a:t>Maintain a business environment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Be </a:t>
            </a:r>
            <a:r>
              <a:rPr lang="en-US" dirty="0"/>
              <a:t>Smart</a:t>
            </a:r>
          </a:p>
          <a:p>
            <a:pPr lvl="1"/>
            <a:r>
              <a:rPr lang="en-US" sz="2400" dirty="0"/>
              <a:t>NEVER work alone, use the “Buddy System”</a:t>
            </a:r>
          </a:p>
          <a:p>
            <a:pPr lvl="1"/>
            <a:r>
              <a:rPr lang="en-US" sz="2400" dirty="0"/>
              <a:t>No horseplay or </a:t>
            </a:r>
            <a:r>
              <a:rPr lang="en-US" sz="2400" dirty="0" smtClean="0"/>
              <a:t>shouting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1943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304800"/>
            <a:ext cx="57912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Electrical Safety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Avoid exposed wires, use ELECTRICAL TAPE to cover them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Keep electrical cords off the floor and to a minimum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Outlet are for electrical plugs only          </a:t>
            </a:r>
            <a:endParaRPr lang="en-US" dirty="0" smtClean="0"/>
          </a:p>
          <a:p>
            <a:pPr lvl="1"/>
            <a:r>
              <a:rPr lang="en-US" sz="2400" dirty="0" smtClean="0"/>
              <a:t>(</a:t>
            </a:r>
            <a:r>
              <a:rPr lang="en-US" sz="2400" dirty="0"/>
              <a:t>i.e. NO paper clips, scissors, fingers, etc.)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Never force a wrong plug into an outlet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Water and electricity do NOT </a:t>
            </a:r>
            <a:r>
              <a:rPr lang="en-US" dirty="0" smtClean="0"/>
              <a:t>mix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10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Engineering_Master_Presentation</Template>
  <TotalTime>28</TotalTime>
  <Words>304</Words>
  <Application>Microsoft Office PowerPoint</Application>
  <PresentationFormat>On-screen Show (4:3)</PresentationFormat>
  <Paragraphs>82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NYU Schools Master Template</vt:lpstr>
      <vt:lpstr>EG 1003: Introduction of Engineering and Design </vt:lpstr>
      <vt:lpstr>Overview</vt:lpstr>
      <vt:lpstr>What is Safety?</vt:lpstr>
      <vt:lpstr>Need for Safety</vt:lpstr>
      <vt:lpstr>Safety Staff</vt:lpstr>
      <vt:lpstr>Emergency Numbers</vt:lpstr>
      <vt:lpstr>Basic Safety Rules</vt:lpstr>
      <vt:lpstr>Basic Safety Rules</vt:lpstr>
      <vt:lpstr>Electrical Safety Rules</vt:lpstr>
      <vt:lpstr>Mechanical Safety Rules</vt:lpstr>
      <vt:lpstr>Re-Cap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Safety Guidelines</dc:title>
  <dc:creator>Peter Yuk Li</dc:creator>
  <cp:lastModifiedBy>matthew</cp:lastModifiedBy>
  <cp:revision>9</cp:revision>
  <dcterms:created xsi:type="dcterms:W3CDTF">2011-09-13T08:16:57Z</dcterms:created>
  <dcterms:modified xsi:type="dcterms:W3CDTF">2014-01-30T00:35:45Z</dcterms:modified>
</cp:coreProperties>
</file>