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4" r:id="rId2"/>
    <p:sldId id="276" r:id="rId3"/>
    <p:sldId id="289" r:id="rId4"/>
    <p:sldId id="283" r:id="rId5"/>
    <p:sldId id="296" r:id="rId6"/>
    <p:sldId id="295" r:id="rId7"/>
    <p:sldId id="293" r:id="rId8"/>
    <p:sldId id="294" r:id="rId9"/>
    <p:sldId id="292" r:id="rId10"/>
    <p:sldId id="301" r:id="rId11"/>
  </p:sldIdLst>
  <p:sldSz cx="9144000" cy="5143500" type="screen16x9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06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139" autoAdjust="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41" y="124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88CD5B2-10F0-438A-811A-4FB21E6A8D85}" type="datetimeFigureOut">
              <a:rPr lang="en-US" altLang="en-US"/>
              <a:pPr>
                <a:defRPr/>
              </a:pPr>
              <a:t>9/4/2018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A937140-E881-4975-AF23-4F5D759EA6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72285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F996E7F-EDAB-4790-979C-7E852A11C320}" type="datetimeFigureOut">
              <a:rPr lang="en-US" altLang="en-US"/>
              <a:pPr>
                <a:defRPr/>
              </a:pPr>
              <a:t>9/4/2018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DCFF5D6-010A-4D91-93C4-C2628A7D35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29914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FF5D6-010A-4D91-93C4-C2628A7D35A5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06229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FF5D6-010A-4D91-93C4-C2628A7D35A5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7036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0"/>
          </p:nvPr>
        </p:nvSpPr>
        <p:spPr>
          <a:xfrm>
            <a:off x="-9144" y="0"/>
            <a:ext cx="9153144" cy="5143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227752" y="1532443"/>
            <a:ext cx="3637261" cy="1811289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>
              <a:spcBef>
                <a:spcPts val="0"/>
              </a:spcBef>
              <a:defRPr sz="3000" b="1" i="0">
                <a:solidFill>
                  <a:schemeClr val="bg1"/>
                </a:solidFill>
                <a:latin typeface="Arial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7012" y="3718898"/>
            <a:ext cx="1783159" cy="3619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spcBef>
                <a:spcPts val="0"/>
              </a:spcBef>
              <a:defRPr sz="1000" baseline="0">
                <a:solidFill>
                  <a:srgbClr val="FFFFFF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026767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53525" cy="5157788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8315325" y="292100"/>
            <a:ext cx="184150" cy="36988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sz="1800" smtClean="0"/>
          </a:p>
        </p:txBody>
      </p:sp>
      <p:pic>
        <p:nvPicPr>
          <p:cNvPr id="6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638" y="238125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Placeholder 2"/>
          <p:cNvSpPr>
            <a:spLocks noGrp="1"/>
          </p:cNvSpPr>
          <p:nvPr>
            <p:ph idx="11"/>
          </p:nvPr>
        </p:nvSpPr>
        <p:spPr>
          <a:xfrm>
            <a:off x="0" y="0"/>
            <a:ext cx="4480560" cy="5156574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997268" y="1583857"/>
            <a:ext cx="3737844" cy="3131018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3000" b="1" i="0">
                <a:solidFill>
                  <a:srgbClr val="FFFFFF"/>
                </a:solidFill>
                <a:latin typeface="Arial"/>
                <a:cs typeface="Arial"/>
              </a:defRPr>
            </a:lvl1pPr>
            <a:lvl2pPr marL="0" indent="0">
              <a:spcBef>
                <a:spcPts val="0"/>
              </a:spcBef>
              <a:buNone/>
              <a:defRPr baseline="0"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117915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2" y="1583857"/>
            <a:ext cx="3810941" cy="3131018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1"/>
          </p:nvPr>
        </p:nvSpPr>
        <p:spPr>
          <a:xfrm>
            <a:off x="4672577" y="712598"/>
            <a:ext cx="4480560" cy="443090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6711" y="228989"/>
            <a:ext cx="2740741" cy="265113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AE64F-0329-4099-BAA8-FCD88697F9EC}" type="datetime1">
              <a:rPr lang="en-US" altLang="en-US"/>
              <a:pPr>
                <a:defRPr/>
              </a:pPr>
              <a:t>9/4/2018</a:t>
            </a:fld>
            <a:endParaRPr lang="en-US" altLang="en-US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D196EBC6-8F7B-4341-BCD0-77E3CCCD3B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559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2" y="1583857"/>
            <a:ext cx="8315553" cy="3131018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176711" y="228989"/>
            <a:ext cx="2740741" cy="265113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51061-519A-4784-892B-B95E7889EEBA}" type="datetime1">
              <a:rPr lang="en-US" altLang="en-US"/>
              <a:pPr>
                <a:defRPr/>
              </a:pPr>
              <a:t>9/4/2018</a:t>
            </a:fld>
            <a:endParaRPr lang="en-US" alt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7C3EF180-0D60-44B2-9F82-6747EC9A39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093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nyu_white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234950"/>
            <a:ext cx="673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0"/>
            <a:ext cx="9153525" cy="712788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28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238125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3C6B9CB-E168-4894-A991-F440560B5009}" type="datetime1">
              <a:rPr lang="en-US" altLang="en-US"/>
              <a:pPr>
                <a:defRPr/>
              </a:pPr>
              <a:t>9/4/2018</a:t>
            </a:fld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5EF6DBCF-3A38-469F-BCB5-3B5338553E5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1" r:id="rId3"/>
    <p:sldLayoutId id="2147483732" r:id="rId4"/>
  </p:sldLayoutIdLst>
  <p:hf hdr="0" ft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28650" indent="-1714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085850" indent="-1714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114550" indent="-285750" algn="l" defTabSz="457200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itchFamily="34" charset="0"/>
                <a:cs typeface="Tahoma" pitchFamily="34" charset="0"/>
              </a:rPr>
              <a:t>EG1003: Introduction to Engineering and Design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533400" y="1209675"/>
            <a:ext cx="8153400" cy="1219200"/>
          </a:xfrm>
          <a:prstGeom prst="rect">
            <a:avLst/>
          </a:prstGeom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Lab Safety Guidelines</a:t>
            </a:r>
          </a:p>
          <a:p>
            <a:pPr>
              <a:defRPr/>
            </a:pPr>
            <a:endParaRPr lang="en-US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>
              <a:defRPr/>
            </a:pPr>
            <a:endParaRPr lang="en-US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>
              <a:defRPr/>
            </a:pPr>
            <a:endParaRPr lang="en-US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pic>
        <p:nvPicPr>
          <p:cNvPr id="6" name="Content Placeholder 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6878" y="2209799"/>
            <a:ext cx="2747620" cy="2714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Re-Cap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483326" y="1222375"/>
            <a:ext cx="8229599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Know &amp; follow the safety rules 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endParaRPr lang="en-US" alt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Report any problems to the safety representatives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endParaRPr lang="en-US" alt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Maintain a Business Environment</a:t>
            </a:r>
          </a:p>
        </p:txBody>
      </p:sp>
      <p:sp>
        <p:nvSpPr>
          <p:cNvPr id="4" name="AutoShape 6"/>
          <p:cNvSpPr>
            <a:spLocks noChangeAspect="1" noChangeArrowheads="1"/>
          </p:cNvSpPr>
          <p:nvPr/>
        </p:nvSpPr>
        <p:spPr bwMode="auto">
          <a:xfrm>
            <a:off x="3073401" y="4149725"/>
            <a:ext cx="4435475" cy="422275"/>
          </a:xfrm>
          <a:prstGeom prst="rightArrow">
            <a:avLst>
              <a:gd name="adj1" fmla="val 43056"/>
              <a:gd name="adj2" fmla="val 108004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en-A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sz="1400" i="1" dirty="0">
                <a:solidFill>
                  <a:schemeClr val="bg1"/>
                </a:solidFill>
                <a:latin typeface="Impact" pitchFamily="34" charset="0"/>
              </a:rPr>
              <a:t>                                                                         ALWAYS………..</a:t>
            </a:r>
            <a:endParaRPr lang="en-US" sz="1400" dirty="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5" name="AutoShape 5"/>
          <p:cNvSpPr>
            <a:spLocks noChangeAspect="1" noChangeArrowheads="1"/>
          </p:cNvSpPr>
          <p:nvPr/>
        </p:nvSpPr>
        <p:spPr bwMode="auto">
          <a:xfrm>
            <a:off x="7508876" y="3692526"/>
            <a:ext cx="1408112" cy="1336675"/>
          </a:xfrm>
          <a:prstGeom prst="plus">
            <a:avLst>
              <a:gd name="adj" fmla="val 322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A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sz="1400" dirty="0">
                <a:solidFill>
                  <a:schemeClr val="bg1"/>
                </a:solidFill>
                <a:latin typeface="Impact" pitchFamily="34" charset="0"/>
              </a:rPr>
              <a:t>THINK</a:t>
            </a:r>
          </a:p>
          <a:p>
            <a:pPr algn="ctr" eaLnBrk="0" hangingPunct="0"/>
            <a:r>
              <a:rPr lang="en-US" sz="1400" dirty="0">
                <a:solidFill>
                  <a:schemeClr val="bg1"/>
                </a:solidFill>
                <a:latin typeface="Impact" pitchFamily="34" charset="0"/>
              </a:rPr>
              <a:t>SAFETY</a:t>
            </a:r>
          </a:p>
        </p:txBody>
      </p:sp>
    </p:spTree>
    <p:extLst>
      <p:ext uri="{BB962C8B-B14F-4D97-AF65-F5344CB8AC3E}">
        <p14:creationId xmlns:p14="http://schemas.microsoft.com/office/powerpoint/2010/main" val="1710494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What is Safety?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457201" y="966651"/>
            <a:ext cx="8242662" cy="3881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</a:rPr>
              <a:t>To protect life and property from harm or damage.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US" altLang="en-US" dirty="0">
              <a:solidFill>
                <a:srgbClr val="000066"/>
              </a:solidFill>
              <a:latin typeface="Tahom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</a:rPr>
              <a:t>Safety Protects:</a:t>
            </a:r>
          </a:p>
          <a:p>
            <a:pPr marL="9144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</a:rPr>
              <a:t>Personal Well being</a:t>
            </a:r>
          </a:p>
          <a:p>
            <a:pPr marL="9144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</a:rPr>
              <a:t>Public Well being</a:t>
            </a:r>
          </a:p>
          <a:p>
            <a:pPr marL="9144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</a:rPr>
              <a:t>Proper business environment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Need for Safety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70263" y="979713"/>
            <a:ext cx="8216537" cy="4694011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eaLnBrk="1" hangingPunct="1">
              <a:lnSpc>
                <a:spcPct val="200000"/>
              </a:lnSpc>
              <a:spcBef>
                <a:spcPct val="4000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Helps maintain a hazard-free work </a:t>
            </a:r>
            <a:r>
              <a:rPr lang="en-US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place</a:t>
            </a:r>
            <a:endParaRPr lang="en-US" dirty="0">
              <a:solidFill>
                <a:srgbClr val="00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eaLnBrk="1" hangingPunct="1">
              <a:lnSpc>
                <a:spcPct val="200000"/>
              </a:lnSpc>
              <a:spcBef>
                <a:spcPct val="4000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Creates a comfortable work </a:t>
            </a:r>
            <a:r>
              <a:rPr lang="en-US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place</a:t>
            </a:r>
            <a:endParaRPr lang="en-US" dirty="0">
              <a:solidFill>
                <a:srgbClr val="00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eaLnBrk="1" hangingPunct="1">
              <a:lnSpc>
                <a:spcPct val="200000"/>
              </a:lnSpc>
              <a:spcBef>
                <a:spcPct val="4000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Keeps order and responsibility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Safety Staff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2291" name="Rectangle 3"/>
          <p:cNvSpPr txBox="1">
            <a:spLocks noChangeArrowheads="1"/>
          </p:cNvSpPr>
          <p:nvPr/>
        </p:nvSpPr>
        <p:spPr bwMode="auto">
          <a:xfrm>
            <a:off x="476250" y="1003300"/>
            <a:ext cx="8229600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General Engineering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Head TAs								RH 515A2, x3515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endParaRPr lang="en-US" alt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Polytechnic School of Engineering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Dr. Charles </a:t>
            </a:r>
            <a:r>
              <a:rPr lang="en-US" altLang="en-US" dirty="0" err="1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Martucci</a:t>
            </a: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					RH 316G, x3613</a:t>
            </a:r>
          </a:p>
          <a:p>
            <a:pPr marL="0" indent="0" eaLnBrk="1" hangingPunct="1">
              <a:lnSpc>
                <a:spcPct val="150000"/>
              </a:lnSpc>
            </a:pPr>
            <a:endParaRPr lang="en-US" alt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endParaRPr lang="en-US" alt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Emergency Numbers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4897681"/>
              </p:ext>
            </p:extLst>
          </p:nvPr>
        </p:nvGraphicFramePr>
        <p:xfrm>
          <a:off x="2781300" y="765318"/>
          <a:ext cx="3581400" cy="432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2057400"/>
              </a:tblGrid>
              <a:tr h="3962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Arial" pitchFamily="34" charset="0"/>
                          <a:cs typeface="Arial" pitchFamily="34" charset="0"/>
                        </a:rPr>
                        <a:t>Contact</a:t>
                      </a:r>
                      <a:endParaRPr lang="en-US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522E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Arial" pitchFamily="34" charset="0"/>
                          <a:cs typeface="Arial" pitchFamily="34" charset="0"/>
                        </a:rPr>
                        <a:t>Phone Number</a:t>
                      </a:r>
                      <a:endParaRPr lang="en-US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522E91"/>
                    </a:solidFill>
                  </a:tcPr>
                </a:tc>
              </a:tr>
              <a:tr h="7010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Emergency Closings</a:t>
                      </a:r>
                      <a:endParaRPr lang="en-US" sz="20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212-998-1220</a:t>
                      </a:r>
                      <a:endParaRPr lang="en-US" sz="20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2529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Guard Stations</a:t>
                      </a:r>
                      <a:endParaRPr lang="en-US" sz="20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Rogers Hall</a:t>
                      </a:r>
                    </a:p>
                    <a:p>
                      <a:r>
                        <a:rPr lang="en-US" sz="20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646-997-3537</a:t>
                      </a:r>
                      <a:endParaRPr lang="en-US" sz="2000" dirty="0" smtClean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2000" dirty="0" smtClean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2000" dirty="0" err="1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Dibner</a:t>
                      </a:r>
                      <a:endParaRPr lang="en-US" sz="2000" dirty="0" smtClean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20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646-997-3727</a:t>
                      </a:r>
                      <a:endParaRPr lang="en-US" sz="2000" dirty="0" smtClean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2000" dirty="0" smtClean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2000" dirty="0" err="1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Wunsch</a:t>
                      </a:r>
                      <a:endParaRPr lang="en-US" sz="2000" dirty="0" smtClean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20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718-632-5901</a:t>
                      </a:r>
                      <a:endParaRPr lang="en-US" sz="20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962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Client</a:t>
                      </a:r>
                      <a:r>
                        <a:rPr lang="en-US" sz="2000" baseline="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 Services</a:t>
                      </a:r>
                      <a:endParaRPr lang="en-US" sz="20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212-998-1001</a:t>
                      </a:r>
                      <a:endParaRPr lang="en-US" sz="20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559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Basic Safety Rules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1703" y="886463"/>
            <a:ext cx="8229600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Be Alert</a:t>
            </a:r>
          </a:p>
          <a:p>
            <a:pPr marL="914400" indent="-4572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Note marked exits</a:t>
            </a:r>
          </a:p>
          <a:p>
            <a:pPr marL="914400" indent="-4572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Know where the fire extinguishers and first aid kits are located</a:t>
            </a:r>
          </a:p>
          <a:p>
            <a:pPr marL="457200" indent="-4572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Know your students/TAs, do NOT admit strangers </a:t>
            </a:r>
          </a:p>
          <a:p>
            <a:pPr marL="457200" indent="-4572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Be Tidy</a:t>
            </a:r>
          </a:p>
          <a:p>
            <a:pPr marL="914400" indent="-4572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Dispose of garbage properly, do NOT leave paper lying around</a:t>
            </a:r>
          </a:p>
          <a:p>
            <a:pPr marL="914400" indent="-4572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Store materials in cabinets</a:t>
            </a:r>
          </a:p>
          <a:p>
            <a:pPr marL="457200" indent="-457200">
              <a:spcBef>
                <a:spcPts val="6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23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Basic Safety Rules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470263" y="961117"/>
            <a:ext cx="8216537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Be Courteous</a:t>
            </a:r>
          </a:p>
          <a:p>
            <a:pPr marL="9144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Do NOT eat, drink, or smoke in labs</a:t>
            </a:r>
          </a:p>
          <a:p>
            <a:pPr marL="9144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Do NOT overcrowd the laboratories</a:t>
            </a:r>
          </a:p>
          <a:p>
            <a:pPr marL="9144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Maintain a business environment</a:t>
            </a:r>
          </a:p>
          <a:p>
            <a:pPr marL="914400" eaLnBrk="1" hangingPunct="1">
              <a:spcBef>
                <a:spcPts val="600"/>
              </a:spcBef>
              <a:buFont typeface="Wingdings" pitchFamily="2" charset="2"/>
              <a:buChar char="Ø"/>
            </a:pPr>
            <a:endParaRPr lang="en-US" alt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Be Smart</a:t>
            </a:r>
          </a:p>
          <a:p>
            <a:pPr marL="9144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NEVER work alone, use the “Buddy System”</a:t>
            </a:r>
          </a:p>
          <a:p>
            <a:pPr marL="9144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No horseplay or shouting</a:t>
            </a:r>
          </a:p>
        </p:txBody>
      </p:sp>
    </p:spTree>
    <p:extLst>
      <p:ext uri="{BB962C8B-B14F-4D97-AF65-F5344CB8AC3E}">
        <p14:creationId xmlns:p14="http://schemas.microsoft.com/office/powerpoint/2010/main" val="226704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Electrical Safety Rules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930275" y="1039495"/>
            <a:ext cx="741362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Avoid exposed wires, use ELECTRICAL TAPE to cover them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Keep electrical cords off the floor and to a minimum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Outlet are for electrical plugs only          </a:t>
            </a:r>
          </a:p>
          <a:p>
            <a:pPr marL="914400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(i.e. NO paper clips, scissors, fingers, etc.)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Never force a wrong plug into an outlet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Water and electricity do NOT mix</a:t>
            </a:r>
          </a:p>
          <a:p>
            <a:pPr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</a:pPr>
            <a:endParaRPr lang="en-US" alt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</a:pPr>
            <a:endParaRPr lang="en-US" alt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04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Mechanical Safety Rules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483326" y="1222375"/>
            <a:ext cx="8229599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Wear proper accessories (goggles/work gloves) when working with tools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All tools should be used on a workbench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Work near a window or well ventilated area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Do NOT use broken equipment</a:t>
            </a:r>
          </a:p>
          <a:p>
            <a:pPr marL="914400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Notify a TA immediately</a:t>
            </a:r>
          </a:p>
        </p:txBody>
      </p:sp>
    </p:spTree>
    <p:extLst>
      <p:ext uri="{BB962C8B-B14F-4D97-AF65-F5344CB8AC3E}">
        <p14:creationId xmlns:p14="http://schemas.microsoft.com/office/powerpoint/2010/main" val="226704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YU Schools Maste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5905</TotalTime>
  <Words>284</Words>
  <Application>Microsoft Office PowerPoint</Application>
  <PresentationFormat>On-screen Show (16:9)</PresentationFormat>
  <Paragraphs>77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MS PGothic</vt:lpstr>
      <vt:lpstr>MS PGothic</vt:lpstr>
      <vt:lpstr>Arial</vt:lpstr>
      <vt:lpstr>Calibri</vt:lpstr>
      <vt:lpstr>Courier New</vt:lpstr>
      <vt:lpstr>Impact</vt:lpstr>
      <vt:lpstr>Tahoma</vt:lpstr>
      <vt:lpstr>Wingdings</vt:lpstr>
      <vt:lpstr>NYU Schools Master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New York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Jenna Bresnahan</dc:creator>
  <cp:lastModifiedBy>EG</cp:lastModifiedBy>
  <cp:revision>61</cp:revision>
  <dcterms:created xsi:type="dcterms:W3CDTF">2013-09-03T13:03:01Z</dcterms:created>
  <dcterms:modified xsi:type="dcterms:W3CDTF">2018-09-04T18:49:42Z</dcterms:modified>
</cp:coreProperties>
</file>