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Montserrat Medium" panose="020B0604020202020204" charset="0"/>
      <p:regular r:id="rId14"/>
      <p:bold r:id="rId15"/>
      <p:italic r:id="rId16"/>
      <p:boldItalic r:id="rId17"/>
    </p:embeddedFont>
    <p:embeddedFont>
      <p:font typeface="Proxima Nova Lt" panose="02000506030000020004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Proxima Nova Rg" panose="02000506030000020004" pitchFamily="2" charset="0"/>
      <p:regular r:id="rId24"/>
    </p:embeddedFont>
    <p:embeddedFont>
      <p:font typeface="Proxima Nova" panose="020B0604020202020204" charset="0"/>
      <p:regular r:id="rId25"/>
      <p:bold r:id="rId26"/>
      <p:italic r:id="rId27"/>
      <p:boldItalic r:id="rId28"/>
    </p:embeddedFont>
    <p:embeddedFont>
      <p:font typeface="Gotham Medium" pitchFamily="50" charset="0"/>
      <p:regular r:id="rId29"/>
      <p: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hENXkji9WVIVJTdIhwiBr8JTiK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8CD9BBB-C291-4CE7-B6BA-3293A1BE042F}">
  <a:tblStyle styleId="{68CD9BBB-C291-4CE7-B6BA-3293A1BE042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5" autoAdjust="0"/>
    <p:restoredTop sz="94696"/>
  </p:normalViewPr>
  <p:slideViewPr>
    <p:cSldViewPr snapToGrid="0">
      <p:cViewPr varScale="1">
        <p:scale>
          <a:sx n="81" d="100"/>
          <a:sy n="81" d="100"/>
        </p:scale>
        <p:origin x="7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28076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7470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2738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5460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0272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endParaRPr dirty="0"/>
          </a:p>
        </p:txBody>
      </p:sp>
      <p:sp>
        <p:nvSpPr>
          <p:cNvPr id="134" name="Google Shape;13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4592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9337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4849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0267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6452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5914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1661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2;p1">
            <a:extLst>
              <a:ext uri="{FF2B5EF4-FFF2-40B4-BE49-F238E27FC236}">
                <a16:creationId xmlns:a16="http://schemas.microsoft.com/office/drawing/2014/main" xmlns="" id="{BA243391-CDBB-4545-8180-FFDBB43AF53E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93;p1">
            <a:extLst>
              <a:ext uri="{FF2B5EF4-FFF2-40B4-BE49-F238E27FC236}">
                <a16:creationId xmlns:a16="http://schemas.microsoft.com/office/drawing/2014/main" xmlns="" id="{D98887C2-5D2B-48D8-8B6E-BCD3E8A44EC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SAFETY GUIDELINES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EG1004  |  LAB 1</a:t>
            </a:r>
            <a:endParaRPr dirty="0"/>
          </a:p>
        </p:txBody>
      </p:sp>
      <p:cxnSp>
        <p:nvCxnSpPr>
          <p:cNvPr id="90" name="Google Shape;90;p1"/>
          <p:cNvCxnSpPr/>
          <p:nvPr/>
        </p:nvCxnSpPr>
        <p:spPr>
          <a:xfrm>
            <a:off x="4193177" y="3688905"/>
            <a:ext cx="3762104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94;p1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D8F96F0-1851-425E-AFEE-F26A2F8CFA7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RECAP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98" name="Google Shape;198;p11"/>
          <p:cNvSpPr txBox="1">
            <a:spLocks noGrp="1"/>
          </p:cNvSpPr>
          <p:nvPr>
            <p:ph type="subTitle" idx="1"/>
          </p:nvPr>
        </p:nvSpPr>
        <p:spPr>
          <a:xfrm>
            <a:off x="818867" y="1413899"/>
            <a:ext cx="8090002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Know &amp; follow the safety rules </a:t>
            </a:r>
            <a:endParaRPr dirty="0">
              <a:latin typeface="Proxima Nova Rg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Report any problems to the safety staff</a:t>
            </a:r>
            <a:endParaRPr dirty="0">
              <a:latin typeface="Proxima Nova Rg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Maintain a business environment</a:t>
            </a:r>
            <a:endParaRPr dirty="0">
              <a:latin typeface="Proxima Nova Rg" panose="02000506030000020004" pitchFamily="2" charset="0"/>
            </a:endParaRPr>
          </a:p>
        </p:txBody>
      </p:sp>
      <p:sp>
        <p:nvSpPr>
          <p:cNvPr id="199" name="Google Shape;199;p1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1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9</a:t>
            </a:r>
            <a:endParaRPr/>
          </a:p>
        </p:txBody>
      </p:sp>
      <p:sp>
        <p:nvSpPr>
          <p:cNvPr id="204" name="Google Shape;204;p11"/>
          <p:cNvSpPr/>
          <p:nvPr/>
        </p:nvSpPr>
        <p:spPr>
          <a:xfrm>
            <a:off x="3514896" y="4915721"/>
            <a:ext cx="5913967" cy="563033"/>
          </a:xfrm>
          <a:prstGeom prst="rightArrow">
            <a:avLst>
              <a:gd name="adj1" fmla="val 43056"/>
              <a:gd name="adj2" fmla="val 108004"/>
            </a:avLst>
          </a:prstGeom>
          <a:solidFill>
            <a:schemeClr val="accent6"/>
          </a:solidFill>
          <a:ln w="12700" cap="sq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 b="0" i="1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ALWAYS………..</a:t>
            </a:r>
            <a:endParaRPr/>
          </a:p>
        </p:txBody>
      </p:sp>
      <p:sp>
        <p:nvSpPr>
          <p:cNvPr id="205" name="Google Shape;205;p11"/>
          <p:cNvSpPr/>
          <p:nvPr/>
        </p:nvSpPr>
        <p:spPr>
          <a:xfrm>
            <a:off x="9489150" y="4306120"/>
            <a:ext cx="1877483" cy="1782233"/>
          </a:xfrm>
          <a:prstGeom prst="plus">
            <a:avLst>
              <a:gd name="adj" fmla="val 32222"/>
            </a:avLst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THINK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SAFETY</a:t>
            </a:r>
            <a:endParaRPr/>
          </a:p>
        </p:txBody>
      </p:sp>
      <p:pic>
        <p:nvPicPr>
          <p:cNvPr id="11" name="Google Shape;94;p1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E8DFE51C-6838-4339-9747-9593A7A3ABB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"/>
          <p:cNvSpPr txBox="1"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QUESTIONS?</a:t>
            </a:r>
            <a:endParaRPr sz="5400" dirty="0">
              <a:latin typeface="Gotham Medium" panose="02000604030000020004" pitchFamily="50" charset="0"/>
            </a:endParaRPr>
          </a:p>
        </p:txBody>
      </p:sp>
      <p:cxnSp>
        <p:nvCxnSpPr>
          <p:cNvPr id="211" name="Google Shape;211;p12"/>
          <p:cNvCxnSpPr/>
          <p:nvPr/>
        </p:nvCxnSpPr>
        <p:spPr>
          <a:xfrm>
            <a:off x="4669971" y="3989354"/>
            <a:ext cx="2852058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2" name="Google Shape;212;p1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81648" y="6286130"/>
            <a:ext cx="1519822" cy="585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92;p1">
            <a:extLst>
              <a:ext uri="{FF2B5EF4-FFF2-40B4-BE49-F238E27FC236}">
                <a16:creationId xmlns:a16="http://schemas.microsoft.com/office/drawing/2014/main" xmlns="" id="{816F23B7-F1E9-4528-A0E2-4D683583EFB7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93;p1">
            <a:extLst>
              <a:ext uri="{FF2B5EF4-FFF2-40B4-BE49-F238E27FC236}">
                <a16:creationId xmlns:a16="http://schemas.microsoft.com/office/drawing/2014/main" xmlns="" id="{D092A64A-89D4-435A-9B26-31B408752EE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WHAT IS SAFETY?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00" name="Google Shape;100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6075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“</a:t>
            </a:r>
            <a:r>
              <a:rPr lang="en-US" dirty="0">
                <a:solidFill>
                  <a:schemeClr val="accent6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To protect life and property from harm</a:t>
            </a: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”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Proxima Nova"/>
              <a:buChar char="•"/>
            </a:pPr>
            <a:r>
              <a:rPr lang="en-US" sz="2400" dirty="0"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Safety protects:</a:t>
            </a:r>
            <a:endParaRPr sz="2400" dirty="0">
              <a:latin typeface="Proxima Nova Lt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personal and public well-being</a:t>
            </a:r>
            <a:endParaRPr sz="22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proper business environment</a:t>
            </a:r>
            <a:endParaRPr sz="22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•"/>
            </a:pPr>
            <a:r>
              <a:rPr lang="en-US" sz="2400" dirty="0"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Needed to:</a:t>
            </a:r>
            <a:endParaRPr sz="2400" dirty="0">
              <a:latin typeface="Proxima Nova Lt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maintain a hazard-free workplace</a:t>
            </a:r>
            <a:endParaRPr sz="22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create a comfortable workplace</a:t>
            </a:r>
            <a:endParaRPr sz="22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keep order and responsibility</a:t>
            </a:r>
            <a:endParaRPr sz="22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/>
          </a:p>
        </p:txBody>
      </p:sp>
      <p:pic>
        <p:nvPicPr>
          <p:cNvPr id="106" name="Google Shape;106;p2" descr="A picture containing person, orange, indoor, hold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45656" y="2467563"/>
            <a:ext cx="3970849" cy="248178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/>
          <p:nvPr/>
        </p:nvSpPr>
        <p:spPr>
          <a:xfrm>
            <a:off x="6853474" y="4948146"/>
            <a:ext cx="5155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1: Safety things courtesy of </a:t>
            </a:r>
            <a:b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CYB Human Resources</a:t>
            </a:r>
            <a:endParaRPr/>
          </a:p>
        </p:txBody>
      </p:sp>
      <p:pic>
        <p:nvPicPr>
          <p:cNvPr id="11" name="Google Shape;94;p1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AADBE22C-2679-46AA-A614-B837549D17B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COVID SAFETY RULES  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37" name="Google Shape;137;p6"/>
          <p:cNvSpPr txBox="1">
            <a:spLocks noGrp="1"/>
          </p:cNvSpPr>
          <p:nvPr>
            <p:ph type="subTitle" idx="1"/>
          </p:nvPr>
        </p:nvSpPr>
        <p:spPr>
          <a:xfrm>
            <a:off x="564107" y="2092627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400"/>
              <a:buChar char="•"/>
            </a:pPr>
            <a:r>
              <a:rPr lang="en-US" b="1" dirty="0">
                <a:solidFill>
                  <a:srgbClr val="FF0000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WEAR FACE MASK AT ALL TIMES</a:t>
            </a:r>
            <a:endParaRPr sz="2200"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 smtClean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Do not come to class if you are symptomatic</a:t>
            </a:r>
            <a:endParaRPr sz="2200" dirty="0">
              <a:latin typeface="Proxima Nova Rg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>
                <a:solidFill>
                  <a:srgbClr val="FF0000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Failure to follow COVID protocols will result in removal from lab!</a:t>
            </a:r>
            <a:endParaRPr dirty="0">
              <a:solidFill>
                <a:srgbClr val="FF0000"/>
              </a:solidFill>
              <a:latin typeface="Proxima Nova Lt" panose="02000506030000020004" pitchFamily="2" charset="0"/>
            </a:endParaRPr>
          </a:p>
        </p:txBody>
      </p:sp>
      <p:sp>
        <p:nvSpPr>
          <p:cNvPr id="138" name="Google Shape;138;p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 dirty="0"/>
          </a:p>
        </p:txBody>
      </p:sp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xmlns="" id="{902D504B-1E08-4C1C-A0DC-62DE13E12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5817" y="2035042"/>
            <a:ext cx="2224315" cy="2224315"/>
          </a:xfrm>
          <a:prstGeom prst="rect">
            <a:avLst/>
          </a:prstGeom>
        </p:spPr>
      </p:pic>
      <p:pic>
        <p:nvPicPr>
          <p:cNvPr id="11" name="Google Shape;94;p1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27058240-B21F-4B4C-A8E8-CE7A55A0472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92;p1">
            <a:extLst>
              <a:ext uri="{FF2B5EF4-FFF2-40B4-BE49-F238E27FC236}">
                <a16:creationId xmlns:a16="http://schemas.microsoft.com/office/drawing/2014/main" xmlns="" id="{1A62C311-B7F6-444D-B6B0-9BBB3A006A90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93;p1">
            <a:extLst>
              <a:ext uri="{FF2B5EF4-FFF2-40B4-BE49-F238E27FC236}">
                <a16:creationId xmlns:a16="http://schemas.microsoft.com/office/drawing/2014/main" xmlns="" id="{2F479001-8A24-4ACB-A7E1-EBF6539C29A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SAFETY STAFF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13" name="Google Shape;113;p4"/>
          <p:cNvSpPr txBox="1">
            <a:spLocks noGrp="1"/>
          </p:cNvSpPr>
          <p:nvPr>
            <p:ph type="subTitle" idx="1"/>
          </p:nvPr>
        </p:nvSpPr>
        <p:spPr>
          <a:xfrm>
            <a:off x="564107" y="1748082"/>
            <a:ext cx="7296917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General Engineering</a:t>
            </a:r>
            <a:endParaRPr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Head TAs</a:t>
            </a:r>
            <a:endParaRPr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Tandon School of Engineering</a:t>
            </a:r>
            <a:endParaRPr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Dr. Charles </a:t>
            </a:r>
            <a:r>
              <a:rPr lang="en-US" dirty="0" err="1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Martucci</a:t>
            </a: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, RH 701E, x3613</a:t>
            </a:r>
            <a:endParaRPr dirty="0">
              <a:latin typeface="Proxima Nova Rg" panose="02000506030000020004" pitchFamily="2" charset="0"/>
            </a:endParaRPr>
          </a:p>
        </p:txBody>
      </p:sp>
      <p:sp>
        <p:nvSpPr>
          <p:cNvPr id="114" name="Google Shape;114;p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/>
          </a:p>
        </p:txBody>
      </p:sp>
      <p:pic>
        <p:nvPicPr>
          <p:cNvPr id="119" name="Google Shape;119;p4" descr="Telepho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48679" y="2307862"/>
            <a:ext cx="2824503" cy="2824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4;p1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B47144A7-02B2-4003-B014-9A017E8EFE8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EMERGENCY NUMBERS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25" name="Google Shape;125;p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9" name="Google Shape;129;p5"/>
          <p:cNvGraphicFramePr/>
          <p:nvPr>
            <p:extLst>
              <p:ext uri="{D42A27DB-BD31-4B8C-83A1-F6EECF244321}">
                <p14:modId xmlns:p14="http://schemas.microsoft.com/office/powerpoint/2010/main" val="4020852264"/>
              </p:ext>
            </p:extLst>
          </p:nvPr>
        </p:nvGraphicFramePr>
        <p:xfrm>
          <a:off x="2359962" y="2362318"/>
          <a:ext cx="7472100" cy="307855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736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36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036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cap="none" dirty="0">
                          <a:solidFill>
                            <a:schemeClr val="bg1"/>
                          </a:solidFill>
                          <a:latin typeface="Gotham Medium" panose="02000604030000020004" pitchFamily="50" charset="0"/>
                          <a:sym typeface="Proxima Nova"/>
                        </a:rPr>
                        <a:t>Contact</a:t>
                      </a:r>
                      <a:endParaRPr dirty="0">
                        <a:solidFill>
                          <a:schemeClr val="bg1"/>
                        </a:solidFill>
                        <a:latin typeface="Gotham Medium" panose="02000604030000020004" pitchFamily="50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cap="none" dirty="0">
                          <a:solidFill>
                            <a:schemeClr val="bg1"/>
                          </a:solidFill>
                          <a:latin typeface="Gotham Medium" panose="02000604030000020004" pitchFamily="50" charset="0"/>
                          <a:sym typeface="Proxima Nova"/>
                        </a:rPr>
                        <a:t>Phone Number</a:t>
                      </a:r>
                      <a:endParaRPr dirty="0">
                        <a:solidFill>
                          <a:schemeClr val="bg1"/>
                        </a:solidFill>
                        <a:latin typeface="Gotham Medium" panose="02000604030000020004" pitchFamily="50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36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Emergency Closings</a:t>
                      </a:r>
                      <a:endParaRPr dirty="0"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(212) 998-1220</a:t>
                      </a:r>
                      <a:endParaRPr dirty="0"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756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Guard Stations</a:t>
                      </a:r>
                      <a:endParaRPr dirty="0"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Rogers Hall: (646) 997-3537</a:t>
                      </a:r>
                      <a:endParaRPr>
                        <a:latin typeface="Proxima Nova Rg" panose="02000506030000020004" pitchFamily="2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Dibner: (646) 997-3727</a:t>
                      </a:r>
                      <a:endParaRPr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36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Public Safety</a:t>
                      </a:r>
                      <a:endParaRPr dirty="0"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(212) 998-2222</a:t>
                      </a:r>
                      <a:endParaRPr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36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Wellness</a:t>
                      </a:r>
                      <a:endParaRPr dirty="0"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(212) 443-9999</a:t>
                      </a:r>
                      <a:endParaRPr dirty="0"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36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Facilities &amp; Operations</a:t>
                      </a:r>
                      <a:endParaRPr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(212) 998-1001</a:t>
                      </a:r>
                      <a:endParaRPr dirty="0"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36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Environmental Health &amp; Safety</a:t>
                      </a:r>
                      <a:endParaRPr dirty="0"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(212) 998-1450</a:t>
                      </a:r>
                      <a:endParaRPr dirty="0"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30" name="Google Shape;130;p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r>
            <a:endParaRPr/>
          </a:p>
        </p:txBody>
      </p:sp>
      <p:pic>
        <p:nvPicPr>
          <p:cNvPr id="9" name="Google Shape;94;p1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5E427FC0-B041-4438-A37D-E149F872BFA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BASIC SAFETY RULES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48" name="Google Shape;148;p7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Be alert</a:t>
            </a:r>
            <a:endParaRPr dirty="0">
              <a:latin typeface="Proxima Nova Lt" panose="02000506030000020004" pitchFamily="2" charset="0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Note marked exits</a:t>
            </a:r>
            <a:endParaRPr sz="2200" dirty="0">
              <a:latin typeface="Proxima Nova Rg" panose="02000506030000020004" pitchFamily="2" charset="0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Know where the fire extinguishers and first aid kits are located</a:t>
            </a:r>
            <a:endParaRPr sz="2200"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Know your peers and TAs, do not admit strangers </a:t>
            </a:r>
            <a:endParaRPr dirty="0">
              <a:latin typeface="Proxima Nova Lt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Be tidy</a:t>
            </a:r>
            <a:endParaRPr dirty="0">
              <a:latin typeface="Proxima Nova Lt" panose="02000506030000020004" pitchFamily="2" charset="0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Dispose of garbage properly, do not leave paper lying around</a:t>
            </a:r>
            <a:endParaRPr sz="2200" dirty="0">
              <a:latin typeface="Proxima Nova Rg" panose="02000506030000020004" pitchFamily="2" charset="0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Store materials in cabinets</a:t>
            </a:r>
            <a:endParaRPr sz="2200" dirty="0">
              <a:latin typeface="Proxima Nova Rg" panose="02000506030000020004" pitchFamily="2" charset="0"/>
            </a:endParaRPr>
          </a:p>
        </p:txBody>
      </p:sp>
      <p:sp>
        <p:nvSpPr>
          <p:cNvPr id="149" name="Google Shape;149;p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/>
          </a:p>
        </p:txBody>
      </p:sp>
      <p:pic>
        <p:nvPicPr>
          <p:cNvPr id="9" name="Google Shape;94;p1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6D9128A9-3EFA-4F2C-8EEB-8ECCEA37744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BASIC SAFETY RULES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59" name="Google Shape;159;p8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Be courteous</a:t>
            </a:r>
            <a:endParaRPr dirty="0">
              <a:latin typeface="Proxima Nova Lt" panose="02000506030000020004" pitchFamily="2" charset="0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Do not eat, drink, or smoke in labs</a:t>
            </a:r>
            <a:endParaRPr sz="2200" dirty="0">
              <a:latin typeface="Proxima Nova Rg" panose="02000506030000020004" pitchFamily="2" charset="0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Do not overcrowd the laboratories</a:t>
            </a:r>
            <a:endParaRPr sz="2200" dirty="0">
              <a:latin typeface="Proxima Nova Rg" panose="02000506030000020004" pitchFamily="2" charset="0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Maintain a business environment</a:t>
            </a:r>
            <a:endParaRPr sz="2200"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Be smart</a:t>
            </a:r>
            <a:endParaRPr dirty="0">
              <a:latin typeface="Proxima Nova Lt" panose="02000506030000020004" pitchFamily="2" charset="0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Never work alone</a:t>
            </a:r>
            <a:endParaRPr sz="2200" dirty="0">
              <a:latin typeface="Proxima Nova Rg" panose="02000506030000020004" pitchFamily="2" charset="0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No horseplay or shouting</a:t>
            </a:r>
            <a:endParaRPr sz="2200" dirty="0">
              <a:latin typeface="Proxima Nova Rg" panose="02000506030000020004" pitchFamily="2" charset="0"/>
            </a:endParaRPr>
          </a:p>
        </p:txBody>
      </p:sp>
      <p:sp>
        <p:nvSpPr>
          <p:cNvPr id="160" name="Google Shape;160;p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endParaRPr/>
          </a:p>
        </p:txBody>
      </p:sp>
      <p:grpSp>
        <p:nvGrpSpPr>
          <p:cNvPr id="165" name="Google Shape;165;p8"/>
          <p:cNvGrpSpPr/>
          <p:nvPr/>
        </p:nvGrpSpPr>
        <p:grpSpPr>
          <a:xfrm>
            <a:off x="7271660" y="2462800"/>
            <a:ext cx="2838991" cy="2838991"/>
            <a:chOff x="7363100" y="2205564"/>
            <a:chExt cx="3100250" cy="3100250"/>
          </a:xfrm>
        </p:grpSpPr>
        <p:pic>
          <p:nvPicPr>
            <p:cNvPr id="166" name="Google Shape;166;p8" descr="Burger and drink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480664" y="2297002"/>
              <a:ext cx="2786744" cy="27867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7" name="Google Shape;167;p8"/>
            <p:cNvSpPr/>
            <p:nvPr/>
          </p:nvSpPr>
          <p:spPr>
            <a:xfrm>
              <a:off x="7363100" y="2205564"/>
              <a:ext cx="3100250" cy="3100250"/>
            </a:xfrm>
            <a:prstGeom prst="ellipse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8" name="Google Shape;168;p8"/>
            <p:cNvCxnSpPr>
              <a:stCxn id="167" idx="1"/>
              <a:endCxn id="167" idx="5"/>
            </p:cNvCxnSpPr>
            <p:nvPr/>
          </p:nvCxnSpPr>
          <p:spPr>
            <a:xfrm>
              <a:off x="7817121" y="2659585"/>
              <a:ext cx="2192100" cy="219210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14" name="Google Shape;94;p1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B94AA95-56FF-4CF0-890D-DFA97DF8FF9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BASIC ELECTRICAL SAFETY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74" name="Google Shape;174;p9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Avoid exposed wires, use electrical tape to cover them</a:t>
            </a:r>
            <a:endParaRPr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Keep electrical cords off the floor and to a minimum</a:t>
            </a:r>
            <a:endParaRPr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Outlets are for electrical plugs only          </a:t>
            </a:r>
            <a:endParaRPr dirty="0">
              <a:latin typeface="Proxima Nova Rg" panose="02000506030000020004" pitchFamily="2" charset="0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i.e. No paper clips, scissors, fingers, etc</a:t>
            </a:r>
            <a:r>
              <a:rPr lang="en-US" sz="24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.</a:t>
            </a:r>
            <a:endParaRPr sz="2400"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Never force a wrong plug into an outlet</a:t>
            </a:r>
            <a:endParaRPr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No open drinks or containers</a:t>
            </a:r>
            <a:endParaRPr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When working with fluids, be extremely cautious</a:t>
            </a:r>
            <a:endParaRPr dirty="0">
              <a:latin typeface="Proxima Nova Rg" panose="02000506030000020004" pitchFamily="2" charset="0"/>
            </a:endParaRPr>
          </a:p>
        </p:txBody>
      </p:sp>
      <p:sp>
        <p:nvSpPr>
          <p:cNvPr id="175" name="Google Shape;175;p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9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r>
            <a:endParaRPr/>
          </a:p>
        </p:txBody>
      </p:sp>
      <p:pic>
        <p:nvPicPr>
          <p:cNvPr id="180" name="Google Shape;180;p9" descr="High volt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54061" y="2521187"/>
            <a:ext cx="2573122" cy="2573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4;p1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DA13615-2CC8-4DB1-B79A-B2ABC53B785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BASIC MECHANICAL SAFETY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86" name="Google Shape;186;p10"/>
          <p:cNvSpPr txBox="1">
            <a:spLocks noGrp="1"/>
          </p:cNvSpPr>
          <p:nvPr>
            <p:ph type="subTitle" idx="1"/>
          </p:nvPr>
        </p:nvSpPr>
        <p:spPr>
          <a:xfrm>
            <a:off x="564107" y="1973895"/>
            <a:ext cx="9106279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In lab, only TAs should use mechanical tools</a:t>
            </a:r>
            <a:endParaRPr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Wear proper accessories (goggles, gloves, ear protection, etc.) when working with tools</a:t>
            </a:r>
            <a:endParaRPr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All tools should be used on a workbench</a:t>
            </a:r>
            <a:endParaRPr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Work near a window or well-ventilated area</a:t>
            </a:r>
            <a:endParaRPr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Do not use broken equipment</a:t>
            </a:r>
            <a:endParaRPr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Notify a TA immediately if equipment is broken</a:t>
            </a:r>
            <a:endParaRPr dirty="0">
              <a:latin typeface="Proxima Nova Rg" panose="02000506030000020004" pitchFamily="2" charset="0"/>
            </a:endParaRPr>
          </a:p>
        </p:txBody>
      </p:sp>
      <p:sp>
        <p:nvSpPr>
          <p:cNvPr id="187" name="Google Shape;187;p1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0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8</a:t>
            </a:r>
            <a:endParaRPr/>
          </a:p>
        </p:txBody>
      </p:sp>
      <p:pic>
        <p:nvPicPr>
          <p:cNvPr id="192" name="Google Shape;192;p10" descr="Tool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42072" y="3432531"/>
            <a:ext cx="2512423" cy="2512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4;p1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E13AA528-3FA5-4AC2-B1EA-145B9A6D78F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385</Words>
  <Application>Microsoft Office PowerPoint</Application>
  <PresentationFormat>Widescreen</PresentationFormat>
  <Paragraphs>86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Montserrat Medium</vt:lpstr>
      <vt:lpstr>Proxima Nova Lt</vt:lpstr>
      <vt:lpstr>Calibri</vt:lpstr>
      <vt:lpstr>Proxima Nova Rg</vt:lpstr>
      <vt:lpstr>Proxima Nova</vt:lpstr>
      <vt:lpstr>Arial</vt:lpstr>
      <vt:lpstr>Gotham Medium</vt:lpstr>
      <vt:lpstr>Office Theme</vt:lpstr>
      <vt:lpstr>SAFETY GUIDELINES</vt:lpstr>
      <vt:lpstr>WHAT IS SAFETY?</vt:lpstr>
      <vt:lpstr>COVID SAFETY RULES  </vt:lpstr>
      <vt:lpstr>SAFETY STAFF</vt:lpstr>
      <vt:lpstr>EMERGENCY NUMBERS</vt:lpstr>
      <vt:lpstr>BASIC SAFETY RULES</vt:lpstr>
      <vt:lpstr>BASIC SAFETY RULES</vt:lpstr>
      <vt:lpstr>BASIC ELECTRICAL SAFETY</vt:lpstr>
      <vt:lpstr>BASIC MECHANICAL SAFETY</vt:lpstr>
      <vt:lpstr>RECAP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GUIDELINES</dc:title>
  <dc:creator>Amanda Zhou</dc:creator>
  <cp:lastModifiedBy>User</cp:lastModifiedBy>
  <cp:revision>7</cp:revision>
  <dcterms:created xsi:type="dcterms:W3CDTF">2019-06-25T23:10:16Z</dcterms:created>
  <dcterms:modified xsi:type="dcterms:W3CDTF">2022-09-05T16:05:30Z</dcterms:modified>
</cp:coreProperties>
</file>