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slideLayouts/slideLayout16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9" r:id="rId1"/>
    <p:sldMasterId id="2147483722" r:id="rId2"/>
  </p:sldMasterIdLst>
  <p:notesMasterIdLst>
    <p:notesMasterId r:id="rId26"/>
  </p:notes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</p:sldIdLst>
  <p:sldSz cx="9144000" cy="6858000" type="screen4x3"/>
  <p:notesSz cx="6858000" cy="9144000"/>
  <p:defaultTextStyle>
    <a:defPPr>
      <a:defRPr lang="en-AU"/>
    </a:defPPr>
    <a:lvl1pPr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8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DDDDDD"/>
    <a:srgbClr val="FFFFFF"/>
    <a:srgbClr val="000000"/>
    <a:srgbClr val="CCCC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818" autoAdjust="0"/>
    <p:restoredTop sz="95388" autoAdjust="0"/>
  </p:normalViewPr>
  <p:slideViewPr>
    <p:cSldViewPr>
      <p:cViewPr varScale="1">
        <p:scale>
          <a:sx n="74" d="100"/>
          <a:sy n="74" d="100"/>
        </p:scale>
        <p:origin x="-954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viewProps" Target="viewProps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173938B-2298-4C00-A6F8-20DCFF020E36}" type="datetimeFigureOut">
              <a:rPr lang="en-US" smtClean="0"/>
              <a:pPr/>
              <a:t>9/12/2011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5038E97-8AB3-419F-A3E1-BD8EA914413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L.Mexhitaj</a:t>
            </a:r>
            <a:r>
              <a:rPr lang="en-US" dirty="0" smtClean="0"/>
              <a:t> 2009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5038E97-8AB3-419F-A3E1-BD8EA9144133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DCB1FA7C-1C41-408E-8DC6-04C6AD2A9BEF}" type="slidenum">
              <a:rPr lang="en-US" smtClean="0"/>
              <a:pPr/>
              <a:t>10</a:t>
            </a:fld>
            <a:endParaRPr lang="en-US" smtClean="0"/>
          </a:p>
        </p:txBody>
      </p:sp>
      <p:sp>
        <p:nvSpPr>
          <p:cNvPr id="399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7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600200" y="3429000"/>
            <a:ext cx="6705600" cy="866775"/>
          </a:xfrm>
        </p:spPr>
        <p:txBody>
          <a:bodyPr anchor="b"/>
          <a:lstStyle>
            <a:lvl1pPr algn="l">
              <a:defRPr sz="4000"/>
            </a:lvl1pPr>
          </a:lstStyle>
          <a:p>
            <a:r>
              <a:rPr lang="en-AU"/>
              <a:t>Click to edit title style</a:t>
            </a:r>
          </a:p>
        </p:txBody>
      </p:sp>
      <p:sp>
        <p:nvSpPr>
          <p:cNvPr id="1187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600200" y="4267200"/>
            <a:ext cx="6705600" cy="685800"/>
          </a:xfrm>
        </p:spPr>
        <p:txBody>
          <a:bodyPr anchor="b"/>
          <a:lstStyle>
            <a:lvl1pPr marL="0" indent="0">
              <a:buFont typeface="Wingdings" pitchFamily="2" charset="2"/>
              <a:buNone/>
              <a:defRPr sz="2800"/>
            </a:lvl1pPr>
          </a:lstStyle>
          <a:p>
            <a:r>
              <a:rPr lang="en-AU"/>
              <a:t>Click to edit subtitle style</a:t>
            </a: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29450" y="304800"/>
            <a:ext cx="1885950" cy="6172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371600" y="304800"/>
            <a:ext cx="5505450" cy="6172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71600" y="304800"/>
            <a:ext cx="7543800" cy="87471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5219700" y="15240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5219700" y="4076700"/>
            <a:ext cx="3695700" cy="24003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0F50025-D2D7-4E81-B966-EC076919E7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12A722C-1AF8-47DA-81B2-DA923C220F4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ABF3F62-0817-4EA7-9235-590BF1395E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5310B31-4C0A-4819-8FCD-A4E104ED4461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7AFB985-7EA1-439E-8AA9-0D21C1383AD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34B7D10-26C2-4AAB-B69D-46F478085CD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B17851-BA79-4BCD-98B1-7A8CB5C5049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604699F-29E2-4714-B9E7-0C2B11BF4C4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0C3722E-0F70-47C1-895D-1AF72868C21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30B8DFD-A668-4A19-96E6-100A033CE30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56BAF8A-674C-40D4-9B0E-0282EAB7188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Title, Text,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quarter" idx="2"/>
          </p:nvPr>
        </p:nvSpPr>
        <p:spPr>
          <a:xfrm>
            <a:off x="4648200" y="1600200"/>
            <a:ext cx="4038600" cy="21859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Content Placeholder 4"/>
          <p:cNvSpPr>
            <a:spLocks noGrp="1"/>
          </p:cNvSpPr>
          <p:nvPr>
            <p:ph sz="quarter" idx="3"/>
          </p:nvPr>
        </p:nvSpPr>
        <p:spPr>
          <a:xfrm>
            <a:off x="4648200" y="3938588"/>
            <a:ext cx="4038600" cy="2187575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9140AD0-B0BB-4822-B029-80D4E1BCBC8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3716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219700" y="1524000"/>
            <a:ext cx="3695700" cy="4953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jpeg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theme" Target="../theme/theme2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image" Target="../media/image3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invGray">
      <p:bgPr>
        <a:blipFill dpi="0" rotWithShape="0">
          <a:blip r:embed="rId14" cstate="print"/>
          <a:srcRect/>
          <a:stretch>
            <a:fillRect/>
          </a:stretch>
        </a:blipFill>
        <a:effectLst>
          <a:outerShdw dist="107763" dir="2700000" algn="ctr" rotWithShape="0">
            <a:srgbClr val="000000"/>
          </a:outerShdw>
        </a:effectLst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371600" y="304800"/>
            <a:ext cx="7543800" cy="874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title style</a:t>
            </a:r>
          </a:p>
        </p:txBody>
      </p:sp>
      <p:sp>
        <p:nvSpPr>
          <p:cNvPr id="1177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371600" y="1524000"/>
            <a:ext cx="7543800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AU" smtClean="0"/>
              <a:t>Click to edit Master text styles</a:t>
            </a:r>
          </a:p>
          <a:p>
            <a:pPr lvl="1"/>
            <a:r>
              <a:rPr lang="en-AU" smtClean="0"/>
              <a:t>Second level</a:t>
            </a:r>
          </a:p>
          <a:p>
            <a:pPr lvl="2"/>
            <a:r>
              <a:rPr lang="en-AU" smtClean="0"/>
              <a:t>Third level		</a:t>
            </a:r>
          </a:p>
          <a:p>
            <a:pPr lvl="3"/>
            <a:r>
              <a:rPr lang="en-AU" smtClean="0"/>
              <a:t>Fourth level</a:t>
            </a:r>
          </a:p>
          <a:p>
            <a:pPr lvl="4"/>
            <a:r>
              <a:rPr lang="en-AU" smtClean="0"/>
              <a:t>Fifth level</a:t>
            </a: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710" r:id="rId1"/>
    <p:sldLayoutId id="2147483711" r:id="rId2"/>
    <p:sldLayoutId id="2147483712" r:id="rId3"/>
    <p:sldLayoutId id="2147483713" r:id="rId4"/>
    <p:sldLayoutId id="2147483714" r:id="rId5"/>
    <p:sldLayoutId id="2147483715" r:id="rId6"/>
    <p:sldLayoutId id="2147483716" r:id="rId7"/>
    <p:sldLayoutId id="2147483717" r:id="rId8"/>
    <p:sldLayoutId id="2147483718" r:id="rId9"/>
    <p:sldLayoutId id="2147483719" r:id="rId10"/>
    <p:sldLayoutId id="2147483720" r:id="rId11"/>
    <p:sldLayoutId id="2147483721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75000"/>
        <a:buFont typeface="Wingdings" pitchFamily="2" charset="2"/>
        <a:buChar char="t"/>
        <a:defRPr kumimoji="1"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4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0"/>
              </a:spcBef>
              <a:defRPr sz="14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400"/>
            </a:lvl1pPr>
          </a:lstStyle>
          <a:p>
            <a:pPr>
              <a:defRPr/>
            </a:pPr>
            <a:fld id="{B6775679-6B62-4C62-B517-21C50892B5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3" r:id="rId1"/>
    <p:sldLayoutId id="2147483724" r:id="rId2"/>
    <p:sldLayoutId id="2147483725" r:id="rId3"/>
    <p:sldLayoutId id="2147483726" r:id="rId4"/>
    <p:sldLayoutId id="2147483727" r:id="rId5"/>
    <p:sldLayoutId id="2147483728" r:id="rId6"/>
    <p:sldLayoutId id="2147483729" r:id="rId7"/>
    <p:sldLayoutId id="2147483730" r:id="rId8"/>
    <p:sldLayoutId id="2147483731" r:id="rId9"/>
    <p:sldLayoutId id="2147483732" r:id="rId10"/>
    <p:sldLayoutId id="2147483733" r:id="rId11"/>
    <p:sldLayoutId id="2147483734" r:id="rId12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4.xml"/><Relationship Id="rId4" Type="http://schemas.openxmlformats.org/officeDocument/2006/relationships/image" Target="../media/image6.wmf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90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3352800"/>
            <a:ext cx="7772400" cy="1470025"/>
          </a:xfrm>
        </p:spPr>
        <p:txBody>
          <a:bodyPr/>
          <a:lstStyle/>
          <a:p>
            <a:pPr algn="ctr"/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Recitation </a:t>
            </a:r>
            <a:b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</a:br>
            <a:r>
              <a:rPr lang="en-US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/>
                  </a:outerShdw>
                </a:effectLst>
                <a:latin typeface="Tahoma" pitchFamily="34" charset="0"/>
              </a:rPr>
              <a:t>Presentation Format</a:t>
            </a:r>
            <a:endParaRPr lang="en-US" b="1" dirty="0">
              <a:solidFill>
                <a:schemeClr val="bg1"/>
              </a:solidFill>
              <a:effectLst>
                <a:outerShdw blurRad="38100" dist="38100" dir="2700000" algn="tl">
                  <a:srgbClr val="000000"/>
                </a:outerShdw>
              </a:effectLst>
              <a:latin typeface="Tahoma" pitchFamily="34" charset="0"/>
            </a:endParaRPr>
          </a:p>
        </p:txBody>
      </p:sp>
      <p:pic>
        <p:nvPicPr>
          <p:cNvPr id="4" name="Picture 3" descr="NYU-Poly_RGB.jpg"/>
          <p:cNvPicPr>
            <a:picLocks noChangeAspect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rcRect/>
          <a:stretch>
            <a:fillRect/>
          </a:stretch>
        </p:blipFill>
        <p:spPr bwMode="auto">
          <a:xfrm>
            <a:off x="152400" y="152400"/>
            <a:ext cx="2743200" cy="923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TextBox 6"/>
          <p:cNvSpPr txBox="1"/>
          <p:nvPr/>
        </p:nvSpPr>
        <p:spPr>
          <a:xfrm>
            <a:off x="1371600" y="5638800"/>
            <a:ext cx="6400800" cy="400110"/>
          </a:xfrm>
          <a:prstGeom prst="rect">
            <a:avLst/>
          </a:prstGeom>
          <a:noFill/>
        </p:spPr>
        <p:txBody>
          <a:bodyPr wrap="square" rtlCol="0">
            <a:spAutoFit/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sz="2000" b="1" i="0" u="none" strike="noStrike" kern="0" cap="none" spc="0" normalizeH="0" baseline="0" noProof="0" dirty="0" smtClean="0">
                <a:ln/>
                <a:solidFill>
                  <a:srgbClr val="FFFFFF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LnTx/>
                <a:uFillTx/>
                <a:latin typeface="Tahoma" pitchFamily="34" charset="0"/>
                <a:ea typeface="Tahoma" pitchFamily="34" charset="0"/>
                <a:cs typeface="Tahoma" pitchFamily="34" charset="0"/>
              </a:rPr>
              <a:t>EG1003: Introduction to Engineering and Design 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Data/Observation</a:t>
            </a:r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body" sz="half" idx="1"/>
          </p:nvPr>
        </p:nvSpPr>
        <p:spPr/>
        <p:txBody>
          <a:bodyPr/>
          <a:lstStyle/>
          <a:p>
            <a:pPr eaLnBrk="1" hangingPunct="1"/>
            <a:r>
              <a:rPr lang="en-US" sz="4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Tables</a:t>
            </a:r>
          </a:p>
          <a:p>
            <a:pPr eaLnBrk="1" hangingPunct="1"/>
            <a:r>
              <a:rPr lang="en-US" sz="4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Graphs</a:t>
            </a:r>
          </a:p>
          <a:p>
            <a:pPr eaLnBrk="1" hangingPunct="1"/>
            <a:r>
              <a:rPr lang="en-US" sz="4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Pictures</a:t>
            </a:r>
          </a:p>
        </p:txBody>
      </p:sp>
      <p:pic>
        <p:nvPicPr>
          <p:cNvPr id="23556" name="Picture 6" descr="j0299183[1]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962400" y="1524000"/>
            <a:ext cx="1820863" cy="1519238"/>
          </a:xfrm>
          <a:noFill/>
        </p:spPr>
      </p:pic>
      <p:sp>
        <p:nvSpPr>
          <p:cNvPr id="23557" name="Text Box 5"/>
          <p:cNvSpPr txBox="1">
            <a:spLocks noChangeArrowheads="1"/>
          </p:cNvSpPr>
          <p:nvPr/>
        </p:nvSpPr>
        <p:spPr bwMode="auto">
          <a:xfrm>
            <a:off x="381000" y="4495800"/>
            <a:ext cx="8382000" cy="1677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0"/>
              </a:spcBef>
            </a:pPr>
            <a:r>
              <a:rPr lang="en-US" sz="1800" u="sng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Note: Every</a:t>
            </a:r>
            <a:r>
              <a:rPr lang="en-US" sz="180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picture/diagram must have a description of what it is </a:t>
            </a:r>
          </a:p>
          <a:p>
            <a:pPr>
              <a:spcBef>
                <a:spcPct val="0"/>
              </a:spcBef>
            </a:pPr>
            <a:r>
              <a:rPr lang="en-US" sz="180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as well as the name.</a:t>
            </a:r>
          </a:p>
          <a:p>
            <a:pPr>
              <a:spcBef>
                <a:spcPct val="0"/>
              </a:spcBef>
            </a:pPr>
            <a:r>
              <a:rPr lang="en-US" sz="1800" u="sng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Every</a:t>
            </a:r>
            <a:r>
              <a:rPr lang="en-US" sz="180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graph or chart must have a title. Label axes.</a:t>
            </a:r>
          </a:p>
          <a:p>
            <a:pPr>
              <a:spcBef>
                <a:spcPct val="0"/>
              </a:spcBef>
            </a:pPr>
            <a:endParaRPr lang="en-US" sz="180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>
              <a:spcBef>
                <a:spcPct val="0"/>
              </a:spcBef>
            </a:pPr>
            <a:r>
              <a:rPr lang="en-US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What you saw and recorded</a:t>
            </a:r>
          </a:p>
        </p:txBody>
      </p:sp>
      <p:pic>
        <p:nvPicPr>
          <p:cNvPr id="23558" name="Picture 11" descr="j0078805[1]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4" cstate="print"/>
          <a:srcRect/>
          <a:stretch>
            <a:fillRect/>
          </a:stretch>
        </p:blipFill>
        <p:spPr>
          <a:xfrm>
            <a:off x="3962400" y="3200400"/>
            <a:ext cx="1752600" cy="1295400"/>
          </a:xfrm>
          <a:noFill/>
        </p:spPr>
      </p:pic>
      <p:sp>
        <p:nvSpPr>
          <p:cNvPr id="23559" name="Line 17"/>
          <p:cNvSpPr>
            <a:spLocks noChangeShapeType="1"/>
          </p:cNvSpPr>
          <p:nvPr/>
        </p:nvSpPr>
        <p:spPr bwMode="auto">
          <a:xfrm>
            <a:off x="2667000" y="2057400"/>
            <a:ext cx="1066800" cy="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stealth" w="med" len="lg"/>
          </a:ln>
        </p:spPr>
        <p:txBody>
          <a:bodyPr/>
          <a:lstStyle/>
          <a:p>
            <a:endParaRPr lang="en-US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Results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i="1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			</a:t>
            </a: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	   </a:t>
            </a:r>
            <a:r>
              <a:rPr lang="en-US" u="sng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Discuss</a:t>
            </a: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:</a:t>
            </a:r>
            <a:endParaRPr lang="en-US" u="sng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Calculations you performed on the data you observed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Did you get the expected results? Why? Why not?</a:t>
            </a:r>
          </a:p>
          <a:p>
            <a:pPr marL="609600" indent="-609600" eaLnBrk="1" hangingPunct="1">
              <a:lnSpc>
                <a:spcPct val="80000"/>
              </a:lnSpc>
              <a:buFontTx/>
              <a:buAutoNum type="arabicPeriod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What contributed to the outcome of the experiment. (e.g., materials, equipment, TAs)</a:t>
            </a: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endParaRPr lang="en-US" sz="2000" b="1" u="sng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marL="609600" indent="-609600" eaLnBrk="1" hangingPunct="1">
              <a:lnSpc>
                <a:spcPct val="80000"/>
              </a:lnSpc>
              <a:buFontTx/>
              <a:buNone/>
            </a:pPr>
            <a:r>
              <a:rPr lang="en-US" sz="2000" b="1" u="sng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NOTE:</a:t>
            </a:r>
            <a:r>
              <a:rPr lang="en-US" sz="200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 You should always refer to your data as a proof of your results.</a:t>
            </a:r>
            <a:endParaRPr lang="en-US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Conclusion</a:t>
            </a:r>
          </a:p>
        </p:txBody>
      </p:sp>
      <p:sp>
        <p:nvSpPr>
          <p:cNvPr id="25603" name="Rectangle 4"/>
          <p:cNvSpPr>
            <a:spLocks noGrp="1" noChangeArrowheads="1"/>
          </p:cNvSpPr>
          <p:nvPr>
            <p:ph type="body" idx="1"/>
          </p:nvPr>
        </p:nvSpPr>
        <p:spPr>
          <a:xfrm>
            <a:off x="457200" y="1447800"/>
            <a:ext cx="8229600" cy="4800600"/>
          </a:xfrm>
        </p:spPr>
        <p:txBody>
          <a:bodyPr/>
          <a:lstStyle/>
          <a:p>
            <a:pPr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Was the experiment successful? Why? Why not?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What objectives were achieved?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For competitions, what place were you?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What improvements (if any) can you suggest?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Keys to Success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Don’t try to put too much on one slide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Except for overview, try to limit to 8 lines per slide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Don’t use Times New Roman (or any serif font)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Arial is a good choice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Make text large enough  to be seen in the back row easily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More Keys To Success</a:t>
            </a:r>
          </a:p>
        </p:txBody>
      </p:sp>
      <p:sp>
        <p:nvSpPr>
          <p:cNvPr id="2765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Use a background with a good contrast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Light text on dark background is good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Don’t use a background that’s “busy”</a:t>
            </a:r>
          </a:p>
          <a:p>
            <a:pPr lvl="2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Highly patterned background makes text hard to read 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Limit number of colors on a slide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Don’t make an “Easter Egg”!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Even More Keys to Success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Graphics are good to include on a slide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Clip art, pictures, etc.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Should not dominate the slide, just add interest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Pictures of your work are especially good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Digital cameras are in the labs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TAs can take still or moving pictures for you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You can also use the scanners in the labs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The Final Keys</a:t>
            </a:r>
          </a:p>
        </p:txBody>
      </p:sp>
      <p:sp>
        <p:nvSpPr>
          <p:cNvPr id="296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Slides should be self-explanatory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You shouldn’t have to point to anything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If you do, make a caption with an arrow</a:t>
            </a:r>
          </a:p>
        </p:txBody>
      </p:sp>
      <p:sp>
        <p:nvSpPr>
          <p:cNvPr id="29700" name="Text Box 4"/>
          <p:cNvSpPr txBox="1">
            <a:spLocks noChangeArrowheads="1"/>
          </p:cNvSpPr>
          <p:nvPr/>
        </p:nvSpPr>
        <p:spPr bwMode="auto">
          <a:xfrm>
            <a:off x="1371600" y="4267200"/>
            <a:ext cx="2590800" cy="2024063"/>
          </a:xfrm>
          <a:prstGeom prst="rect">
            <a:avLst/>
          </a:prstGeom>
          <a:noFill/>
          <a:ln w="9525" algn="ctr">
            <a:solidFill>
              <a:schemeClr val="tx1"/>
            </a:solidFill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endParaRPr lang="en-US" sz="1800">
              <a:solidFill>
                <a:srgbClr val="000066"/>
              </a:solidFill>
            </a:endParaRPr>
          </a:p>
          <a:p>
            <a:pPr algn="ctr">
              <a:spcBef>
                <a:spcPct val="50000"/>
              </a:spcBef>
            </a:pPr>
            <a:r>
              <a:rPr lang="en-US" sz="3600">
                <a:solidFill>
                  <a:srgbClr val="000066"/>
                </a:solidFill>
              </a:rPr>
              <a:t>Diagram</a:t>
            </a:r>
          </a:p>
          <a:p>
            <a:pPr algn="ctr">
              <a:spcBef>
                <a:spcPct val="50000"/>
              </a:spcBef>
            </a:pPr>
            <a:endParaRPr lang="en-US" sz="3600">
              <a:solidFill>
                <a:srgbClr val="000066"/>
              </a:solidFill>
            </a:endParaRPr>
          </a:p>
        </p:txBody>
      </p:sp>
      <p:sp>
        <p:nvSpPr>
          <p:cNvPr id="29701" name="Text Box 5"/>
          <p:cNvSpPr txBox="1">
            <a:spLocks noChangeArrowheads="1"/>
          </p:cNvSpPr>
          <p:nvPr/>
        </p:nvSpPr>
        <p:spPr bwMode="auto">
          <a:xfrm>
            <a:off x="5943600" y="4114800"/>
            <a:ext cx="1143000" cy="396875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en-US" sz="2000">
                <a:solidFill>
                  <a:srgbClr val="000066"/>
                </a:solidFill>
              </a:rPr>
              <a:t>Caption</a:t>
            </a:r>
          </a:p>
        </p:txBody>
      </p:sp>
      <p:sp>
        <p:nvSpPr>
          <p:cNvPr id="29702" name="Line 6"/>
          <p:cNvSpPr>
            <a:spLocks noChangeShapeType="1"/>
          </p:cNvSpPr>
          <p:nvPr/>
        </p:nvSpPr>
        <p:spPr bwMode="auto">
          <a:xfrm flipH="1">
            <a:off x="3505200" y="4343400"/>
            <a:ext cx="2438400" cy="60960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en-US">
              <a:solidFill>
                <a:srgbClr val="000066"/>
              </a:solidFill>
            </a:endParaRP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  <a:cs typeface="Tahoma" pitchFamily="34" charset="0"/>
              </a:rPr>
              <a:t>Deadly Errors</a:t>
            </a:r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14400" y="12954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Presentations should not have obvious spelling errors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Usually shown via red underline when you make the presentation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Tolerance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for less obvious errors will decrease as the term progresses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Your faculty member and writing consultant will point them out – listen!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How to Give the Presentation</a:t>
            </a:r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Face the audience, not the screen!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If you’re properly prepared, you should not have to read the slide!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Speak up!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If you mumble, people will be straining to hear you, making mistakes worse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If you stumble over something, just keep going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It’s OK to take quick looks at the screen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Presentation Tips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Put the presentation on your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laptop or flash drive</a:t>
            </a:r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Don’t rely on running the presentation using the wireless LAN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Before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you make your presentation, run through it once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PowerPoint will run faster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Practice your presentation out loud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Flaws will be more obvious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66"/>
                </a:solidFill>
                <a:latin typeface="Tahoma" pitchFamily="34" charset="0"/>
              </a:rPr>
              <a:t>Things to keep in mind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953000"/>
          </a:xfrm>
        </p:spPr>
        <p:txBody>
          <a:bodyPr/>
          <a:lstStyle/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Lab presentations are only about 5 minutes</a:t>
            </a:r>
          </a:p>
          <a:p>
            <a:pPr lvl="1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Will be hard for you to fit in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Presentation will be followed by comments from faculty member and Recitation TA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After comments, exit to a round of applause from the other groups</a:t>
            </a:r>
          </a:p>
          <a:p>
            <a:pPr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Learn from each other, encourage each other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Preparation</a:t>
            </a:r>
          </a:p>
        </p:txBody>
      </p:sp>
      <p:sp>
        <p:nvSpPr>
          <p:cNvPr id="3379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You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should bring a hardcopy of the presentation with you at the start of the class –give it to the TA</a:t>
            </a:r>
          </a:p>
          <a:p>
            <a:pPr eaLnBrk="1" hangingPunct="1"/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Don’t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show up for class late!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Some teachers lock the door!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Disaster Preparation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3716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Sometimes there’s a major failure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Laptop dies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Projector fails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Lights can’t dim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Be prepared!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Be ready to give the presentation using whiteboard and markers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Audience will know you’re improvising, and that the presentation won’t be as good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Further Information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The online EG Manual has a section called “Technical Presentations”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Read it!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More detail on what’s here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 wealth of material on style and how to get a good grade!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You are expected to know this material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URL: http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://manual.eg.poly.edu</a:t>
            </a:r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Classroom Etiquette</a:t>
            </a:r>
          </a:p>
        </p:txBody>
      </p:sp>
      <p:sp>
        <p:nvSpPr>
          <p:cNvPr id="3686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533400" y="1295400"/>
            <a:ext cx="8229600" cy="52578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Laptops should be closed, or dormant during the class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Laptop used for presentations can be on</a:t>
            </a:r>
          </a:p>
          <a:p>
            <a:pPr lvl="1"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All others off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No fooling around!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No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text/instant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messaging!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No email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No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Web browsing!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Infractions will get you a zero for the class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Title Slide</a:t>
            </a:r>
          </a:p>
        </p:txBody>
      </p:sp>
      <p:sp>
        <p:nvSpPr>
          <p:cNvPr id="16387" name="Rectangle 5"/>
          <p:cNvSpPr>
            <a:spLocks noGrp="1" noChangeArrowheads="1"/>
          </p:cNvSpPr>
          <p:nvPr>
            <p:ph type="body" idx="1"/>
          </p:nvPr>
        </p:nvSpPr>
        <p:spPr>
          <a:xfrm>
            <a:off x="457200" y="2438400"/>
            <a:ext cx="8229600" cy="3687763"/>
          </a:xfrm>
        </p:spPr>
        <p:txBody>
          <a:bodyPr/>
          <a:lstStyle/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Lab Number and Title</a:t>
            </a:r>
          </a:p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Course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Number and 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Section</a:t>
            </a:r>
          </a:p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Date Experiment was done</a:t>
            </a:r>
          </a:p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Date presentation is due</a:t>
            </a:r>
          </a:p>
          <a:p>
            <a:pPr algn="ctr"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Team Members’ Names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/>
            <a:r>
              <a:rPr lang="en-US" sz="4000" b="1" smtClean="0">
                <a:solidFill>
                  <a:srgbClr val="000066"/>
                </a:solidFill>
                <a:latin typeface="Tahoma" pitchFamily="34" charset="0"/>
              </a:rPr>
              <a:t>Overview</a:t>
            </a:r>
          </a:p>
        </p:txBody>
      </p:sp>
      <p:sp>
        <p:nvSpPr>
          <p:cNvPr id="17412" name="Rectangle 8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24400"/>
          </a:xfrm>
        </p:spPr>
        <p:txBody>
          <a:bodyPr/>
          <a:lstStyle/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Experimental Objective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Introduction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Background Information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Materials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Procedure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Data/Observation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Results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Conclusion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Experimental Objective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smtClean="0">
                <a:solidFill>
                  <a:srgbClr val="000066"/>
                </a:solidFill>
              </a:rPr>
              <a:t>                              </a:t>
            </a:r>
            <a:r>
              <a:rPr lang="en-US" sz="2800" b="1" u="sng" smtClean="0">
                <a:solidFill>
                  <a:srgbClr val="000066"/>
                </a:solidFill>
                <a:latin typeface="Tahoma" pitchFamily="34" charset="0"/>
              </a:rPr>
              <a:t>Discuss:</a:t>
            </a:r>
          </a:p>
          <a:p>
            <a:pPr marL="609600" indent="-609600" eaLnBrk="1" hangingPunct="1">
              <a:buFontTx/>
              <a:buNone/>
            </a:pPr>
            <a:endParaRPr lang="en-US" sz="2800" smtClean="0">
              <a:solidFill>
                <a:srgbClr val="000066"/>
              </a:solidFill>
              <a:latin typeface="Tahoma" pitchFamily="34" charset="0"/>
            </a:endParaRPr>
          </a:p>
          <a:p>
            <a:pPr marL="609600" indent="-609600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What are you trying to </a:t>
            </a:r>
            <a:r>
              <a:rPr lang="en-US" i="1" smtClean="0">
                <a:solidFill>
                  <a:srgbClr val="000066"/>
                </a:solidFill>
                <a:latin typeface="Tahoma" pitchFamily="34" charset="0"/>
              </a:rPr>
              <a:t>achieve</a:t>
            </a: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 by conducting  the experiment</a:t>
            </a:r>
          </a:p>
          <a:p>
            <a:pPr marL="609600" indent="-609600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What is/are the scientific goal/goals of this experiment</a:t>
            </a:r>
          </a:p>
          <a:p>
            <a:pPr marL="609600" indent="-609600" eaLnBrk="1" hangingPunct="1"/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Note here if this particular experiment is a competition</a:t>
            </a:r>
            <a:endParaRPr lang="en-US" smtClean="0">
              <a:solidFill>
                <a:srgbClr val="000066"/>
              </a:solidFill>
            </a:endParaRPr>
          </a:p>
          <a:p>
            <a:pPr marL="609600" indent="-609600" eaLnBrk="1" hangingPunct="1">
              <a:buFontTx/>
              <a:buNone/>
            </a:pPr>
            <a:endParaRPr lang="en-US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Introduction</a:t>
            </a:r>
          </a:p>
        </p:txBody>
      </p:sp>
      <p:sp>
        <p:nvSpPr>
          <p:cNvPr id="194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marL="609600" indent="-609600" eaLnBrk="1" hangingPunct="1">
              <a:buFontTx/>
              <a:buNone/>
            </a:pPr>
            <a:r>
              <a:rPr lang="en-US" sz="2800" smtClean="0">
                <a:solidFill>
                  <a:srgbClr val="000066"/>
                </a:solidFill>
              </a:rPr>
              <a:t>                              </a:t>
            </a:r>
            <a:r>
              <a:rPr lang="en-US" sz="2800" b="1" u="sng" smtClean="0">
                <a:solidFill>
                  <a:srgbClr val="000066"/>
                </a:solidFill>
                <a:latin typeface="Tahoma" pitchFamily="34" charset="0"/>
              </a:rPr>
              <a:t>Discuss:</a:t>
            </a:r>
          </a:p>
          <a:p>
            <a:pPr marL="609600" indent="-609600" eaLnBrk="1" hangingPunct="1">
              <a:buFontTx/>
              <a:buNone/>
            </a:pPr>
            <a:endParaRPr lang="en-US" sz="2800" smtClean="0">
              <a:solidFill>
                <a:srgbClr val="000066"/>
              </a:solidFill>
              <a:latin typeface="Tahoma" pitchFamily="34" charset="0"/>
            </a:endParaRPr>
          </a:p>
          <a:p>
            <a:pPr marL="609600" indent="-609600"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Why this </a:t>
            </a:r>
            <a:r>
              <a:rPr lang="en-US" i="1" smtClean="0">
                <a:solidFill>
                  <a:srgbClr val="000066"/>
                </a:solidFill>
                <a:latin typeface="Tahoma" pitchFamily="34" charset="0"/>
              </a:rPr>
              <a:t>particular </a:t>
            </a: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topic is important in Engineering</a:t>
            </a:r>
          </a:p>
          <a:p>
            <a:pPr marL="609600" indent="-609600"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How can the this particular topic make our life easier or better</a:t>
            </a:r>
          </a:p>
          <a:p>
            <a:pPr marL="609600" indent="-609600" eaLnBrk="1" hangingPunct="1">
              <a:buFont typeface="Wingdings" pitchFamily="2" charset="2"/>
              <a:buChar char="Ø"/>
            </a:pPr>
            <a:r>
              <a:rPr lang="en-US" smtClean="0">
                <a:solidFill>
                  <a:srgbClr val="000066"/>
                </a:solidFill>
                <a:latin typeface="Tahoma" pitchFamily="34" charset="0"/>
              </a:rPr>
              <a:t>Examples of applications of this topic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Background Information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371600"/>
            <a:ext cx="8229600" cy="4525963"/>
          </a:xfrm>
        </p:spPr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</a:rPr>
              <a:t>   </a:t>
            </a:r>
            <a:r>
              <a:rPr lang="en-US" sz="2800" dirty="0" smtClean="0">
                <a:solidFill>
                  <a:srgbClr val="000066"/>
                </a:solidFill>
                <a:latin typeface="Tahoma" pitchFamily="34" charset="0"/>
              </a:rPr>
              <a:t>In this section you should discuss the scientific background of the experiment</a:t>
            </a:r>
          </a:p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You </a:t>
            </a:r>
            <a:r>
              <a:rPr lang="en-US" u="sng" dirty="0" smtClean="0">
                <a:solidFill>
                  <a:srgbClr val="000066"/>
                </a:solidFill>
                <a:latin typeface="Tahoma" pitchFamily="34" charset="0"/>
              </a:rPr>
              <a:t>MUST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  include all that apply:</a:t>
            </a:r>
            <a:endParaRPr lang="en-US" u="sng" dirty="0" smtClean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The main concepts of the experiment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Theories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Equations</a:t>
            </a:r>
          </a:p>
          <a:p>
            <a:pPr eaLnBrk="1" hangingPunct="1"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Pictures</a:t>
            </a:r>
          </a:p>
          <a:p>
            <a:pPr eaLnBrk="1" hangingPunct="1">
              <a:buFont typeface="Wingdings" pitchFamily="2" charset="2"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Include only RELEVANT material</a:t>
            </a:r>
            <a:endParaRPr lang="en-US" dirty="0" smtClean="0">
              <a:solidFill>
                <a:srgbClr val="000066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Material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000066"/>
                </a:solidFill>
              </a:rPr>
              <a:t>	</a:t>
            </a:r>
            <a:r>
              <a:rPr lang="en-US" i="1" dirty="0" smtClean="0">
                <a:solidFill>
                  <a:srgbClr val="000066"/>
                </a:solidFill>
                <a:latin typeface="Tahoma" pitchFamily="34" charset="0"/>
              </a:rPr>
              <a:t>List of materials used in the experiment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 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Please include only the material that you think contributed to the outcome of the experiment.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Char char="Ø"/>
            </a:pPr>
            <a:r>
              <a:rPr lang="en-US" dirty="0" smtClean="0">
                <a:solidFill>
                  <a:srgbClr val="000066"/>
                </a:solidFill>
                <a:latin typeface="Tahoma" pitchFamily="34" charset="0"/>
              </a:rPr>
              <a:t>Use numbering or bullets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dirty="0" smtClean="0">
              <a:solidFill>
                <a:srgbClr val="000066"/>
              </a:solidFill>
              <a:latin typeface="Tahoma" pitchFamily="34" charset="0"/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endParaRPr lang="en-US" sz="2400" dirty="0" smtClean="0">
              <a:solidFill>
                <a:srgbClr val="000066"/>
              </a:solidFill>
            </a:endParaRP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sz="2400" dirty="0" smtClean="0">
                <a:solidFill>
                  <a:srgbClr val="000066"/>
                </a:solidFill>
              </a:rPr>
              <a:t>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sz="4000" b="1" smtClean="0">
                <a:solidFill>
                  <a:srgbClr val="000066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ahoma" pitchFamily="34" charset="0"/>
              </a:rPr>
              <a:t>Procedure</a:t>
            </a:r>
          </a:p>
        </p:txBody>
      </p:sp>
      <p:sp>
        <p:nvSpPr>
          <p:cNvPr id="22531" name="Rectangle 6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buFontTx/>
              <a:buNone/>
            </a:pPr>
            <a:r>
              <a:rPr lang="en-US" dirty="0" smtClean="0">
                <a:solidFill>
                  <a:srgbClr val="000066"/>
                </a:solidFill>
              </a:rPr>
              <a:t>	</a:t>
            </a:r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Give a description of how you performed the experiment: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Steps followed during the lab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Equipment and materials used to get the desired result</a:t>
            </a:r>
          </a:p>
          <a:p>
            <a:pPr eaLnBrk="1" hangingPunct="1">
              <a:buFontTx/>
              <a:buNone/>
            </a:pPr>
            <a:endParaRPr lang="en-US" dirty="0" smtClean="0">
              <a:solidFill>
                <a:srgbClr val="000066"/>
              </a:solidFill>
              <a:latin typeface="Tahoma" pitchFamily="34" charset="0"/>
              <a:cs typeface="Tahoma" pitchFamily="34" charset="0"/>
            </a:endParaRP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Can include pictures of equipment</a:t>
            </a:r>
          </a:p>
          <a:p>
            <a:pPr eaLnBrk="1" hangingPunct="1"/>
            <a:r>
              <a:rPr lang="en-US" dirty="0" smtClean="0">
                <a:solidFill>
                  <a:srgbClr val="000066"/>
                </a:solidFill>
                <a:latin typeface="Tahoma" pitchFamily="34" charset="0"/>
                <a:cs typeface="Tahoma" pitchFamily="34" charset="0"/>
              </a:rPr>
              <a:t>Limit to 1 or 2 slides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220011"/>
      </a:dk1>
      <a:lt1>
        <a:srgbClr val="336699"/>
      </a:lt1>
      <a:dk2>
        <a:srgbClr val="000066"/>
      </a:dk2>
      <a:lt2>
        <a:srgbClr val="336699"/>
      </a:lt2>
      <a:accent1>
        <a:srgbClr val="003399"/>
      </a:accent1>
      <a:accent2>
        <a:srgbClr val="3366CC"/>
      </a:accent2>
      <a:accent3>
        <a:srgbClr val="AAAAB8"/>
      </a:accent3>
      <a:accent4>
        <a:srgbClr val="2A5682"/>
      </a:accent4>
      <a:accent5>
        <a:srgbClr val="AAADCA"/>
      </a:accent5>
      <a:accent6>
        <a:srgbClr val="2D5CB9"/>
      </a:accent6>
      <a:hlink>
        <a:srgbClr val="336699"/>
      </a:hlink>
      <a:folHlink>
        <a:srgbClr val="003366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sq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AU" sz="2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220011"/>
        </a:dk1>
        <a:lt1>
          <a:srgbClr val="336699"/>
        </a:lt1>
        <a:dk2>
          <a:srgbClr val="000066"/>
        </a:dk2>
        <a:lt2>
          <a:srgbClr val="336699"/>
        </a:lt2>
        <a:accent1>
          <a:srgbClr val="003399"/>
        </a:accent1>
        <a:accent2>
          <a:srgbClr val="3366CC"/>
        </a:accent2>
        <a:accent3>
          <a:srgbClr val="AAAAB8"/>
        </a:accent3>
        <a:accent4>
          <a:srgbClr val="2A5682"/>
        </a:accent4>
        <a:accent5>
          <a:srgbClr val="AAADCA"/>
        </a:accent5>
        <a:accent6>
          <a:srgbClr val="2D5CB9"/>
        </a:accent6>
        <a:hlink>
          <a:srgbClr val="336699"/>
        </a:hlink>
        <a:folHlink>
          <a:srgbClr val="003366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1_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342900" marR="0" indent="-342900" algn="l" defTabSz="914400" rtl="0" eaLnBrk="1" fontAlgn="base" latinLnBrk="0" hangingPunct="1">
          <a:lnSpc>
            <a:spcPct val="100000"/>
          </a:lnSpc>
          <a:spcBef>
            <a:spcPct val="20000"/>
          </a:spcBef>
          <a:spcAft>
            <a:spcPct val="0"/>
          </a:spcAft>
          <a:buClrTx/>
          <a:buSzTx/>
          <a:buFontTx/>
          <a:buNone/>
          <a:tabLst/>
          <a:defRPr kumimoji="0" lang="en-US" sz="3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819</TotalTime>
  <Words>779</Words>
  <Application>Microsoft Office PowerPoint</Application>
  <PresentationFormat>On-screen Show (4:3)</PresentationFormat>
  <Paragraphs>159</Paragraphs>
  <Slides>23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23</vt:i4>
      </vt:variant>
    </vt:vector>
  </HeadingPairs>
  <TitlesOfParts>
    <vt:vector size="25" baseType="lpstr">
      <vt:lpstr>Default Design</vt:lpstr>
      <vt:lpstr>1_Default Design</vt:lpstr>
      <vt:lpstr>Recitation  Presentation Format</vt:lpstr>
      <vt:lpstr>Things to keep in mind</vt:lpstr>
      <vt:lpstr>Title Slide</vt:lpstr>
      <vt:lpstr>Overview</vt:lpstr>
      <vt:lpstr>Experimental Objective</vt:lpstr>
      <vt:lpstr>Introduction</vt:lpstr>
      <vt:lpstr>Background Information</vt:lpstr>
      <vt:lpstr>Material</vt:lpstr>
      <vt:lpstr>Procedure</vt:lpstr>
      <vt:lpstr>Data/Observation</vt:lpstr>
      <vt:lpstr>Results</vt:lpstr>
      <vt:lpstr>Conclusion</vt:lpstr>
      <vt:lpstr>Keys to Success</vt:lpstr>
      <vt:lpstr>More Keys To Success</vt:lpstr>
      <vt:lpstr>Even More Keys to Success</vt:lpstr>
      <vt:lpstr>The Final Keys</vt:lpstr>
      <vt:lpstr>Deadly Errors</vt:lpstr>
      <vt:lpstr>How to Give the Presentation</vt:lpstr>
      <vt:lpstr>Presentation Tips</vt:lpstr>
      <vt:lpstr>Preparation</vt:lpstr>
      <vt:lpstr>Disaster Preparation</vt:lpstr>
      <vt:lpstr>Further Information</vt:lpstr>
      <vt:lpstr>Classroom Etiquette</vt:lpstr>
    </vt:vector>
  </TitlesOfParts>
  <Company>Hot Chilli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Project Management in Freshman Engineering</dc:title>
  <dc:creator>L.Mexhitaj</dc:creator>
  <cp:lastModifiedBy>TA</cp:lastModifiedBy>
  <cp:revision>85</cp:revision>
  <dcterms:created xsi:type="dcterms:W3CDTF">2002-02-21T04:34:32Z</dcterms:created>
  <dcterms:modified xsi:type="dcterms:W3CDTF">2011-09-13T01:02:41Z</dcterms:modified>
</cp:coreProperties>
</file>