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2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DDDDDD"/>
    <a:srgbClr val="FFFFFF"/>
    <a:srgbClr val="00000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18" autoAdjust="0"/>
    <p:restoredTop sz="95388" autoAdjust="0"/>
  </p:normalViewPr>
  <p:slideViewPr>
    <p:cSldViewPr>
      <p:cViewPr>
        <p:scale>
          <a:sx n="115" d="100"/>
          <a:sy n="115" d="100"/>
        </p:scale>
        <p:origin x="-48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3938B-2298-4C00-A6F8-20DCFF020E36}" type="datetimeFigureOut">
              <a:rPr lang="en-US" smtClean="0"/>
              <a:pPr/>
              <a:t>1/23/2015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038E97-8AB3-419F-A3E1-BD8EA91441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4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L.Mexhitaj</a:t>
            </a:r>
            <a:r>
              <a:rPr lang="en-US" dirty="0" smtClean="0"/>
              <a:t> 2009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038E97-8AB3-419F-A3E1-BD8EA914413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B1FA7C-1C41-408E-8DC6-04C6AD2A9BEF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3429002"/>
            <a:ext cx="6705600" cy="866775"/>
          </a:xfrm>
        </p:spPr>
        <p:txBody>
          <a:bodyPr anchor="b"/>
          <a:lstStyle>
            <a:lvl1pPr algn="l">
              <a:defRPr sz="4000"/>
            </a:lvl1pPr>
          </a:lstStyle>
          <a:p>
            <a:r>
              <a:rPr lang="en-AU"/>
              <a:t>Click to edit title style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267200"/>
            <a:ext cx="6705600" cy="68580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AU"/>
              <a:t>Click to edit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304800"/>
            <a:ext cx="18859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304800"/>
            <a:ext cx="55054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1"/>
            <a:ext cx="7543800" cy="8747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219700" y="1524001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219700" y="4076701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0">
          <a:blip r:embed="rId14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304801"/>
            <a:ext cx="7543800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title style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5240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		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352801"/>
            <a:ext cx="7772400" cy="1470025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Recitation </a:t>
            </a:r>
            <a:b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</a:b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Presentation Format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71600" y="5638800"/>
            <a:ext cx="6400800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/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EG1003: Introduction to Engineering and Design </a:t>
            </a:r>
          </a:p>
        </p:txBody>
      </p:sp>
      <p:pic>
        <p:nvPicPr>
          <p:cNvPr id="5" name="Picture 4" descr="http://engineering.nyu.edu/sites/polyproto.poly.edu/files/engineering_long_color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951595" cy="53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Data/Observation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Tables</a:t>
            </a:r>
          </a:p>
          <a:p>
            <a:pPr eaLnBrk="1" hangingPunct="1"/>
            <a:r>
              <a:rPr lang="en-US" sz="400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Graphs</a:t>
            </a:r>
          </a:p>
          <a:p>
            <a:pPr eaLnBrk="1" hangingPunct="1"/>
            <a:r>
              <a:rPr lang="en-US" sz="400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Pictures</a:t>
            </a:r>
          </a:p>
        </p:txBody>
      </p:sp>
      <p:pic>
        <p:nvPicPr>
          <p:cNvPr id="23556" name="Picture 6" descr="j0299183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962402" y="1524001"/>
            <a:ext cx="1820863" cy="1519239"/>
          </a:xfrm>
          <a:noFill/>
        </p:spPr>
      </p:pic>
      <p:pic>
        <p:nvPicPr>
          <p:cNvPr id="23558" name="Picture 11" descr="j0078805[1]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3962400" y="3200400"/>
            <a:ext cx="1752600" cy="1295400"/>
          </a:xfrm>
          <a:noFill/>
        </p:spPr>
      </p:pic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381000" y="4495800"/>
            <a:ext cx="83820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sz="1800" u="sng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Note: Every</a:t>
            </a:r>
            <a:r>
              <a:rPr lang="en-US" sz="180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 picture/diagram must have a description of what it is </a:t>
            </a:r>
          </a:p>
          <a:p>
            <a:pPr>
              <a:spcBef>
                <a:spcPct val="0"/>
              </a:spcBef>
            </a:pPr>
            <a:r>
              <a:rPr lang="en-US" sz="180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as well as the name.</a:t>
            </a:r>
          </a:p>
          <a:p>
            <a:pPr>
              <a:spcBef>
                <a:spcPct val="0"/>
              </a:spcBef>
            </a:pPr>
            <a:r>
              <a:rPr lang="en-US" sz="1800" u="sng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Every</a:t>
            </a:r>
            <a:r>
              <a:rPr lang="en-US" sz="180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 graph or chart must have a title. Label axes.</a:t>
            </a:r>
          </a:p>
          <a:p>
            <a:pPr>
              <a:spcBef>
                <a:spcPct val="0"/>
              </a:spcBef>
            </a:pPr>
            <a:endParaRPr lang="en-US" sz="180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What you saw and recorded</a:t>
            </a:r>
          </a:p>
        </p:txBody>
      </p:sp>
      <p:sp>
        <p:nvSpPr>
          <p:cNvPr id="23559" name="Line 17"/>
          <p:cNvSpPr>
            <a:spLocks noChangeShapeType="1"/>
          </p:cNvSpPr>
          <p:nvPr/>
        </p:nvSpPr>
        <p:spPr bwMode="auto">
          <a:xfrm>
            <a:off x="2667000" y="2057400"/>
            <a:ext cx="1066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stealth" w="med" len="lg"/>
          </a:ln>
        </p:spPr>
        <p:txBody>
          <a:bodyPr/>
          <a:lstStyle/>
          <a:p>
            <a:endParaRPr lang="en-US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Results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i="1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			</a:t>
            </a:r>
            <a:r>
              <a:rPr lang="en-US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	   </a:t>
            </a:r>
            <a:r>
              <a:rPr lang="en-US" u="sng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Discuss</a:t>
            </a:r>
            <a:r>
              <a:rPr lang="en-US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:</a:t>
            </a:r>
            <a:endParaRPr lang="en-US" u="sng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Calculations you performed on the data you observed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Did you get the expected results? Why? Why not?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What contributed to the outcome of the experiment. (e.g., materials, equipment, TAs)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sz="2000" b="1" u="sng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000" b="1" u="sng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NOTE:</a:t>
            </a:r>
            <a:r>
              <a:rPr lang="en-US" sz="200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 You should always refer to your data as a proof of your results.</a:t>
            </a:r>
            <a:endParaRPr lang="en-US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Conclusion</a:t>
            </a:r>
          </a:p>
        </p:txBody>
      </p:sp>
      <p:sp>
        <p:nvSpPr>
          <p:cNvPr id="25603" name="Rectangle 4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8006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Was the experiment successful? Why? Why not?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What objectives were achieved?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For competitions, what place were you?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What improvements (if any) can you suggest?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Keys to Success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Don’t try to put too much on one slide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Except for overview, try to limit to 8 lines per slide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Don’t use Times New Roman (or any serif font)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Arial is a good choice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Make text large enough  to be seen in the back row easily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More Keys To Success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Use a background with a good contrast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Light text on dark background is good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Don’t use a background that’s “busy”</a:t>
            </a:r>
          </a:p>
          <a:p>
            <a:pPr lvl="2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Highly patterned background makes text hard to read 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Limit number of colors on a slide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Don’t make an “Easter Egg”!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Even More Keys to Success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371600"/>
            <a:ext cx="8229600" cy="52578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Graphics are good to include on a slide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Clip art, pictures, etc.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Should not dominate the slide, just add interest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Pictures of your work are especially good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Digital cameras are in the labs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TAs can take still or moving pictures for you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You can also use the scanners in the labs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The Final Keys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Slides should be self-explanatory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You shouldn’t have to point to anything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If you do, make a caption with an arrow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1371600" y="4267202"/>
            <a:ext cx="2590800" cy="20313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1800">
              <a:solidFill>
                <a:srgbClr val="000066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000066"/>
                </a:solidFill>
              </a:rPr>
              <a:t>Diagram</a:t>
            </a:r>
          </a:p>
          <a:p>
            <a:pPr algn="ctr">
              <a:spcBef>
                <a:spcPct val="50000"/>
              </a:spcBef>
            </a:pPr>
            <a:endParaRPr lang="en-US" sz="3600">
              <a:solidFill>
                <a:srgbClr val="000066"/>
              </a:solidFill>
            </a:endParaRP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5943600" y="4114801"/>
            <a:ext cx="114300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000066"/>
                </a:solidFill>
              </a:rPr>
              <a:t>Caption</a:t>
            </a:r>
          </a:p>
        </p:txBody>
      </p:sp>
      <p:sp>
        <p:nvSpPr>
          <p:cNvPr id="29702" name="Line 6"/>
          <p:cNvSpPr>
            <a:spLocks noChangeShapeType="1"/>
          </p:cNvSpPr>
          <p:nvPr/>
        </p:nvSpPr>
        <p:spPr bwMode="auto">
          <a:xfrm flipH="1">
            <a:off x="3505200" y="4343400"/>
            <a:ext cx="2438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Deadly Errors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295400"/>
            <a:ext cx="8229600" cy="5257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Presentations should not have obvious spelling errors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Usually shown via red underline when you make the presentation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Tolerance for less obvious errors will decrease as the term progresses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Your faculty member and writing consultant will point them out – listen!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1"/>
            <a:ext cx="8305800" cy="874713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How to Give the Presentation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371600"/>
            <a:ext cx="8229600" cy="52578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Face the audience, not the screen!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If you’re properly prepared, you should not have to read the slide!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Speak up!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If you mumble, people will be straining to hear you, making mistakes worse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If you stumble over something, just keep going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It’s OK to take quick looks at the screen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543800" cy="874713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Presentation Tips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Put the presentation on your laptop or flash drive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Don’t rely on running the presentation using the wireless LAN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Before you make your presentation, run through it once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PowerPoint will run faster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Practice your presentation out loud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Flaws will be more obvious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solidFill>
                  <a:srgbClr val="000066"/>
                </a:solidFill>
                <a:latin typeface="Tahoma" pitchFamily="34" charset="0"/>
              </a:rPr>
              <a:t>Things to keep in mind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Lab presentations are only about 5 minutes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Will be hard for you to fit in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Presentation will be followed by comments from faculty member and Recitation TA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After comments, exit to a round of applause from the other groups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Learn from each other, encourage each other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543800" cy="874713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Preparation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You </a:t>
            </a:r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need to bring </a:t>
            </a: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a hardcopy of the presentation with you at the start of the class –give it to the TA</a:t>
            </a:r>
          </a:p>
          <a:p>
            <a:pPr eaLnBrk="1" hangingPunct="1"/>
            <a:endParaRPr lang="en-US" dirty="0" smtClean="0">
              <a:solidFill>
                <a:srgbClr val="000066"/>
              </a:solidFill>
              <a:latin typeface="Tahoma" pitchFamily="34" charset="0"/>
            </a:endParaRP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Don’t show up for class late!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Some teachers lock the door!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Disaster Preparation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371600"/>
            <a:ext cx="8229600" cy="5257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Sometimes there’s a major failure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Laptop dies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Projector fails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Lights can’t dim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Be prepared!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Be ready to give the presentation using whiteboard and markers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Audience will know you’re improvising, and that the presentation won’t be as good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Further Information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The online EG Manual has a section called “Technical Presentations”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Read it!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More detail on what’s here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A wealth of material on style and how to get a good grade!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You are expected to know this material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URL: http://manual.eg.poly.edu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Classroom Etiquette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229600" cy="5257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Laptops should be closed, or dormant during the class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Laptop used for presentations can be on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All others off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No fooling around!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No text/instant messaging!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No email!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No Web browsing!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Infractions will get you a zero for the class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Title Slide</a:t>
            </a:r>
          </a:p>
        </p:txBody>
      </p:sp>
      <p:sp>
        <p:nvSpPr>
          <p:cNvPr id="16387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2438401"/>
            <a:ext cx="8229600" cy="36877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Lab Number and Title</a:t>
            </a:r>
          </a:p>
          <a:p>
            <a:pPr algn="ctr" eaLnBrk="1" hangingPunct="1">
              <a:buFontTx/>
              <a:buNone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Course Number and Section</a:t>
            </a:r>
          </a:p>
          <a:p>
            <a:pPr algn="ctr" eaLnBrk="1" hangingPunct="1">
              <a:buFontTx/>
              <a:buNone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Date Experiment was done</a:t>
            </a:r>
          </a:p>
          <a:p>
            <a:pPr algn="ctr" eaLnBrk="1" hangingPunct="1">
              <a:buFontTx/>
              <a:buNone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Date presentation is due</a:t>
            </a:r>
          </a:p>
          <a:p>
            <a:pPr algn="ctr" eaLnBrk="1" hangingPunct="1">
              <a:buFontTx/>
              <a:buNone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Team Members’ Names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b="1" smtClean="0">
                <a:solidFill>
                  <a:srgbClr val="000066"/>
                </a:solidFill>
                <a:latin typeface="Tahoma" pitchFamily="34" charset="0"/>
              </a:rPr>
              <a:t>Overview</a:t>
            </a:r>
          </a:p>
        </p:txBody>
      </p:sp>
      <p:sp>
        <p:nvSpPr>
          <p:cNvPr id="17412" name="Rectangle 8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Experimental Objective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Introduction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Background Information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Materials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Procedure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Data/Observation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Results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Conclusion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Experimental Objective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sz="2800" smtClean="0">
                <a:solidFill>
                  <a:srgbClr val="000066"/>
                </a:solidFill>
              </a:rPr>
              <a:t>                              </a:t>
            </a:r>
            <a:r>
              <a:rPr lang="en-US" sz="2800" b="1" u="sng" smtClean="0">
                <a:solidFill>
                  <a:srgbClr val="000066"/>
                </a:solidFill>
                <a:latin typeface="Tahoma" pitchFamily="34" charset="0"/>
              </a:rPr>
              <a:t>Discuss:</a:t>
            </a:r>
          </a:p>
          <a:p>
            <a:pPr marL="609600" indent="-609600" eaLnBrk="1" hangingPunct="1">
              <a:buFontTx/>
              <a:buNone/>
            </a:pPr>
            <a:endParaRPr lang="en-US" sz="2800" smtClean="0">
              <a:solidFill>
                <a:srgbClr val="000066"/>
              </a:solidFill>
              <a:latin typeface="Tahoma" pitchFamily="34" charset="0"/>
            </a:endParaRPr>
          </a:p>
          <a:p>
            <a:pPr marL="609600" indent="-609600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What are you trying to </a:t>
            </a:r>
            <a:r>
              <a:rPr lang="en-US" i="1" smtClean="0">
                <a:solidFill>
                  <a:srgbClr val="000066"/>
                </a:solidFill>
                <a:latin typeface="Tahoma" pitchFamily="34" charset="0"/>
              </a:rPr>
              <a:t>achieve</a:t>
            </a:r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 by conducting  the experiment</a:t>
            </a:r>
          </a:p>
          <a:p>
            <a:pPr marL="609600" indent="-609600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What is/are the scientific goal/goals of this experiment</a:t>
            </a:r>
          </a:p>
          <a:p>
            <a:pPr marL="609600" indent="-609600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Note here if this particular experiment is a competition</a:t>
            </a:r>
            <a:endParaRPr lang="en-US" smtClean="0">
              <a:solidFill>
                <a:srgbClr val="000066"/>
              </a:solidFill>
            </a:endParaRPr>
          </a:p>
          <a:p>
            <a:pPr marL="609600" indent="-609600" eaLnBrk="1" hangingPunct="1">
              <a:buFontTx/>
              <a:buNone/>
            </a:pPr>
            <a:endParaRPr lang="en-US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Introduction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524000"/>
            <a:ext cx="7543800" cy="49530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sz="2800" dirty="0" smtClean="0">
                <a:solidFill>
                  <a:srgbClr val="000066"/>
                </a:solidFill>
              </a:rPr>
              <a:t>                              </a:t>
            </a:r>
            <a:r>
              <a:rPr lang="en-US" sz="2800" b="1" u="sng" dirty="0" smtClean="0">
                <a:solidFill>
                  <a:srgbClr val="000066"/>
                </a:solidFill>
                <a:latin typeface="Tahoma" pitchFamily="34" charset="0"/>
              </a:rPr>
              <a:t>Discuss:</a:t>
            </a:r>
          </a:p>
          <a:p>
            <a:pPr marL="609600" indent="-609600" eaLnBrk="1" hangingPunct="1">
              <a:buFontTx/>
              <a:buNone/>
            </a:pPr>
            <a:endParaRPr lang="en-US" sz="2800" dirty="0" smtClean="0">
              <a:solidFill>
                <a:srgbClr val="000066"/>
              </a:solidFill>
              <a:latin typeface="Tahoma" pitchFamily="34" charset="0"/>
            </a:endParaRPr>
          </a:p>
          <a:p>
            <a:pPr marL="609600" indent="-609600"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Why this </a:t>
            </a:r>
            <a:r>
              <a:rPr lang="en-US" i="1" dirty="0" smtClean="0">
                <a:solidFill>
                  <a:srgbClr val="000066"/>
                </a:solidFill>
                <a:latin typeface="Tahoma" pitchFamily="34" charset="0"/>
              </a:rPr>
              <a:t>particular </a:t>
            </a: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topic is important in Engineering</a:t>
            </a:r>
          </a:p>
          <a:p>
            <a:pPr marL="609600" indent="-609600"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How can the this particular topic make our life easier or better</a:t>
            </a:r>
          </a:p>
          <a:p>
            <a:pPr marL="609600" indent="-609600"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Examples of applications of this topic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Background Information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1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66"/>
                </a:solidFill>
              </a:rPr>
              <a:t>   </a:t>
            </a:r>
            <a:r>
              <a:rPr lang="en-US" sz="2800" dirty="0" smtClean="0">
                <a:solidFill>
                  <a:srgbClr val="000066"/>
                </a:solidFill>
                <a:latin typeface="Tahoma" pitchFamily="34" charset="0"/>
              </a:rPr>
              <a:t>In this section you should discuss the scientific background of the experiment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You </a:t>
            </a:r>
            <a:r>
              <a:rPr lang="en-US" u="sng" dirty="0" smtClean="0">
                <a:solidFill>
                  <a:srgbClr val="000066"/>
                </a:solidFill>
                <a:latin typeface="Tahoma" pitchFamily="34" charset="0"/>
              </a:rPr>
              <a:t>MUST</a:t>
            </a: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  include all that apply:</a:t>
            </a:r>
            <a:endParaRPr lang="en-US" u="sng" dirty="0" smtClean="0">
              <a:solidFill>
                <a:srgbClr val="000066"/>
              </a:solidFill>
              <a:latin typeface="Tahoma" pitchFamily="34" charset="0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The main concepts of the experiment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Theories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Equations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Pictures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Competition </a:t>
            </a:r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rules must be stated</a:t>
            </a:r>
            <a:endParaRPr lang="en-US" dirty="0" smtClean="0">
              <a:solidFill>
                <a:srgbClr val="000066"/>
              </a:solidFill>
              <a:latin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Include only RELEVANT material</a:t>
            </a:r>
            <a:endParaRPr lang="en-US" dirty="0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Material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dirty="0" smtClean="0">
                <a:solidFill>
                  <a:srgbClr val="000066"/>
                </a:solidFill>
              </a:rPr>
              <a:t>	</a:t>
            </a:r>
            <a:r>
              <a:rPr lang="en-US" i="1" dirty="0" smtClean="0">
                <a:solidFill>
                  <a:srgbClr val="000066"/>
                </a:solidFill>
                <a:latin typeface="Tahoma" pitchFamily="34" charset="0"/>
              </a:rPr>
              <a:t>List of materials used in the experiment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Please include only the material that you think contributed to the outcome of the experiment.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dirty="0" smtClean="0">
              <a:solidFill>
                <a:srgbClr val="000066"/>
              </a:solidFill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Use numbering or bullets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dirty="0" smtClean="0">
              <a:solidFill>
                <a:srgbClr val="000066"/>
              </a:solidFill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dirty="0" smtClean="0">
                <a:solidFill>
                  <a:srgbClr val="000066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Procedure</a:t>
            </a:r>
          </a:p>
        </p:txBody>
      </p:sp>
      <p:sp>
        <p:nvSpPr>
          <p:cNvPr id="22531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66"/>
                </a:solidFill>
              </a:rPr>
              <a:t>	</a:t>
            </a:r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Give a description of how you performed the experiment: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Steps followed during the lab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Equipment and materials used to get the desired result</a:t>
            </a:r>
          </a:p>
          <a:p>
            <a:pPr eaLnBrk="1" hangingPunct="1">
              <a:buFontTx/>
              <a:buNone/>
            </a:pPr>
            <a:endParaRPr 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Can include pictures of equipment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Limit to 1 or 2 slides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220011"/>
      </a:dk1>
      <a:lt1>
        <a:srgbClr val="336699"/>
      </a:lt1>
      <a:dk2>
        <a:srgbClr val="000066"/>
      </a:dk2>
      <a:lt2>
        <a:srgbClr val="336699"/>
      </a:lt2>
      <a:accent1>
        <a:srgbClr val="003399"/>
      </a:accent1>
      <a:accent2>
        <a:srgbClr val="3366CC"/>
      </a:accent2>
      <a:accent3>
        <a:srgbClr val="AAAAB8"/>
      </a:accent3>
      <a:accent4>
        <a:srgbClr val="2A5682"/>
      </a:accent4>
      <a:accent5>
        <a:srgbClr val="AAADCA"/>
      </a:accent5>
      <a:accent6>
        <a:srgbClr val="2D5CB9"/>
      </a:accent6>
      <a:hlink>
        <a:srgbClr val="336699"/>
      </a:hlink>
      <a:folHlink>
        <a:srgbClr val="00336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220011"/>
        </a:dk1>
        <a:lt1>
          <a:srgbClr val="336699"/>
        </a:lt1>
        <a:dk2>
          <a:srgbClr val="000066"/>
        </a:dk2>
        <a:lt2>
          <a:srgbClr val="336699"/>
        </a:lt2>
        <a:accent1>
          <a:srgbClr val="003399"/>
        </a:accent1>
        <a:accent2>
          <a:srgbClr val="3366CC"/>
        </a:accent2>
        <a:accent3>
          <a:srgbClr val="AAAAB8"/>
        </a:accent3>
        <a:accent4>
          <a:srgbClr val="2A5682"/>
        </a:accent4>
        <a:accent5>
          <a:srgbClr val="AAADCA"/>
        </a:accent5>
        <a:accent6>
          <a:srgbClr val="2D5CB9"/>
        </a:accent6>
        <a:hlink>
          <a:srgbClr val="336699"/>
        </a:hlink>
        <a:folHlink>
          <a:srgbClr val="0033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833</TotalTime>
  <Words>785</Words>
  <Application>Microsoft Office PowerPoint</Application>
  <PresentationFormat>On-screen Show (4:3)</PresentationFormat>
  <Paragraphs>160</Paragraphs>
  <Slides>23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Default Design</vt:lpstr>
      <vt:lpstr>Recitation  Presentation Format</vt:lpstr>
      <vt:lpstr>Things to keep in mind</vt:lpstr>
      <vt:lpstr>Title Slide</vt:lpstr>
      <vt:lpstr>Overview</vt:lpstr>
      <vt:lpstr>Experimental Objective</vt:lpstr>
      <vt:lpstr>Introduction</vt:lpstr>
      <vt:lpstr>Background Information</vt:lpstr>
      <vt:lpstr>Material</vt:lpstr>
      <vt:lpstr>Procedure</vt:lpstr>
      <vt:lpstr>Data/Observation</vt:lpstr>
      <vt:lpstr>Results</vt:lpstr>
      <vt:lpstr>Conclusion</vt:lpstr>
      <vt:lpstr>Keys to Success</vt:lpstr>
      <vt:lpstr>More Keys To Success</vt:lpstr>
      <vt:lpstr>Even More Keys to Success</vt:lpstr>
      <vt:lpstr>The Final Keys</vt:lpstr>
      <vt:lpstr>Deadly Errors</vt:lpstr>
      <vt:lpstr>How to Give the Presentation</vt:lpstr>
      <vt:lpstr>Presentation Tips</vt:lpstr>
      <vt:lpstr>Preparation</vt:lpstr>
      <vt:lpstr>Disaster Preparation</vt:lpstr>
      <vt:lpstr>Further Information</vt:lpstr>
      <vt:lpstr>Classroom Etiquette</vt:lpstr>
    </vt:vector>
  </TitlesOfParts>
  <Company>Hot Chilli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 in Freshman Engineering</dc:title>
  <dc:creator>L.Mexhitaj</dc:creator>
  <cp:lastModifiedBy>TA</cp:lastModifiedBy>
  <cp:revision>90</cp:revision>
  <dcterms:created xsi:type="dcterms:W3CDTF">2002-02-21T04:34:32Z</dcterms:created>
  <dcterms:modified xsi:type="dcterms:W3CDTF">2015-01-23T23:43:30Z</dcterms:modified>
</cp:coreProperties>
</file>