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2" r:id="rId6"/>
    <p:sldId id="263" r:id="rId7"/>
    <p:sldId id="265" r:id="rId8"/>
    <p:sldId id="266" r:id="rId9"/>
    <p:sldId id="272" r:id="rId10"/>
    <p:sldId id="274" r:id="rId11"/>
    <p:sldId id="270" r:id="rId12"/>
    <p:sldId id="271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3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E8493-E615-4D67-BE74-2FA1099F1E4F}" type="datetimeFigureOut">
              <a:rPr lang="en-US" smtClean="0"/>
              <a:t>2/1/22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5891B-FD79-4BD6-B44D-D1EE67D1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58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1d94d51f4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3" name="Google Shape;103;gd1d94d51f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1d94d51f4_0_4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4" name="Google Shape;114;gd1d94d51f4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8140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5662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4FBEE-9150-4BFB-A19B-82048CDD7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63954-6816-4C1C-A054-2DBB0658B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57CCC-6CAD-40EC-A2AB-2027D4E1D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4039-66B3-45AA-8C05-864FB0C30385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A6A63-C014-472D-8AAE-30EAF1CA8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63E9A-17AB-46B5-8CED-A15DACCE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215D-01DC-4A3C-9CCE-9CA2EC0C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8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C3852-72F2-4013-9F6B-2968F6946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869403-5E91-4B2B-960E-BEFFAD550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F23A7-F0F9-4CDB-9060-C2D115EB4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4039-66B3-45AA-8C05-864FB0C30385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DA906-B93D-48D4-B6CA-88367BA7E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BFA64-EE73-4A0D-B965-5AD3E1975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215D-01DC-4A3C-9CCE-9CA2EC0C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F66160-5372-49EF-99CD-DAD9852F93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D5330D-6CF0-425F-A05D-5D7BBA41D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7ECDD-3048-4A46-BF18-336C1FC82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4039-66B3-45AA-8C05-864FB0C30385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2633A-F11B-471D-A717-AA691B42B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CDDC9-ACF3-43E4-A288-7BF8784DA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215D-01DC-4A3C-9CCE-9CA2EC0C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4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BFB98-4297-41F0-9323-DF3C5F3AD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AAEC6-319B-4AC8-B9D5-EDC6FFD0A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71E72-914C-417D-A563-BB4AEEDD6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4039-66B3-45AA-8C05-864FB0C30385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D05F1-D5F2-4325-A460-DF359340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18521-BD88-42E9-9F42-A69B9027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215D-01DC-4A3C-9CCE-9CA2EC0C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6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DBEF3-FA00-4BE1-A9A1-D54FDBEC5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9FFC6-9036-4749-A229-84E6557A7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6A1F3-4B0D-4766-A5C5-7D4DA19A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4039-66B3-45AA-8C05-864FB0C30385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7914B-4BD6-4A8A-90ED-0277FD127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1AC05-313A-4BB1-AE77-0793EB6E0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215D-01DC-4A3C-9CCE-9CA2EC0C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3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C25A0-826E-4921-8E9B-0264DD9DD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19491-0587-4F59-9964-13C613EAB4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563568-2C66-46C1-8E5A-46E96540E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262E7-4169-4D2E-A548-9ED2C786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4039-66B3-45AA-8C05-864FB0C30385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0ACF5-47AD-4C0A-AC3E-894F5755A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FA3EEB-5DE0-414B-B718-3C75991B8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215D-01DC-4A3C-9CCE-9CA2EC0C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5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8A7F-F5DB-4C70-ADF8-43AA26CD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7F6F5-8884-41B0-8E48-E3976B533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E644A-D304-4911-9A4D-D7903D8EA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3FE3B8-9254-40DC-B4D9-E786217851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21CBAA-1D48-4B6B-894F-541FF87FB3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7465CA-1099-4624-AC9D-3489DE98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4039-66B3-45AA-8C05-864FB0C30385}" type="datetimeFigureOut">
              <a:rPr lang="en-US" smtClean="0"/>
              <a:t>2/1/22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F9DE2A-6B92-43A5-8FE2-DB9C0171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DD2A4F-ACB0-47F6-8F20-0EDBECFF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215D-01DC-4A3C-9CCE-9CA2EC0C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62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82CA9-C9D0-4ABA-BEF1-A31C08D2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D41FC9-244E-4461-985C-60018D333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4039-66B3-45AA-8C05-864FB0C30385}" type="datetimeFigureOut">
              <a:rPr lang="en-US" smtClean="0"/>
              <a:t>2/1/22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F571F6-1B75-40BD-8F67-E7A4B51FB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FA48B8-8B9E-4B10-AF46-22A344BD1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215D-01DC-4A3C-9CCE-9CA2EC0C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6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6BABB2-4B8D-4F47-B9F3-216697790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4039-66B3-45AA-8C05-864FB0C30385}" type="datetimeFigureOut">
              <a:rPr lang="en-US" smtClean="0"/>
              <a:t>2/1/22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0020F8-94E4-47F5-946D-50055A90B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F6C95-F814-4777-A28F-666FEFE2F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215D-01DC-4A3C-9CCE-9CA2EC0C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FD460-76AE-4F70-A924-381757093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CB552-192C-4D9D-8465-C341E80FA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6EE813-3EEB-4F03-8097-50CF583E8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91981-07F9-4D6B-B641-7D82B195E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4039-66B3-45AA-8C05-864FB0C30385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3C1242-65B9-4311-9925-B955A263C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1EC1B-5421-4D33-8AB1-5C7DF3AB3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215D-01DC-4A3C-9CCE-9CA2EC0C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19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DC27C-4983-46F2-B512-EC8ED809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6645DB-477E-451C-AB36-3E05DD0461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C30F2-ABED-49A7-9827-75BD07631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F5088F-B51D-4DA7-B504-2A86652DA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4039-66B3-45AA-8C05-864FB0C30385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27834-192D-4CAC-86BC-8751BD42A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1568CD-6979-4A4B-9159-6710EB297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215D-01DC-4A3C-9CCE-9CA2EC0C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84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B6004B-642E-4E8A-8E19-6D7C48EC1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18572-7F10-4393-BA1F-CF563B54C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F2457-3D9E-4D4A-9122-EFAFDA3E4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04039-66B3-45AA-8C05-864FB0C30385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C503E-AE1C-4873-BB26-C8907DABD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7E75D-75F7-416A-9624-D75F0D02B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6215D-01DC-4A3C-9CCE-9CA2EC0C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6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HIR WORKSHOP</a:t>
            </a:r>
            <a:endParaRPr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EG1003  |  LAB 4C</a:t>
            </a:r>
            <a:endParaRPr dirty="0"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CLOSING</a:t>
            </a:r>
            <a:endParaRPr dirty="0"/>
          </a:p>
        </p:txBody>
      </p:sp>
      <p:sp>
        <p:nvSpPr>
          <p:cNvPr id="306" name="Google Shape;306;p18"/>
          <p:cNvSpPr txBox="1">
            <a:spLocks noGrp="1"/>
          </p:cNvSpPr>
          <p:nvPr>
            <p:ph type="subTitle" idx="1"/>
          </p:nvPr>
        </p:nvSpPr>
        <p:spPr>
          <a:xfrm>
            <a:off x="805218" y="1884976"/>
            <a:ext cx="5544782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Ask TAs for help if needed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Only finish the architectural plan if time allows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Revit is not backward compatible, only use Revit 2020 or newer!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Begin working on HIR project after the workshop</a:t>
            </a:r>
            <a:endParaRPr dirty="0"/>
          </a:p>
        </p:txBody>
      </p:sp>
      <p:sp>
        <p:nvSpPr>
          <p:cNvPr id="307" name="Google Shape;307;p1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 dirty="0"/>
          </a:p>
        </p:txBody>
      </p:sp>
      <p:pic>
        <p:nvPicPr>
          <p:cNvPr id="311" name="Google Shape;311;p1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24;p11">
            <a:extLst>
              <a:ext uri="{FF2B5EF4-FFF2-40B4-BE49-F238E27FC236}">
                <a16:creationId xmlns:a16="http://schemas.microsoft.com/office/drawing/2014/main" id="{6B2FC51A-6207-48EA-A65F-733FB22A5C63}"/>
              </a:ext>
            </a:extLst>
          </p:cNvPr>
          <p:cNvSpPr/>
          <p:nvPr/>
        </p:nvSpPr>
        <p:spPr>
          <a:xfrm>
            <a:off x="6563973" y="5411391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Jacobs Administrative Building</a:t>
            </a:r>
            <a:endParaRPr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A88CF57-CF1F-40B6-A7F9-47870E859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144" y="2073416"/>
            <a:ext cx="4364755" cy="327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4475" y="3940788"/>
            <a:ext cx="2905131" cy="187428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510368" y="2192375"/>
            <a:ext cx="4732428" cy="3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Starting next week will run twice a week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2 Sessions per topic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Held in </a:t>
            </a:r>
            <a:r>
              <a:rPr lang="en-US" dirty="0" err="1">
                <a:latin typeface="Proxima Nova"/>
                <a:ea typeface="Proxima Nova"/>
                <a:cs typeface="Proxima Nova"/>
                <a:sym typeface="Proxima Nova"/>
              </a:rPr>
              <a:t>Modelshop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 (JAB 573)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1" name="Google Shape;91;p13"/>
          <p:cNvCxnSpPr/>
          <p:nvPr/>
        </p:nvCxnSpPr>
        <p:spPr>
          <a:xfrm>
            <a:off x="5808162" y="2599509"/>
            <a:ext cx="0" cy="275700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" name="Google Shape;92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38125" y="2140913"/>
            <a:ext cx="1561475" cy="154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95950" y="2258887"/>
            <a:ext cx="2586450" cy="1780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95950" y="4157213"/>
            <a:ext cx="1645375" cy="164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98796" y="3830238"/>
            <a:ext cx="1645375" cy="125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582400" y="2438075"/>
            <a:ext cx="1107025" cy="1392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69;p12">
            <a:extLst>
              <a:ext uri="{FF2B5EF4-FFF2-40B4-BE49-F238E27FC236}">
                <a16:creationId xmlns:a16="http://schemas.microsoft.com/office/drawing/2014/main" id="{208857D2-D689-5046-8A24-C9B5D5D7DD39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64;p12">
            <a:extLst>
              <a:ext uri="{FF2B5EF4-FFF2-40B4-BE49-F238E27FC236}">
                <a16:creationId xmlns:a16="http://schemas.microsoft.com/office/drawing/2014/main" id="{34BBD78F-2A44-9A41-BBAE-5F54A6A0677B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cs typeface="Montserrat Medium"/>
                <a:sym typeface="Montserrat Medium"/>
              </a:rPr>
              <a:t>TECHNICAL WORKSHOPS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4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9" name="Google Shape;109;p14"/>
          <p:cNvGraphicFramePr/>
          <p:nvPr/>
        </p:nvGraphicFramePr>
        <p:xfrm>
          <a:off x="781750" y="649638"/>
          <a:ext cx="5967150" cy="53639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5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6275"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February</a:t>
                      </a:r>
                      <a:endParaRPr sz="20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Sun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Mon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E0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Tue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Wed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E0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Thr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Fri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E0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Sat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3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4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5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6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7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8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9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10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11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12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13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14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15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16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17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18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19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20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21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22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23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24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25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26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27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28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10" name="Google Shape;11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42375" y="2807801"/>
            <a:ext cx="1061760" cy="104763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/>
          <p:nvPr/>
        </p:nvSpPr>
        <p:spPr>
          <a:xfrm>
            <a:off x="7055400" y="2759525"/>
            <a:ext cx="4617900" cy="11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CAD, Ideation &amp; Manufacturing</a:t>
            </a: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D5A0"/>
              </a:buClr>
              <a:buSzPts val="2000"/>
              <a:buFont typeface="Proxima Nova"/>
              <a:buChar char="●"/>
            </a:pPr>
            <a:r>
              <a:rPr lang="en-U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2/23 Wednesday 7-8pm</a:t>
            </a: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D5A0"/>
              </a:buClr>
              <a:buSzPts val="2000"/>
              <a:buFont typeface="Proxima Nova"/>
              <a:buChar char="●"/>
            </a:pPr>
            <a:r>
              <a:rPr lang="en-U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2/27 Sunday 2-3pm</a:t>
            </a:r>
            <a:endParaRPr/>
          </a:p>
        </p:txBody>
      </p:sp>
      <p:sp>
        <p:nvSpPr>
          <p:cNvPr id="9" name="Google Shape;269;p12">
            <a:extLst>
              <a:ext uri="{FF2B5EF4-FFF2-40B4-BE49-F238E27FC236}">
                <a16:creationId xmlns:a16="http://schemas.microsoft.com/office/drawing/2014/main" id="{989A2002-6D15-494C-83CE-056279AD50C5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4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0" name="Google Shape;120;p15"/>
          <p:cNvGraphicFramePr/>
          <p:nvPr/>
        </p:nvGraphicFramePr>
        <p:xfrm>
          <a:off x="781750" y="649638"/>
          <a:ext cx="5967150" cy="53639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5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6275"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March</a:t>
                      </a:r>
                      <a:endParaRPr sz="20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Sun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Mon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E0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Tue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Wed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E0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Thr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Fri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E0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Sat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3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4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5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6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>
                        <a:alpha val="407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7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8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9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>
                        <a:alpha val="407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10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11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12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13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14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15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16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A5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17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18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19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20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21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22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23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24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25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26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27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A5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28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29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30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31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1" name="Google Shape;121;p15"/>
          <p:cNvSpPr txBox="1">
            <a:spLocks noGrp="1"/>
          </p:cNvSpPr>
          <p:nvPr>
            <p:ph type="subTitle" idx="1"/>
          </p:nvPr>
        </p:nvSpPr>
        <p:spPr>
          <a:xfrm>
            <a:off x="7136375" y="746988"/>
            <a:ext cx="4577100" cy="53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Arduino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D5A0"/>
              </a:buClr>
              <a:buSzPts val="2000"/>
              <a:buFont typeface="Proxima Nova"/>
              <a:buChar char="●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3/2 Wednesday 7-8pm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D5A0"/>
              </a:buClr>
              <a:buSzPts val="2000"/>
              <a:buFont typeface="Proxima Nova"/>
              <a:buChar char="●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3/13 Sunday 2-3pm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Raspberry Pi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Proxima Nova"/>
              <a:buChar char="●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3/6 Sunday 2-3pm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Proxima Nova"/>
              <a:buChar char="●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3/9 Wednesday 7-8pm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Circuitry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1A5D8"/>
              </a:buClr>
              <a:buSzPts val="2000"/>
              <a:buFont typeface="Proxima Nova"/>
              <a:buChar char="●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3/16 Wednesday 7-8pm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A5D8"/>
              </a:buClr>
              <a:buSzPts val="2000"/>
              <a:buFont typeface="Proxima Nova"/>
              <a:buChar char="●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3/27 Sunday 2-3pm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Revit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roxima Nova"/>
              <a:buChar char="●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3/20 Sunday 2-3pm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roxima Nova"/>
              <a:buChar char="●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3/23 Wednesday 7-8pm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Soldering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69138"/>
              </a:buClr>
              <a:buSzPts val="2000"/>
              <a:buFont typeface="Proxima Nova"/>
              <a:buChar char="●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3/30 Wednesday 7-8pm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000"/>
              <a:buFont typeface="Proxima Nova"/>
              <a:buChar char="●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4/3 Sunday 2-3pm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03938" y="4014525"/>
            <a:ext cx="996775" cy="99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10099" y="789898"/>
            <a:ext cx="1384450" cy="105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18034" y="1947575"/>
            <a:ext cx="768578" cy="966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703935" y="5162100"/>
            <a:ext cx="996775" cy="99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818025" y="3084482"/>
            <a:ext cx="768576" cy="7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69;p12">
            <a:extLst>
              <a:ext uri="{FF2B5EF4-FFF2-40B4-BE49-F238E27FC236}">
                <a16:creationId xmlns:a16="http://schemas.microsoft.com/office/drawing/2014/main" id="{BF2680D8-509B-E540-B262-826B593519D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OVERVIEW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Assignment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 dirty="0"/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599509"/>
            <a:ext cx="0" cy="2757045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pic>
        <p:nvPicPr>
          <p:cNvPr id="107" name="Google Shape;107;p2" descr="A picture containing cloc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0097" y="2708777"/>
            <a:ext cx="2309223" cy="230922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/>
          <p:nvPr/>
        </p:nvSpPr>
        <p:spPr>
          <a:xfrm>
            <a:off x="6105425" y="5018000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Revit icon courtesy of Autodesk</a:t>
            </a:r>
            <a:endParaRPr dirty="0"/>
          </a:p>
        </p:txBody>
      </p:sp>
      <p:pic>
        <p:nvPicPr>
          <p:cNvPr id="109" name="Google Shape;109;p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OBJECTIVE</a:t>
            </a:r>
            <a:endParaRPr/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Use BIM software, Revit, to visualize an incomplete building design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Design a plumbing plan and electrical plan for one floor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Complete the incomplete building with a new floor, stairs, and a roof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Design the third floor of the incomplete building</a:t>
            </a:r>
            <a:endParaRPr dirty="0"/>
          </a:p>
        </p:txBody>
      </p:sp>
      <p:sp>
        <p:nvSpPr>
          <p:cNvPr id="116" name="Google Shape;116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/>
          </a:p>
        </p:txBody>
      </p:sp>
      <p:pic>
        <p:nvPicPr>
          <p:cNvPr id="120" name="Google Shape;120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26" name="Google Shape;126;p4"/>
          <p:cNvSpPr txBox="1">
            <a:spLocks noGrp="1"/>
          </p:cNvSpPr>
          <p:nvPr>
            <p:ph type="subTitle" idx="1"/>
          </p:nvPr>
        </p:nvSpPr>
        <p:spPr>
          <a:xfrm>
            <a:off x="482410" y="1923350"/>
            <a:ext cx="673146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Autodesk Revit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Introduced in “Introduction to Revit”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Building Information Modeling (BIM) software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Used by architects, structural engineers, mechanical engineers, electrical engineers, plumbing engineers, and construction professionals</a:t>
            </a:r>
            <a:endParaRPr dirty="0"/>
          </a:p>
        </p:txBody>
      </p:sp>
      <p:sp>
        <p:nvSpPr>
          <p:cNvPr id="127" name="Google Shape;127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/>
          <p:nvPr/>
        </p:nvSpPr>
        <p:spPr>
          <a:xfrm>
            <a:off x="7050622" y="5020984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Revit in use courtesy of Autodesk</a:t>
            </a:r>
            <a:endParaRPr dirty="0"/>
          </a:p>
        </p:txBody>
      </p:sp>
      <p:sp>
        <p:nvSpPr>
          <p:cNvPr id="131" name="Google Shape;131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/>
          </a:p>
        </p:txBody>
      </p:sp>
      <p:pic>
        <p:nvPicPr>
          <p:cNvPr id="133" name="Google Shape;133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Learn Revit BIM with this Free Online Introductory Course | ArchDaily">
            <a:extLst>
              <a:ext uri="{FF2B5EF4-FFF2-40B4-BE49-F238E27FC236}">
                <a16:creationId xmlns:a16="http://schemas.microsoft.com/office/drawing/2014/main" id="{5964690B-B431-41D1-A776-04F7CB082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875" y="2496064"/>
            <a:ext cx="4222436" cy="237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26" name="Google Shape;126;p4"/>
          <p:cNvSpPr txBox="1">
            <a:spLocks noGrp="1"/>
          </p:cNvSpPr>
          <p:nvPr>
            <p:ph type="subTitle" idx="1"/>
          </p:nvPr>
        </p:nvSpPr>
        <p:spPr>
          <a:xfrm>
            <a:off x="482410" y="1923350"/>
            <a:ext cx="709949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Plumbing Plan</a:t>
            </a:r>
          </a:p>
          <a:p>
            <a:pPr marL="800100" lvl="1" indent="-342900" algn="l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Accounts for plumbing fixtures (sinks, toilets, showers, etc.)</a:t>
            </a:r>
          </a:p>
          <a:p>
            <a:pPr marL="800100" lvl="1" indent="-342900" algn="l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Hot water, cold water, sanitary water systems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Electrical Plan</a:t>
            </a:r>
          </a:p>
          <a:p>
            <a:pPr marL="800100" lvl="1" indent="-342900" algn="l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sym typeface="Proxima Nova"/>
              </a:rPr>
              <a:t>Electrical circuits connected to centralized panelboard</a:t>
            </a:r>
          </a:p>
          <a:p>
            <a:pPr marL="800100" lvl="1" indent="-342900" algn="l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sym typeface="Proxima Nova"/>
              </a:rPr>
              <a:t>Circuit breakers, fuses, and electrical outlets</a:t>
            </a:r>
          </a:p>
          <a:p>
            <a:pPr marL="800100" lvl="1" indent="-342900" algn="l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sym typeface="Proxima Nova"/>
              </a:rPr>
              <a:t>Allow for efficient wiring of outlets and appliances</a:t>
            </a:r>
            <a:endParaRPr sz="2400" dirty="0"/>
          </a:p>
        </p:txBody>
      </p:sp>
      <p:sp>
        <p:nvSpPr>
          <p:cNvPr id="127" name="Google Shape;127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/>
          <p:nvPr/>
        </p:nvSpPr>
        <p:spPr>
          <a:xfrm>
            <a:off x="7345515" y="4456466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Electrical Plan courtesy of CAD Notes</a:t>
            </a:r>
            <a:endParaRPr dirty="0"/>
          </a:p>
        </p:txBody>
      </p:sp>
      <p:sp>
        <p:nvSpPr>
          <p:cNvPr id="131" name="Google Shape;131;p4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4</a:t>
            </a:r>
            <a:endParaRPr dirty="0"/>
          </a:p>
        </p:txBody>
      </p:sp>
      <p:pic>
        <p:nvPicPr>
          <p:cNvPr id="133" name="Google Shape;133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7719D34-72D4-4F3C-9A2F-36D01E35D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"/>
          <a:stretch/>
        </p:blipFill>
        <p:spPr bwMode="auto">
          <a:xfrm>
            <a:off x="7581900" y="2452275"/>
            <a:ext cx="4310327" cy="190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115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/>
          </a:p>
        </p:txBody>
      </p:sp>
      <p:sp>
        <p:nvSpPr>
          <p:cNvPr id="126" name="Google Shape;126;p4"/>
          <p:cNvSpPr txBox="1">
            <a:spLocks noGrp="1"/>
          </p:cNvSpPr>
          <p:nvPr>
            <p:ph type="subTitle" idx="1"/>
          </p:nvPr>
        </p:nvSpPr>
        <p:spPr>
          <a:xfrm>
            <a:off x="482410" y="1923350"/>
            <a:ext cx="673146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LEED Accreditation </a:t>
            </a:r>
          </a:p>
          <a:p>
            <a:pPr marL="800100" lvl="1" indent="-342900" algn="l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sym typeface="Proxima Nova"/>
              </a:rPr>
              <a:t>Location and Transportation</a:t>
            </a:r>
          </a:p>
          <a:p>
            <a:pPr marL="800100" lvl="1" indent="-342900" algn="l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sym typeface="Proxima Nova"/>
              </a:rPr>
              <a:t>Sustainable Sites</a:t>
            </a:r>
          </a:p>
          <a:p>
            <a:pPr marL="800100" lvl="1" indent="-342900" algn="l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sym typeface="Proxima Nova"/>
              </a:rPr>
              <a:t>Water Efficiency</a:t>
            </a:r>
          </a:p>
          <a:p>
            <a:pPr marL="800100" lvl="1" indent="-342900" algn="l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sym typeface="Proxima Nova"/>
              </a:rPr>
              <a:t>Energy and Atmosphere</a:t>
            </a:r>
          </a:p>
          <a:p>
            <a:pPr marL="800100" lvl="1" indent="-342900" algn="l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sym typeface="Proxima Nova"/>
              </a:rPr>
              <a:t>Materials and Resources</a:t>
            </a:r>
          </a:p>
          <a:p>
            <a:pPr marL="800100" lvl="1" indent="-342900" algn="l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sym typeface="Proxima Nova"/>
              </a:rPr>
              <a:t>Indoor Environmental Quality</a:t>
            </a:r>
          </a:p>
          <a:p>
            <a:pPr marL="800100" lvl="1" indent="-342900" algn="l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sym typeface="Proxima Nova"/>
              </a:rPr>
              <a:t>Innovation</a:t>
            </a:r>
          </a:p>
          <a:p>
            <a:pPr marL="800100" lvl="1" indent="-342900" algn="l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sym typeface="Proxima Nova"/>
              </a:rPr>
              <a:t>Regional Priority</a:t>
            </a:r>
            <a:endParaRPr sz="2400" dirty="0"/>
          </a:p>
        </p:txBody>
      </p:sp>
      <p:sp>
        <p:nvSpPr>
          <p:cNvPr id="127" name="Google Shape;127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/>
          <p:nvPr/>
        </p:nvSpPr>
        <p:spPr>
          <a:xfrm>
            <a:off x="6351795" y="4721781"/>
            <a:ext cx="478309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LEED Accreditation courtesy of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Everblue</a:t>
            </a:r>
            <a:endParaRPr dirty="0"/>
          </a:p>
        </p:txBody>
      </p:sp>
      <p:sp>
        <p:nvSpPr>
          <p:cNvPr id="131" name="Google Shape;131;p4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5</a:t>
            </a:r>
            <a:endParaRPr dirty="0"/>
          </a:p>
        </p:txBody>
      </p:sp>
      <p:pic>
        <p:nvPicPr>
          <p:cNvPr id="133" name="Google Shape;133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ow to Become a LEED Silver Certified Contractor">
            <a:extLst>
              <a:ext uri="{FF2B5EF4-FFF2-40B4-BE49-F238E27FC236}">
                <a16:creationId xmlns:a16="http://schemas.microsoft.com/office/drawing/2014/main" id="{36896F4C-33C3-4F89-B829-7F3163154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118" y="2933278"/>
            <a:ext cx="6628451" cy="172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895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MATERIALS</a:t>
            </a:r>
            <a:endParaRPr/>
          </a:p>
        </p:txBody>
      </p:sp>
      <p:sp>
        <p:nvSpPr>
          <p:cNvPr id="205" name="Google Shape;205;p10"/>
          <p:cNvSpPr txBox="1">
            <a:spLocks noGrp="1"/>
          </p:cNvSpPr>
          <p:nvPr>
            <p:ph type="subTitle" idx="1"/>
          </p:nvPr>
        </p:nvSpPr>
        <p:spPr>
          <a:xfrm>
            <a:off x="1058091" y="1923350"/>
            <a:ext cx="1034234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 lab PC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Autodesk Revit 2020 or newer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Predesigned house template (download</a:t>
            </a:r>
            <a:br>
              <a:rPr lang="en-US" dirty="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directly from the manual)</a:t>
            </a:r>
            <a:endParaRPr dirty="0"/>
          </a:p>
        </p:txBody>
      </p:sp>
      <p:sp>
        <p:nvSpPr>
          <p:cNvPr id="206" name="Google Shape;206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0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6</a:t>
            </a:r>
            <a:endParaRPr dirty="0"/>
          </a:p>
        </p:txBody>
      </p:sp>
      <p:sp>
        <p:nvSpPr>
          <p:cNvPr id="211" name="Google Shape;211;p10"/>
          <p:cNvSpPr/>
          <p:nvPr/>
        </p:nvSpPr>
        <p:spPr>
          <a:xfrm>
            <a:off x="6949765" y="5353592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Incomplete House Template</a:t>
            </a:r>
            <a:endParaRPr dirty="0"/>
          </a:p>
        </p:txBody>
      </p:sp>
      <p:pic>
        <p:nvPicPr>
          <p:cNvPr id="212" name="Google Shape;212;p1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model of a house&#10;&#10;Description automatically generated with medium confidence">
            <a:extLst>
              <a:ext uri="{FF2B5EF4-FFF2-40B4-BE49-F238E27FC236}">
                <a16:creationId xmlns:a16="http://schemas.microsoft.com/office/drawing/2014/main" id="{F1FFF959-DE33-4754-AD3C-C46B1F0CFF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780" y="2343091"/>
            <a:ext cx="4195067" cy="29293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218" name="Google Shape;218;p11"/>
          <p:cNvSpPr txBox="1">
            <a:spLocks noGrp="1"/>
          </p:cNvSpPr>
          <p:nvPr>
            <p:ph type="subTitle" idx="1"/>
          </p:nvPr>
        </p:nvSpPr>
        <p:spPr>
          <a:xfrm>
            <a:off x="560014" y="1884160"/>
            <a:ext cx="6493929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b="1" dirty="0"/>
              <a:t>Part I: Plumbing Plan</a:t>
            </a:r>
          </a:p>
          <a:p>
            <a:pPr marL="800100" lvl="1" indent="-342900" algn="l"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Only complete cold-water system</a:t>
            </a:r>
          </a:p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b="1" dirty="0"/>
              <a:t>Part II: Electrical Plan</a:t>
            </a:r>
          </a:p>
          <a:p>
            <a:pPr marL="800100" lvl="1" indent="-342900" algn="l"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Panelboard, switches, outlets, and circuits</a:t>
            </a:r>
          </a:p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b="1" dirty="0"/>
              <a:t>Part III: Complete the Architectural Plan</a:t>
            </a:r>
          </a:p>
          <a:p>
            <a:pPr marL="800100" lvl="1" indent="-342900" algn="l"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Add a third floor, shafts, stairs, and a roof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b="1" dirty="0"/>
              <a:t>Extra: Design the Third Floor</a:t>
            </a:r>
          </a:p>
          <a:p>
            <a:pPr marL="800100" lvl="1" indent="-342900" algn="l"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Import a component from a third-party website</a:t>
            </a:r>
          </a:p>
          <a:p>
            <a:pPr marL="800100" lvl="1" indent="-342900" algn="l"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Add rooms and furniture</a:t>
            </a:r>
          </a:p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dirty="0"/>
          </a:p>
        </p:txBody>
      </p:sp>
      <p:sp>
        <p:nvSpPr>
          <p:cNvPr id="219" name="Google Shape;219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 dirty="0"/>
          </a:p>
        </p:txBody>
      </p:sp>
      <p:sp>
        <p:nvSpPr>
          <p:cNvPr id="224" name="Google Shape;224;p11"/>
          <p:cNvSpPr/>
          <p:nvPr/>
        </p:nvSpPr>
        <p:spPr>
          <a:xfrm>
            <a:off x="7145688" y="5080702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Completed Architectural Plan</a:t>
            </a:r>
            <a:endParaRPr dirty="0"/>
          </a:p>
        </p:txBody>
      </p:sp>
      <p:pic>
        <p:nvPicPr>
          <p:cNvPr id="225" name="Google Shape;225;p1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3892C06C-D478-4BBB-BA6C-0C99A8598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072" y="2005390"/>
            <a:ext cx="3836328" cy="30134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ASSIGNMENT</a:t>
            </a:r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No lab report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No team presentation</a:t>
            </a:r>
            <a:endParaRPr dirty="0"/>
          </a:p>
        </p:txBody>
      </p:sp>
      <p:sp>
        <p:nvSpPr>
          <p:cNvPr id="296" name="Google Shape;296;p1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 dirty="0"/>
          </a:p>
        </p:txBody>
      </p:sp>
      <p:pic>
        <p:nvPicPr>
          <p:cNvPr id="300" name="Google Shape;300;p1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500</Words>
  <Application>Microsoft Macintosh PowerPoint</Application>
  <PresentationFormat>Widescreen</PresentationFormat>
  <Paragraphs>177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Fira Sans Extra Condensed</vt:lpstr>
      <vt:lpstr>Montserrat Medium</vt:lpstr>
      <vt:lpstr>Proxima Nova</vt:lpstr>
      <vt:lpstr>Roboto</vt:lpstr>
      <vt:lpstr>Office Theme</vt:lpstr>
      <vt:lpstr>HIR WORKSHOP</vt:lpstr>
      <vt:lpstr>OVERVIEW</vt:lpstr>
      <vt:lpstr>OBJECTIVE</vt:lpstr>
      <vt:lpstr>BACKGROUND INFORMATION</vt:lpstr>
      <vt:lpstr>BACKGROUND INFORMATION</vt:lpstr>
      <vt:lpstr>BACKGROUND INFORMATION</vt:lpstr>
      <vt:lpstr>MATERIALS</vt:lpstr>
      <vt:lpstr>PROCEDURE</vt:lpstr>
      <vt:lpstr>ASSIGNMENT</vt:lpstr>
      <vt:lpstr>CLOSING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Diep</dc:creator>
  <cp:lastModifiedBy>Hillary Abordo</cp:lastModifiedBy>
  <cp:revision>9</cp:revision>
  <dcterms:created xsi:type="dcterms:W3CDTF">2021-08-09T05:00:46Z</dcterms:created>
  <dcterms:modified xsi:type="dcterms:W3CDTF">2022-02-01T22:14:51Z</dcterms:modified>
</cp:coreProperties>
</file>