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31"/>
  </p:notesMasterIdLst>
  <p:sldIdLst>
    <p:sldId id="257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FFFF"/>
    <a:srgbClr val="000066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5388" autoAdjust="0"/>
  </p:normalViewPr>
  <p:slideViewPr>
    <p:cSldViewPr>
      <p:cViewPr>
        <p:scale>
          <a:sx n="65" d="100"/>
          <a:sy n="65" d="100"/>
        </p:scale>
        <p:origin x="-108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1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L.Mexhitaj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8E97-8AB3-419F-A3E1-BD8EA91441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47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E37D5-82E1-4A98-B7C7-4806DE8AD2FF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1678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Radiation picture added – Paul-Henry Volmar – September 2007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674C1-270B-46E2-9C51-005E66866B1D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6102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8917C-9CAF-4195-A9CB-13DC97597BF9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6652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E7670-3AC8-49FC-B090-A2494C1996AE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7648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E3AFF-E0A1-4364-BE5B-5AA9AE841777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4841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E2A32-A6D3-4E3B-A588-7F47259898DC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9872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6096B-0B0D-42E0-8AC6-C7EE3DDFBED7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4402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EE57E-65F4-445D-B41E-EFB30D114051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8817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69516-1388-41AA-8122-3028C086F058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7007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0B71C-59D1-402C-AB9F-D4C868576215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7500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1DD43-E986-4E82-BF93-85531CE0D790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7947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58F80-B61B-422B-BAA5-8F73BEFAF08D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7035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0E735-C2DB-4194-8E47-FCB7146768EE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7370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11F08-E78C-4504-ADEA-6EC5B40D2706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098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F949E-723E-413C-86A1-444B584151A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4470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E65A1-824E-4977-99BB-ABA3B7D91B9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9823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548BA-E2DE-4ECD-BBC6-5B64D3502AB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016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Thermodynamic Systems, Temperature  added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7EB5D-152F-4737-B649-4CA3F9C646C6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1529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New Slide: Paul-Henry Volmar – September 2007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51A58-D9C6-4A95-8FAD-15B6D4E1897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5643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Temperature slide added - Paul-Henry Volmar – September 2007-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67743-47E1-426A-BC1C-AE553300B486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9705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Modified Heat Transfer Slide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A7266-A625-4E15-85D8-5FE3C1EFB9FB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6190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17287-E111-4751-9913-53A1CC48820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8355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4F5A3-5D60-4D21-8174-5CC26DD21934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2507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C4331-772C-41D1-819F-504290E2FE61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390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429000"/>
            <a:ext cx="6705600" cy="86677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AU"/>
              <a:t>Click to edit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267200"/>
            <a:ext cx="67056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AU"/>
              <a:t>Click to edit subtitle style</a:t>
            </a:r>
          </a:p>
        </p:txBody>
      </p:sp>
      <p:pic>
        <p:nvPicPr>
          <p:cNvPr id="4" name="Picture 3" descr="NYU-Poly_RG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371600" y="5638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EG1003: Introduction to Engineering and Design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859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5054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5240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0767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DE0D7-C4A6-44AD-8BAC-A9096336E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91F59-412A-4B36-A6BA-0C12888FF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7FE23-801F-42DF-931A-0B97A2627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77525-49BC-4B80-A6E8-D66A43BF6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D5C8A-AA6D-4276-8CB2-6B7FFA6E2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8531-F4AC-4E47-A205-20A594F7D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511C3-14B1-43C7-9C92-D953BDE23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B550C-0644-4ED2-9491-330301815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A678-3B2A-4A00-B60C-E90A410FA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C1662-2F2D-4376-954A-F909C3AA0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F60D9-6B7F-4BD1-A359-29DEA6450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F3D63-D097-4274-BC73-BD2674E85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543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		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3334914D-22B3-4DE6-83D2-4DA95BFC2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81400"/>
            <a:ext cx="77724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Heat Transfer &amp;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Thermal Insulation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5" name="Picture 2" descr="http://engineering.nyu.edu/sites/polyproto.poly.edu/files/engineering_long_bl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08"/>
            <a:ext cx="9144000" cy="12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Example of Conduction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86868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Atoms are heated and begin to vibrate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Vibrating atoms hit adjacent atoms, increasing temperature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Heat travels atom to atom up to the end of the rod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771775" y="24812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317" name="Picture 5" descr="condcution"/>
          <p:cNvPicPr>
            <a:picLocks noChangeAspect="1" noChangeArrowheads="1"/>
          </p:cNvPicPr>
          <p:nvPr/>
        </p:nvPicPr>
        <p:blipFill>
          <a:blip r:embed="rId3">
            <a:lum bright="-6000" contrast="42000"/>
          </a:blip>
          <a:srcRect/>
          <a:stretch>
            <a:fillRect/>
          </a:stretch>
        </p:blipFill>
        <p:spPr bwMode="auto">
          <a:xfrm>
            <a:off x="2133600" y="1295400"/>
            <a:ext cx="49530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Convection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pPr eaLnBrk="1" hangingPunct="1"/>
            <a:r>
              <a:rPr lang="en-US" sz="2400" smtClean="0"/>
              <a:t>Heat transferred by mass transport of atoms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400" smtClean="0"/>
              <a:t>Heat transfer between solid and fluid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(liquid or gas)</a:t>
            </a:r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/>
            <a:r>
              <a:rPr lang="en-US" sz="2400" smtClean="0"/>
              <a:t>Two types of convection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609600" y="4572000"/>
            <a:ext cx="2133600" cy="1295400"/>
          </a:xfrm>
          <a:prstGeom prst="rect">
            <a:avLst/>
          </a:prstGeom>
          <a:solidFill>
            <a:srgbClr val="969696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r>
              <a:rPr lang="en-US" dirty="0" smtClean="0"/>
              <a:t>      Iron</a:t>
            </a:r>
            <a:endParaRPr lang="en-US" dirty="0"/>
          </a:p>
        </p:txBody>
      </p:sp>
      <p:sp>
        <p:nvSpPr>
          <p:cNvPr id="2054" name="Rectangle 5" descr="Zig zag"/>
          <p:cNvSpPr>
            <a:spLocks noChangeArrowheads="1"/>
          </p:cNvSpPr>
          <p:nvPr/>
        </p:nvSpPr>
        <p:spPr bwMode="auto">
          <a:xfrm>
            <a:off x="2514600" y="4572000"/>
            <a:ext cx="1828800" cy="1295400"/>
          </a:xfrm>
          <a:prstGeom prst="rect">
            <a:avLst/>
          </a:prstGeom>
          <a:pattFill prst="zigZag">
            <a:fgClr>
              <a:srgbClr val="3399FF"/>
            </a:fgClr>
            <a:bgClr>
              <a:srgbClr val="FFFFFF"/>
            </a:bgClr>
          </a:patt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r>
              <a:rPr lang="en-US" b="1" dirty="0" smtClean="0"/>
              <a:t>     Water</a:t>
            </a:r>
            <a:endParaRPr lang="en-US" b="1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09800" y="5105400"/>
            <a:ext cx="609600" cy="274638"/>
            <a:chOff x="2448" y="3408"/>
            <a:chExt cx="384" cy="384"/>
          </a:xfrm>
        </p:grpSpPr>
        <p:sp>
          <p:nvSpPr>
            <p:cNvPr id="2059" name="Line 7"/>
            <p:cNvSpPr>
              <a:spLocks noChangeShapeType="1"/>
            </p:cNvSpPr>
            <p:nvPr/>
          </p:nvSpPr>
          <p:spPr bwMode="auto">
            <a:xfrm>
              <a:off x="2448" y="3408"/>
              <a:ext cx="38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Line 8"/>
            <p:cNvSpPr>
              <a:spLocks noChangeShapeType="1"/>
            </p:cNvSpPr>
            <p:nvPr/>
          </p:nvSpPr>
          <p:spPr bwMode="auto">
            <a:xfrm>
              <a:off x="2448" y="3600"/>
              <a:ext cx="38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Line 9"/>
            <p:cNvSpPr>
              <a:spLocks noChangeShapeType="1"/>
            </p:cNvSpPr>
            <p:nvPr/>
          </p:nvSpPr>
          <p:spPr bwMode="auto">
            <a:xfrm>
              <a:off x="2448" y="3792"/>
              <a:ext cx="38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800600" y="2515400"/>
            <a:ext cx="3962400" cy="3391688"/>
            <a:chOff x="3072" y="2570"/>
            <a:chExt cx="2960" cy="1742"/>
          </a:xfrm>
        </p:grpSpPr>
        <p:sp>
          <p:nvSpPr>
            <p:cNvPr id="2057" name="Text Box 17"/>
            <p:cNvSpPr txBox="1">
              <a:spLocks noChangeArrowheads="1"/>
            </p:cNvSpPr>
            <p:nvPr/>
          </p:nvSpPr>
          <p:spPr bwMode="auto">
            <a:xfrm>
              <a:off x="3072" y="3513"/>
              <a:ext cx="2496" cy="7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i="1"/>
                <a:t>h</a:t>
              </a:r>
              <a:r>
                <a:rPr lang="en-US">
                  <a:latin typeface="Tahoma" pitchFamily="34" charset="0"/>
                </a:rPr>
                <a:t> = coefficient of </a:t>
              </a:r>
            </a:p>
            <a:p>
              <a:pPr algn="l"/>
              <a:r>
                <a:rPr lang="en-US">
                  <a:latin typeface="Tahoma" pitchFamily="34" charset="0"/>
                </a:rPr>
                <a:t>       convection 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 i="1"/>
                <a:t>A</a:t>
              </a:r>
              <a:r>
                <a:rPr lang="en-US">
                  <a:latin typeface="Tahoma" pitchFamily="34" charset="0"/>
                </a:rPr>
                <a:t> =cross-sectional 	area</a:t>
              </a:r>
              <a:r>
                <a:rPr lang="en-US"/>
                <a:t> 	</a:t>
              </a:r>
            </a:p>
          </p:txBody>
        </p:sp>
        <p:sp>
          <p:nvSpPr>
            <p:cNvPr id="2058" name="Rectangle 18"/>
            <p:cNvSpPr>
              <a:spLocks noChangeArrowheads="1"/>
            </p:cNvSpPr>
            <p:nvPr/>
          </p:nvSpPr>
          <p:spPr bwMode="auto">
            <a:xfrm>
              <a:off x="3072" y="2570"/>
              <a:ext cx="2960" cy="86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i="1" dirty="0"/>
                <a:t>q</a:t>
              </a:r>
              <a:r>
                <a:rPr lang="en-US" dirty="0"/>
                <a:t> </a:t>
              </a:r>
              <a:r>
                <a:rPr lang="en-US" dirty="0">
                  <a:latin typeface="Tahoma" pitchFamily="34" charset="0"/>
                </a:rPr>
                <a:t>=Heat transferred per 	unit time</a:t>
              </a:r>
            </a:p>
            <a:p>
              <a:pPr algn="l"/>
              <a:endParaRPr lang="en-US" sz="800" dirty="0">
                <a:latin typeface="Tahoma" pitchFamily="34" charset="0"/>
              </a:endParaRPr>
            </a:p>
            <a:p>
              <a:pPr algn="l"/>
              <a:r>
                <a:rPr lang="el-GR" sz="1800" i="1" dirty="0">
                  <a:solidFill>
                    <a:schemeClr val="tx2"/>
                  </a:solidFill>
                </a:rPr>
                <a:t>Δ</a:t>
              </a:r>
              <a:r>
                <a:rPr lang="en-US" sz="1800" i="1" dirty="0"/>
                <a:t> </a:t>
              </a:r>
              <a:r>
                <a:rPr lang="en-US" i="1" dirty="0"/>
                <a:t>T</a:t>
              </a:r>
              <a:r>
                <a:rPr lang="en-US" dirty="0">
                  <a:latin typeface="Tahoma" pitchFamily="34" charset="0"/>
                </a:rPr>
                <a:t> = difference in </a:t>
              </a:r>
            </a:p>
            <a:p>
              <a:pPr algn="l"/>
              <a:r>
                <a:rPr lang="en-US" dirty="0">
                  <a:latin typeface="Tahoma" pitchFamily="34" charset="0"/>
                </a:rPr>
                <a:t>         temperature</a:t>
              </a:r>
            </a:p>
          </p:txBody>
        </p:sp>
      </p:grpSp>
      <p:graphicFrame>
        <p:nvGraphicFramePr>
          <p:cNvPr id="2050" name="Object 19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1676400"/>
          <a:ext cx="24384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3" imgW="761760" imgH="203040" progId="Equation.3">
                  <p:embed/>
                </p:oleObj>
              </mc:Choice>
              <mc:Fallback>
                <p:oleObj name="Equation" r:id="rId3" imgW="761760" imgH="2030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76400"/>
                        <a:ext cx="243840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Types of Convection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162800" cy="4906963"/>
          </a:xfrm>
        </p:spPr>
        <p:txBody>
          <a:bodyPr/>
          <a:lstStyle/>
          <a:p>
            <a:pPr eaLnBrk="1" hangingPunct="1"/>
            <a:r>
              <a:rPr lang="en-US" sz="2800" smtClean="0"/>
              <a:t>Natural Convection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Density of fluid changes with temperature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Fluids expand as temperature rises and decrease density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i="1" smtClean="0"/>
              <a:t>Buoyant </a:t>
            </a:r>
            <a:r>
              <a:rPr lang="en-US" sz="2400" smtClean="0"/>
              <a:t> forces dominate  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800" smtClean="0"/>
              <a:t>Forced Convection or Advection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Fluid flow caused by a device or environment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More heat transfer than natural convection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Buoyancy has little effect on direction of flow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14340" name="Picture 4" descr="fig5_1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7010400" y="1524000"/>
            <a:ext cx="184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fig5_2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 bwMode="auto">
          <a:xfrm>
            <a:off x="3810000" y="5410200"/>
            <a:ext cx="266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Example of Natural Convection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41148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Atoms move around and are heated by fire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Warm air rises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(less dense)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Transfers energy to adjacent (air) molecules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Warm air cools, becomes more dense, and sinks 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Process repeats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747963" y="2066925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365" name="Picture 5" descr="conve"/>
          <p:cNvPicPr>
            <a:picLocks noChangeAspect="1" noChangeArrowheads="1"/>
          </p:cNvPicPr>
          <p:nvPr/>
        </p:nvPicPr>
        <p:blipFill>
          <a:blip r:embed="rId3">
            <a:lum bright="-2000" contrast="18000"/>
          </a:blip>
          <a:srcRect/>
          <a:stretch>
            <a:fillRect/>
          </a:stretch>
        </p:blipFill>
        <p:spPr bwMode="auto">
          <a:xfrm>
            <a:off x="4267200" y="2057400"/>
            <a:ext cx="46482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Radiation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9530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Energy exchanged between bodies in form of electromagnetic waves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z="2800" smtClean="0"/>
              <a:t>Can travel through a vacuum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(requires no medium)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-457200" y="4648200"/>
            <a:ext cx="9601200" cy="137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tabLst>
                <a:tab pos="914400" algn="l"/>
              </a:tabLst>
            </a:pPr>
            <a:r>
              <a:rPr lang="en-US" i="1">
                <a:latin typeface="Tahoma" pitchFamily="34" charset="0"/>
                <a:cs typeface="Times New Roman" pitchFamily="18" charset="0"/>
              </a:rPr>
              <a:t>                              </a:t>
            </a:r>
            <a:endParaRPr lang="en-US" b="1" i="1">
              <a:latin typeface="Tahoma" pitchFamily="34" charset="0"/>
              <a:cs typeface="Times New Roman" pitchFamily="18" charset="0"/>
            </a:endParaRPr>
          </a:p>
          <a:p>
            <a:pPr algn="just">
              <a:tabLst>
                <a:tab pos="914400" algn="l"/>
              </a:tabLst>
            </a:pPr>
            <a:r>
              <a:rPr lang="en-US" sz="2000" b="1" i="1">
                <a:latin typeface="Tahoma" pitchFamily="34" charset="0"/>
                <a:cs typeface="Times New Roman" pitchFamily="18" charset="0"/>
              </a:rPr>
              <a:t>          q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 = heat transferred per unit time   </a:t>
            </a:r>
            <a:r>
              <a:rPr lang="en-US" sz="2000" b="1" i="1">
                <a:latin typeface="Tahoma" pitchFamily="34" charset="0"/>
                <a:cs typeface="Times New Roman" pitchFamily="18" charset="0"/>
              </a:rPr>
              <a:t>T</a:t>
            </a:r>
            <a:r>
              <a:rPr lang="en-US" sz="2000" i="1" baseline="-25000">
                <a:latin typeface="Tahoma" pitchFamily="34" charset="0"/>
                <a:cs typeface="Times New Roman" pitchFamily="18" charset="0"/>
              </a:rPr>
              <a:t>s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 = surface temperature (absolute)</a:t>
            </a:r>
          </a:p>
          <a:p>
            <a:pPr algn="just">
              <a:tabLst>
                <a:tab pos="914400" algn="l"/>
              </a:tabLst>
            </a:pPr>
            <a:r>
              <a:rPr lang="en-US" sz="2000" b="1" i="1">
                <a:latin typeface="Tahoma" pitchFamily="34" charset="0"/>
                <a:cs typeface="Times New Roman" pitchFamily="18" charset="0"/>
              </a:rPr>
              <a:t>          e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 = constant of emissivity             </a:t>
            </a:r>
            <a:r>
              <a:rPr lang="en-US" sz="2000" b="1" i="1">
                <a:latin typeface="Tahoma" pitchFamily="34" charset="0"/>
                <a:cs typeface="Times New Roman" pitchFamily="18" charset="0"/>
              </a:rPr>
              <a:t>T</a:t>
            </a:r>
            <a:r>
              <a:rPr lang="en-US" sz="2000" i="1" baseline="-25000">
                <a:latin typeface="Tahoma" pitchFamily="34" charset="0"/>
                <a:cs typeface="Times New Roman" pitchFamily="18" charset="0"/>
              </a:rPr>
              <a:t>∞</a:t>
            </a:r>
            <a:r>
              <a:rPr lang="en-US" sz="2000" b="1" i="1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= surrounding temperature </a:t>
            </a:r>
            <a:r>
              <a:rPr lang="en-US" sz="1800" b="1">
                <a:latin typeface="Arial" charset="0"/>
              </a:rPr>
              <a:t>(absolute)</a:t>
            </a:r>
            <a:endParaRPr lang="en-US" sz="2000" b="1">
              <a:latin typeface="Tahoma" pitchFamily="34" charset="0"/>
              <a:cs typeface="Times New Roman" pitchFamily="18" charset="0"/>
            </a:endParaRPr>
          </a:p>
          <a:p>
            <a:pPr algn="l">
              <a:tabLst>
                <a:tab pos="914400" algn="l"/>
              </a:tabLst>
            </a:pPr>
            <a:r>
              <a:rPr lang="en-US" sz="2000" b="1" i="1">
                <a:latin typeface="Tahoma" pitchFamily="34" charset="0"/>
                <a:cs typeface="Times New Roman" pitchFamily="18" charset="0"/>
              </a:rPr>
              <a:t>          A 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= surface area 	                           </a:t>
            </a:r>
            <a:r>
              <a:rPr lang="el-GR" sz="2000" b="1">
                <a:latin typeface="Tahoma" pitchFamily="34" charset="0"/>
                <a:cs typeface="Times New Roman" pitchFamily="18" charset="0"/>
              </a:rPr>
              <a:t>σ</a:t>
            </a:r>
            <a:r>
              <a:rPr lang="en-US" sz="2000">
                <a:latin typeface="Tahoma" pitchFamily="34" charset="0"/>
                <a:cs typeface="Times New Roman" pitchFamily="18" charset="0"/>
              </a:rPr>
              <a:t>= Stefan-Boltzmann’s constant</a:t>
            </a:r>
            <a:r>
              <a:rPr lang="en-US" sz="2000">
                <a:latin typeface="Tahoma" pitchFamily="34" charset="0"/>
              </a:rPr>
              <a:t> </a:t>
            </a:r>
          </a:p>
        </p:txBody>
      </p:sp>
      <p:graphicFrame>
        <p:nvGraphicFramePr>
          <p:cNvPr id="3074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3509963"/>
          <a:ext cx="38100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4" imgW="1079280" imgH="241200" progId="Equation.3">
                  <p:embed/>
                </p:oleObj>
              </mc:Choice>
              <mc:Fallback>
                <p:oleObj name="Equation" r:id="rId4" imgW="107928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509963"/>
                        <a:ext cx="38100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9" name="Picture 7" descr="Hot_metalwork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600200"/>
            <a:ext cx="22098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Thermal Insulation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Slows down heat transfer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Examples: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Clothing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Walls of houses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Refrigerators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Thermos bottles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895600"/>
            <a:ext cx="3300413" cy="3390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Minimal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2743200"/>
          </a:xfrm>
        </p:spPr>
        <p:txBody>
          <a:bodyPr/>
          <a:lstStyle/>
          <a:p>
            <a:pPr eaLnBrk="1" hangingPunct="1"/>
            <a:r>
              <a:rPr lang="en-US" smtClean="0"/>
              <a:t>Minimal design - ability to design an object that is both functional and economical</a:t>
            </a:r>
          </a:p>
          <a:p>
            <a:pPr eaLnBrk="1" hangingPunct="1"/>
            <a:endParaRPr lang="en-US" sz="120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Goal 1: Maximize functionality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120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Goal 2: Minimize cost </a:t>
            </a:r>
          </a:p>
          <a:p>
            <a:pPr eaLnBrk="1" hangingPunct="1"/>
            <a:endParaRPr lang="en-US" sz="1200" smtClean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Materials For This Lab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1371600"/>
            <a:ext cx="4033837" cy="4525963"/>
          </a:xfrm>
        </p:spPr>
        <p:txBody>
          <a:bodyPr/>
          <a:lstStyle/>
          <a:p>
            <a:pPr eaLnBrk="1" hangingPunct="1"/>
            <a:r>
              <a:rPr lang="en-US" smtClean="0"/>
              <a:t>Foam chips</a:t>
            </a:r>
            <a:endParaRPr lang="en-US" sz="1200" smtClean="0"/>
          </a:p>
          <a:p>
            <a:pPr eaLnBrk="1" hangingPunct="1"/>
            <a:r>
              <a:rPr lang="en-US" smtClean="0"/>
              <a:t>Plastic wrap</a:t>
            </a:r>
            <a:endParaRPr lang="en-US" sz="1200" smtClean="0"/>
          </a:p>
          <a:p>
            <a:pPr eaLnBrk="1" hangingPunct="1"/>
            <a:r>
              <a:rPr lang="en-US" smtClean="0"/>
              <a:t>Tape</a:t>
            </a:r>
            <a:endParaRPr lang="en-US" sz="1200" smtClean="0"/>
          </a:p>
          <a:p>
            <a:pPr eaLnBrk="1" hangingPunct="1"/>
            <a:r>
              <a:rPr lang="en-US" smtClean="0"/>
              <a:t>Aluminum foil</a:t>
            </a:r>
            <a:endParaRPr lang="en-US" sz="1200" smtClean="0"/>
          </a:p>
          <a:p>
            <a:pPr eaLnBrk="1" hangingPunct="1"/>
            <a:r>
              <a:rPr lang="en-US" smtClean="0"/>
              <a:t>Cup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Styrofoam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Paper</a:t>
            </a:r>
          </a:p>
          <a:p>
            <a:pPr eaLnBrk="1" hangingPunct="1"/>
            <a:r>
              <a:rPr lang="en-US" smtClean="0"/>
              <a:t>Plastic cup lid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z="1200" smtClean="0"/>
          </a:p>
          <a:p>
            <a:pPr eaLnBrk="1" hangingPunct="1"/>
            <a:endParaRPr lang="en-US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3838" cy="4525963"/>
          </a:xfrm>
        </p:spPr>
        <p:txBody>
          <a:bodyPr/>
          <a:lstStyle/>
          <a:p>
            <a:pPr eaLnBrk="1" hangingPunct="1"/>
            <a:r>
              <a:rPr lang="en-US" smtClean="0"/>
              <a:t>Boiled egg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Thermocouple and wire connectors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Thermal LabVIEW program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DAC board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060950"/>
            <a:ext cx="1714500" cy="1462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3276600" y="5181600"/>
            <a:ext cx="1600200" cy="1295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10406"/>
            <a:ext cx="2917230" cy="3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Problem Statement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Design/construct insulating container to accept hot egg just removed from boiling water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Container should minimize heat loss from egg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Use minimal design concepts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Material Price List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Large foam cup………………………$0.50</a:t>
            </a:r>
          </a:p>
          <a:p>
            <a:pPr eaLnBrk="1" hangingPunct="1"/>
            <a:r>
              <a:rPr lang="en-US" dirty="0" smtClean="0"/>
              <a:t>Lid…………………………………………$0.25</a:t>
            </a:r>
          </a:p>
          <a:p>
            <a:pPr eaLnBrk="1" hangingPunct="1"/>
            <a:r>
              <a:rPr lang="en-US" dirty="0" smtClean="0"/>
              <a:t>Paper cup……………………………… $0.40</a:t>
            </a:r>
          </a:p>
          <a:p>
            <a:pPr eaLnBrk="1" hangingPunct="1"/>
            <a:r>
              <a:rPr lang="en-US" dirty="0" smtClean="0"/>
              <a:t>Styrofoam pieces.…………………  $0.05 / 6</a:t>
            </a:r>
          </a:p>
          <a:p>
            <a:pPr eaLnBrk="1" hangingPunct="1"/>
            <a:r>
              <a:rPr lang="en-US" dirty="0" smtClean="0"/>
              <a:t>Tape …………………………………… $0.10/ ft</a:t>
            </a:r>
          </a:p>
          <a:p>
            <a:pPr eaLnBrk="1" hangingPunct="1"/>
            <a:r>
              <a:rPr lang="en-US" dirty="0" smtClean="0"/>
              <a:t>Aluminum foil ………………………  $0.30/ ft</a:t>
            </a:r>
            <a:r>
              <a:rPr lang="en-US" baseline="30000" dirty="0" smtClean="0"/>
              <a:t>2</a:t>
            </a:r>
          </a:p>
          <a:p>
            <a:pPr eaLnBrk="1" hangingPunct="1"/>
            <a:r>
              <a:rPr lang="en-US" dirty="0" smtClean="0"/>
              <a:t>Plastic wrap   ………………………..$0.02 / ft</a:t>
            </a:r>
            <a:r>
              <a:rPr lang="en-US" baseline="30000" dirty="0" smtClean="0"/>
              <a:t>2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00200"/>
            <a:ext cx="7446963" cy="4525963"/>
          </a:xfrm>
        </p:spPr>
        <p:txBody>
          <a:bodyPr/>
          <a:lstStyle/>
          <a:p>
            <a:pPr eaLnBrk="1" hangingPunct="1"/>
            <a:r>
              <a:rPr lang="en-US" sz="3200" smtClean="0"/>
              <a:t>Objective</a:t>
            </a:r>
          </a:p>
          <a:p>
            <a:pPr eaLnBrk="1" hangingPunct="1"/>
            <a:r>
              <a:rPr lang="en-US" sz="3200" smtClean="0"/>
              <a:t>Background</a:t>
            </a:r>
          </a:p>
          <a:p>
            <a:pPr eaLnBrk="1" hangingPunct="1"/>
            <a:r>
              <a:rPr lang="en-US" sz="3200" smtClean="0"/>
              <a:t>Materials</a:t>
            </a:r>
          </a:p>
          <a:p>
            <a:pPr eaLnBrk="1" hangingPunct="1"/>
            <a:r>
              <a:rPr lang="en-US" sz="3200" smtClean="0"/>
              <a:t>Procedure</a:t>
            </a:r>
          </a:p>
          <a:p>
            <a:pPr eaLnBrk="1" hangingPunct="1"/>
            <a:r>
              <a:rPr lang="en-US" sz="3200" smtClean="0"/>
              <a:t>Report / Presentation</a:t>
            </a:r>
          </a:p>
          <a:p>
            <a:pPr eaLnBrk="1" hangingPunct="1"/>
            <a:r>
              <a:rPr lang="en-US" sz="3200" smtClean="0"/>
              <a:t>Closing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Rules of the Competition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7900" y="1184275"/>
            <a:ext cx="6858000" cy="5410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/>
              <a:t>A container must be purchased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/>
              <a:t>All materials must remain inside chosen container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/>
              <a:t>Container cannot be larger than largest cup provided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/>
              <a:t>No external heat sources may be used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/>
              <a:t>Start </a:t>
            </a:r>
            <a:r>
              <a:rPr lang="en-US" sz="2100" dirty="0" err="1" smtClean="0"/>
              <a:t>LabVIEW</a:t>
            </a:r>
            <a:r>
              <a:rPr lang="en-US" sz="2100" dirty="0" smtClean="0"/>
              <a:t> program when container cover is closed and egg is inside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/>
              <a:t>Container may not be held or covered during temperature readings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/>
              <a:t>Egg may not be returned to water (No “restarts”)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/>
              <a:t>At least one cup must be used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/>
              <a:t>Egg shell may not be cracked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/>
              <a:t>Container must remain on surface of testing area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100" dirty="0" smtClean="0"/>
              <a:t>Thermocouple must only be taped to surface of egg shell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2209800"/>
            <a:ext cx="23622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Design Specs.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Disqualifications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Declaration of winners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4" y="6096000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Rules of the Competition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295400"/>
            <a:ext cx="6553200" cy="5410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CC0000"/>
                </a:solidFill>
              </a:rPr>
              <a:t>Disqualifications</a:t>
            </a:r>
            <a:r>
              <a:rPr lang="en-US" smtClean="0"/>
              <a:t> occur when: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8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Any materials are outside the container</a:t>
            </a:r>
            <a:endParaRPr lang="en-US" sz="280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sz="120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Container is held during testing</a:t>
            </a:r>
            <a:endParaRPr lang="en-US" sz="280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sz="120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Any external heating source is used </a:t>
            </a:r>
            <a:endParaRPr lang="en-US" sz="280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sz="120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Testing not started within 30 seconds of receiving egg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2209800"/>
            <a:ext cx="23622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Design Specs.</a:t>
            </a:r>
            <a:endParaRPr lang="en-US" sz="2000">
              <a:solidFill>
                <a:srgbClr val="FF3300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Disqualifications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Declaration of winners</a:t>
            </a: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371600"/>
            <a:ext cx="6629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smtClean="0"/>
              <a:t>IC = insulating capability of container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IC is slope of last 5 minutes of heat loss plot</a:t>
            </a:r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T</a:t>
            </a:r>
            <a:r>
              <a:rPr lang="en-US" sz="2200" baseline="-25000" smtClean="0"/>
              <a:t>R</a:t>
            </a:r>
            <a:r>
              <a:rPr lang="en-US" sz="2200" smtClean="0"/>
              <a:t> is room temperature, T</a:t>
            </a:r>
            <a:r>
              <a:rPr lang="en-US" sz="2200" baseline="-25000" smtClean="0"/>
              <a:t>F</a:t>
            </a:r>
            <a:r>
              <a:rPr lang="en-US" sz="2200" smtClean="0"/>
              <a:t> is final thermocouple temperature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Team with lowest </a:t>
            </a:r>
            <a:r>
              <a:rPr lang="en-US" sz="2200" b="1" smtClean="0"/>
              <a:t>M</a:t>
            </a:r>
            <a:r>
              <a:rPr lang="en-US" sz="2200" smtClean="0"/>
              <a:t>inimal </a:t>
            </a:r>
            <a:r>
              <a:rPr lang="en-US" sz="2200" b="1" smtClean="0"/>
              <a:t>D</a:t>
            </a:r>
            <a:r>
              <a:rPr lang="en-US" sz="2200" smtClean="0"/>
              <a:t>esign </a:t>
            </a:r>
            <a:r>
              <a:rPr lang="en-US" sz="2200" b="1" smtClean="0"/>
              <a:t>R</a:t>
            </a:r>
            <a:r>
              <a:rPr lang="en-US" sz="2200" smtClean="0"/>
              <a:t>atio wins</a:t>
            </a:r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Extra points for TA lab report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Winning team +10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2</a:t>
            </a:r>
            <a:r>
              <a:rPr lang="en-US" sz="1900" baseline="30000" smtClean="0"/>
              <a:t>nd</a:t>
            </a:r>
            <a:r>
              <a:rPr lang="en-US" sz="1900" smtClean="0"/>
              <a:t> place team +5 (4 or more teams)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3</a:t>
            </a:r>
            <a:r>
              <a:rPr lang="en-US" sz="1900" baseline="30000" smtClean="0"/>
              <a:t>rd</a:t>
            </a:r>
            <a:r>
              <a:rPr lang="en-US" sz="1900" smtClean="0"/>
              <a:t> place team +2 (8 or more teams)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Rules of the Competition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2209800"/>
            <a:ext cx="2362200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Design Specs.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Disqualifications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Declaration of winners</a:t>
            </a: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667000" y="2438400"/>
          <a:ext cx="34290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4" imgW="1447560" imgH="419040" progId="Equation.3">
                  <p:embed/>
                </p:oleObj>
              </mc:Choice>
              <mc:Fallback>
                <p:oleObj name="Equation" r:id="rId4" imgW="144756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438400"/>
                        <a:ext cx="3429000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Procedure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371600"/>
            <a:ext cx="6518275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Pre-Test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Observe provided materials</a:t>
            </a:r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Brainstorm for possible designs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Sketch design on paper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smtClean="0"/>
              <a:t>Label properly</a:t>
            </a:r>
          </a:p>
          <a:p>
            <a:pPr lvl="1"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Construct design according to your sketch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smtClean="0"/>
              <a:t>Note design changes</a:t>
            </a:r>
          </a:p>
          <a:p>
            <a:pPr lvl="1"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Create price list detailing your design </a:t>
            </a: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371600" cy="201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CC0000"/>
                </a:solidFill>
                <a:latin typeface="Tahoma" pitchFamily="34" charset="0"/>
              </a:rPr>
              <a:t>Pre-Test</a:t>
            </a:r>
          </a:p>
          <a:p>
            <a:pPr algn="l">
              <a:spcBef>
                <a:spcPct val="50000"/>
              </a:spcBef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Post-Test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096000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Procedure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7162800" cy="5105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800" smtClean="0"/>
              <a:t>Test</a:t>
            </a:r>
          </a:p>
          <a:p>
            <a:pPr marL="914400" lvl="1" indent="-457200" eaLnBrk="1" hangingPunct="1">
              <a:buFontTx/>
              <a:buNone/>
            </a:pPr>
            <a:endParaRPr lang="en-US" sz="2400" smtClean="0"/>
          </a:p>
          <a:p>
            <a:pPr marL="914400" lvl="1" indent="-457200" eaLnBrk="1" hangingPunct="1">
              <a:buFontTx/>
              <a:buNone/>
            </a:pPr>
            <a:r>
              <a:rPr lang="en-US" sz="2400" smtClean="0"/>
              <a:t>* TA performs test using an unmodified cup (control experiment) </a:t>
            </a:r>
          </a:p>
          <a:p>
            <a:pPr marL="533400" indent="-533400" eaLnBrk="1" hangingPunct="1">
              <a:buFontTx/>
              <a:buNone/>
            </a:pPr>
            <a:endParaRPr lang="en-US" sz="1200" smtClean="0"/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smtClean="0"/>
              <a:t>Receive boiled egg from instructor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smtClean="0"/>
              <a:t>Tape one end of thermocouple wire to egg (constant contact essential)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smtClean="0"/>
              <a:t>Insert egg with attached thermocouple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smtClean="0"/>
              <a:t>Quickly close container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smtClean="0"/>
              <a:t>Start LabVIEW program</a:t>
            </a:r>
          </a:p>
          <a:p>
            <a:pPr marL="914400" lvl="1" indent="-457200" eaLnBrk="1" hangingPunct="1">
              <a:buFontTx/>
              <a:buNone/>
            </a:pPr>
            <a:endParaRPr lang="en-US" sz="2400" smtClean="0"/>
          </a:p>
        </p:txBody>
      </p:sp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143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304800" y="2286000"/>
            <a:ext cx="1371600" cy="201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Pre-Test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CC0000"/>
                </a:solidFill>
                <a:latin typeface="Tahoma" pitchFamily="34" charset="0"/>
              </a:rPr>
              <a:t>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solidFill>
                <a:srgbClr val="CC0000"/>
              </a:solidFill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Post-Test</a:t>
            </a:r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Procedure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371600"/>
            <a:ext cx="71628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Post-Test</a:t>
            </a:r>
          </a:p>
          <a:p>
            <a:pPr eaLnBrk="1" hangingPunct="1">
              <a:buFontTx/>
              <a:buNone/>
            </a:pPr>
            <a:endParaRPr lang="en-US" sz="1000" smtClean="0"/>
          </a:p>
          <a:p>
            <a:pPr eaLnBrk="1" hangingPunct="1"/>
            <a:r>
              <a:rPr lang="en-US" sz="2800" smtClean="0"/>
              <a:t>LabVIEW program has run for 15 minutes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Excel table automatically created after test</a:t>
            </a:r>
          </a:p>
          <a:p>
            <a:pPr eaLnBrk="1" hangingPunct="1"/>
            <a:r>
              <a:rPr lang="en-US" sz="2800" smtClean="0"/>
              <a:t>Use data on table to create Excel  graph of Temperature vs. Time</a:t>
            </a:r>
          </a:p>
          <a:p>
            <a:pPr eaLnBrk="1" hangingPunct="1"/>
            <a:r>
              <a:rPr lang="en-US" sz="2800" smtClean="0"/>
              <a:t>Show table and graph to TA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TA will initial lab notes that table and graph have been created</a:t>
            </a:r>
          </a:p>
          <a:p>
            <a:pPr eaLnBrk="1" hangingPunct="1"/>
            <a:r>
              <a:rPr lang="en-US" sz="2800" smtClean="0"/>
              <a:t>Save table and graph </a:t>
            </a:r>
          </a:p>
          <a:p>
            <a:pPr eaLnBrk="1" hangingPunct="1"/>
            <a:r>
              <a:rPr lang="en-US" sz="2800" smtClean="0"/>
              <a:t>Have photo taken of container</a:t>
            </a: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143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304800" y="2286000"/>
            <a:ext cx="1371600" cy="201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Pre-Test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latin typeface="Tahoma" pitchFamily="34" charset="0"/>
              </a:rPr>
              <a:t>Test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1800">
              <a:latin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CC0000"/>
                </a:solidFill>
                <a:latin typeface="Tahoma" pitchFamily="34" charset="0"/>
              </a:rPr>
              <a:t>Post-Test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6096000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Assignment: Report</a:t>
            </a:r>
            <a:endParaRPr lang="en-US" b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153400" cy="495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Individual BONUS (</a:t>
            </a:r>
            <a:r>
              <a:rPr lang="en-US" sz="2800" dirty="0" smtClean="0">
                <a:solidFill>
                  <a:srgbClr val="FF0000"/>
                </a:solidFill>
              </a:rPr>
              <a:t>!</a:t>
            </a:r>
            <a:r>
              <a:rPr lang="en-US" sz="2800" dirty="0" smtClean="0"/>
              <a:t>) Report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800" dirty="0" smtClean="0"/>
              <a:t>Title page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800" dirty="0" smtClean="0"/>
              <a:t>Discussion topics in the manual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800" dirty="0" smtClean="0"/>
              <a:t>Include original data with instructor’s initials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800" dirty="0" smtClean="0"/>
              <a:t>Scan in lab notes (ask TA for assistance)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TA must initial that table and graph were completed</a:t>
            </a:r>
          </a:p>
          <a:p>
            <a:pPr lvl="1" eaLnBrk="1" hangingPunct="1"/>
            <a:endParaRPr lang="en-US" sz="1200" dirty="0" smtClean="0"/>
          </a:p>
          <a:p>
            <a:pPr eaLnBrk="1" hangingPunct="1"/>
            <a:r>
              <a:rPr lang="en-US" sz="2800" dirty="0" smtClean="0"/>
              <a:t>Include table, graph, and photo of container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Assignment: Presentation</a:t>
            </a:r>
            <a:endParaRPr lang="en-US" b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Team presentation</a:t>
            </a:r>
            <a:endParaRPr lang="en-US" sz="8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State rules of competition</a:t>
            </a:r>
            <a:endParaRPr lang="en-US" sz="8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Describe your design and its concepts</a:t>
            </a:r>
            <a:endParaRPr lang="en-US" sz="7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Explain steps taken to complete lab</a:t>
            </a:r>
            <a:endParaRPr lang="en-US" sz="8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Professional-looking tables and graph</a:t>
            </a:r>
            <a:endParaRPr lang="en-US" sz="8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How could your current design be improved?</a:t>
            </a:r>
            <a:endParaRPr lang="en-US" sz="800" smtClean="0"/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700" smtClean="0"/>
              <a:t>Refer to “Creating PowerPoint Presentations” found on EG website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Closing</a:t>
            </a:r>
            <a:endParaRPr lang="en-US" b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848600" cy="4953000"/>
          </a:xfrm>
        </p:spPr>
        <p:txBody>
          <a:bodyPr/>
          <a:lstStyle/>
          <a:p>
            <a:pPr eaLnBrk="1" hangingPunct="1"/>
            <a:r>
              <a:rPr lang="en-US" smtClean="0"/>
              <a:t>Have all original data signed by TA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Each team member should have turn using software</a:t>
            </a:r>
            <a:endParaRPr lang="en-US" sz="1200" smtClean="0"/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Submit all work electronically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Return all unused materials to TA</a:t>
            </a:r>
          </a:p>
          <a:p>
            <a:pPr eaLnBrk="1" hangingPunct="1"/>
            <a:endParaRPr lang="en-US" sz="1200" smtClean="0"/>
          </a:p>
          <a:p>
            <a:pPr eaLnBrk="1" hangingPunct="1"/>
            <a:r>
              <a:rPr lang="en-US" smtClean="0"/>
              <a:t>Discard egg after testing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and construct container to minimize heat loss from an egg within</a:t>
            </a:r>
          </a:p>
          <a:p>
            <a:pPr eaLnBrk="1" hangingPunct="1"/>
            <a:r>
              <a:rPr lang="en-US" smtClean="0"/>
              <a:t>Understand concept of minimal design</a:t>
            </a:r>
          </a:p>
          <a:p>
            <a:pPr eaLnBrk="1" hangingPunct="1"/>
            <a:r>
              <a:rPr lang="en-US" smtClean="0"/>
              <a:t>Understand 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thermodynamic systems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temperature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heat and heat transfer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Thermodynamic Systems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/>
          <a:lstStyle/>
          <a:p>
            <a:pPr eaLnBrk="1" hangingPunct="1"/>
            <a:r>
              <a:rPr lang="en-US" smtClean="0"/>
              <a:t>Part of the universe separated from the surroundings by a boundary                (real or imaginary)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3 types of systems: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b="1" smtClean="0"/>
              <a:t>Open</a:t>
            </a:r>
            <a:r>
              <a:rPr lang="en-US" smtClean="0"/>
              <a:t> system: exchange </a:t>
            </a:r>
            <a:r>
              <a:rPr lang="en-US" b="1" smtClean="0"/>
              <a:t>energy</a:t>
            </a:r>
            <a:r>
              <a:rPr lang="en-US" smtClean="0"/>
              <a:t> and </a:t>
            </a:r>
            <a:r>
              <a:rPr lang="en-US" b="1" smtClean="0"/>
              <a:t>matter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b="1" smtClean="0"/>
              <a:t>Closed</a:t>
            </a:r>
            <a:r>
              <a:rPr lang="en-US" smtClean="0"/>
              <a:t> system: exchange </a:t>
            </a:r>
            <a:r>
              <a:rPr lang="en-US" b="1" smtClean="0"/>
              <a:t>energy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b="1" smtClean="0"/>
              <a:t>Isolated</a:t>
            </a:r>
            <a:r>
              <a:rPr lang="en-US" smtClean="0"/>
              <a:t> system: </a:t>
            </a:r>
            <a:r>
              <a:rPr lang="en-US" b="1" smtClean="0"/>
              <a:t>no</a:t>
            </a:r>
            <a:r>
              <a:rPr lang="en-US" smtClean="0"/>
              <a:t> exchange</a:t>
            </a:r>
          </a:p>
        </p:txBody>
      </p:sp>
      <p:pic>
        <p:nvPicPr>
          <p:cNvPr id="8196" name="Picture 3" descr="682px-System-boundar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133600"/>
            <a:ext cx="207803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Temperature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Qualitative laymen perception: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 hot, warm, cold…</a:t>
            </a:r>
          </a:p>
          <a:p>
            <a:pPr eaLnBrk="1" hangingPunct="1"/>
            <a:r>
              <a:rPr lang="en-US" smtClean="0"/>
              <a:t>Physical property of system: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Average kinetic energy of 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	atoms and/or molecules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/>
              <a:t>Absolute zero occurs when 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	average kinetic energy is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	zero: 0</a:t>
            </a:r>
            <a:r>
              <a:rPr lang="en-US" sz="2400" baseline="30000" smtClean="0"/>
              <a:t>o</a:t>
            </a:r>
            <a:r>
              <a:rPr lang="en-US" sz="2400" smtClean="0"/>
              <a:t>K</a:t>
            </a:r>
          </a:p>
        </p:txBody>
      </p:sp>
      <p:pic>
        <p:nvPicPr>
          <p:cNvPr id="9220" name="Picture 3" descr="Thermally_Agitated_Molecul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429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Heat &amp; Heat Transfer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eaLnBrk="1" hangingPunct="1"/>
            <a:r>
              <a:rPr lang="en-US" b="1" smtClean="0"/>
              <a:t>Heat</a:t>
            </a:r>
            <a:r>
              <a:rPr lang="en-US" smtClean="0"/>
              <a:t>: thermal energy (total kinetic energy of all atoms and/or molecules)</a:t>
            </a:r>
          </a:p>
          <a:p>
            <a:pPr lvl="2" eaLnBrk="1" hangingPunct="1"/>
            <a:endParaRPr lang="en-US" i="1" smtClean="0"/>
          </a:p>
          <a:p>
            <a:pPr eaLnBrk="1" hangingPunct="1"/>
            <a:r>
              <a:rPr lang="en-US" b="1" smtClean="0"/>
              <a:t>Heat transfer</a:t>
            </a:r>
            <a:r>
              <a:rPr lang="en-US" smtClean="0"/>
              <a:t>: passage of thermal energy from hot to cold body</a:t>
            </a: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1371600" y="4419600"/>
            <a:ext cx="6172200" cy="533400"/>
          </a:xfrm>
          <a:prstGeom prst="rect">
            <a:avLst/>
          </a:prstGeom>
          <a:solidFill>
            <a:srgbClr val="FF3300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  <a:p>
            <a:r>
              <a:rPr lang="en-US">
                <a:latin typeface="Tahoma" pitchFamily="34" charset="0"/>
                <a:cs typeface="Tahoma" pitchFamily="34" charset="0"/>
              </a:rPr>
              <a:t>Can NEVER be stopped, only SLOWED DOWN</a:t>
            </a:r>
          </a:p>
          <a:p>
            <a:endParaRPr lang="en-US"/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Equilibrium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eaLnBrk="1" hangingPunct="1"/>
            <a:r>
              <a:rPr lang="en-US" smtClean="0"/>
              <a:t>Equilibrium reached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mtClean="0"/>
              <a:t>Temperature at all points in a system are equal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3733800"/>
            <a:ext cx="3429000" cy="1370013"/>
            <a:chOff x="-432" y="2688"/>
            <a:chExt cx="2832" cy="1296"/>
          </a:xfrm>
        </p:grpSpPr>
        <p:sp>
          <p:nvSpPr>
            <p:cNvPr id="11284" name="Rectangle 5"/>
            <p:cNvSpPr>
              <a:spLocks noChangeArrowheads="1"/>
            </p:cNvSpPr>
            <p:nvPr/>
          </p:nvSpPr>
          <p:spPr bwMode="auto">
            <a:xfrm>
              <a:off x="-432" y="2688"/>
              <a:ext cx="2832" cy="129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285" name="Text Box 6"/>
            <p:cNvSpPr txBox="1">
              <a:spLocks noChangeArrowheads="1"/>
            </p:cNvSpPr>
            <p:nvPr/>
          </p:nvSpPr>
          <p:spPr bwMode="auto">
            <a:xfrm>
              <a:off x="-241" y="2882"/>
              <a:ext cx="433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65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6" name="Text Box 7"/>
            <p:cNvSpPr txBox="1">
              <a:spLocks noChangeArrowheads="1"/>
            </p:cNvSpPr>
            <p:nvPr/>
          </p:nvSpPr>
          <p:spPr bwMode="auto">
            <a:xfrm>
              <a:off x="-95" y="3599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73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7" name="Text Box 8"/>
            <p:cNvSpPr txBox="1">
              <a:spLocks noChangeArrowheads="1"/>
            </p:cNvSpPr>
            <p:nvPr/>
          </p:nvSpPr>
          <p:spPr bwMode="auto">
            <a:xfrm>
              <a:off x="768" y="2784"/>
              <a:ext cx="528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125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8" name="Text Box 9"/>
            <p:cNvSpPr txBox="1">
              <a:spLocks noChangeArrowheads="1"/>
            </p:cNvSpPr>
            <p:nvPr/>
          </p:nvSpPr>
          <p:spPr bwMode="auto">
            <a:xfrm>
              <a:off x="1056" y="3311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50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9" name="Text Box 10"/>
            <p:cNvSpPr txBox="1">
              <a:spLocks noChangeArrowheads="1"/>
            </p:cNvSpPr>
            <p:nvPr/>
          </p:nvSpPr>
          <p:spPr bwMode="auto">
            <a:xfrm>
              <a:off x="1873" y="2832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39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0" name="Text Box 11"/>
            <p:cNvSpPr txBox="1">
              <a:spLocks noChangeArrowheads="1"/>
            </p:cNvSpPr>
            <p:nvPr/>
          </p:nvSpPr>
          <p:spPr bwMode="auto">
            <a:xfrm>
              <a:off x="289" y="2975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25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1" name="Text Box 12"/>
            <p:cNvSpPr txBox="1">
              <a:spLocks noChangeArrowheads="1"/>
            </p:cNvSpPr>
            <p:nvPr/>
          </p:nvSpPr>
          <p:spPr bwMode="auto">
            <a:xfrm>
              <a:off x="1487" y="3553"/>
              <a:ext cx="433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80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2" name="Text Box 13"/>
            <p:cNvSpPr txBox="1">
              <a:spLocks noChangeArrowheads="1"/>
            </p:cNvSpPr>
            <p:nvPr/>
          </p:nvSpPr>
          <p:spPr bwMode="auto">
            <a:xfrm>
              <a:off x="386" y="3457"/>
              <a:ext cx="429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95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3" name="Text Box 14"/>
            <p:cNvSpPr txBox="1">
              <a:spLocks noChangeArrowheads="1"/>
            </p:cNvSpPr>
            <p:nvPr/>
          </p:nvSpPr>
          <p:spPr bwMode="auto">
            <a:xfrm>
              <a:off x="1200" y="2975"/>
              <a:ext cx="432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90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94" name="Text Box 15"/>
            <p:cNvSpPr txBox="1">
              <a:spLocks noChangeArrowheads="1"/>
            </p:cNvSpPr>
            <p:nvPr/>
          </p:nvSpPr>
          <p:spPr bwMode="auto">
            <a:xfrm>
              <a:off x="1873" y="3215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58</a:t>
              </a:r>
              <a:r>
                <a:rPr lang="en-US" sz="1800" baseline="30000"/>
                <a:t>o</a:t>
              </a:r>
              <a:endParaRPr lang="en-US" sz="1800"/>
            </a:p>
          </p:txBody>
        </p:sp>
      </p:grpSp>
      <p:sp>
        <p:nvSpPr>
          <p:cNvPr id="11269" name="Text Box 29"/>
          <p:cNvSpPr txBox="1">
            <a:spLocks noChangeArrowheads="1"/>
          </p:cNvSpPr>
          <p:nvPr/>
        </p:nvSpPr>
        <p:spPr bwMode="auto">
          <a:xfrm>
            <a:off x="990600" y="52578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Arial" charset="0"/>
              </a:rPr>
              <a:t>Initial State</a:t>
            </a:r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181600" y="3733800"/>
            <a:ext cx="3429000" cy="1368425"/>
            <a:chOff x="3216" y="2736"/>
            <a:chExt cx="2832" cy="1296"/>
          </a:xfrm>
        </p:grpSpPr>
        <p:sp>
          <p:nvSpPr>
            <p:cNvPr id="11273" name="Rectangle 17"/>
            <p:cNvSpPr>
              <a:spLocks noChangeArrowheads="1"/>
            </p:cNvSpPr>
            <p:nvPr/>
          </p:nvSpPr>
          <p:spPr bwMode="auto">
            <a:xfrm>
              <a:off x="3216" y="2736"/>
              <a:ext cx="2832" cy="129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274" name="Text Box 18"/>
            <p:cNvSpPr txBox="1">
              <a:spLocks noChangeArrowheads="1"/>
            </p:cNvSpPr>
            <p:nvPr/>
          </p:nvSpPr>
          <p:spPr bwMode="auto">
            <a:xfrm>
              <a:off x="3407" y="2928"/>
              <a:ext cx="433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</a:p>
          </p:txBody>
        </p:sp>
        <p:sp>
          <p:nvSpPr>
            <p:cNvPr id="11275" name="Text Box 19"/>
            <p:cNvSpPr txBox="1">
              <a:spLocks noChangeArrowheads="1"/>
            </p:cNvSpPr>
            <p:nvPr/>
          </p:nvSpPr>
          <p:spPr bwMode="auto">
            <a:xfrm>
              <a:off x="3552" y="3649"/>
              <a:ext cx="432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6" name="Text Box 20"/>
            <p:cNvSpPr txBox="1">
              <a:spLocks noChangeArrowheads="1"/>
            </p:cNvSpPr>
            <p:nvPr/>
          </p:nvSpPr>
          <p:spPr bwMode="auto">
            <a:xfrm>
              <a:off x="4416" y="2834"/>
              <a:ext cx="529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7" name="Text Box 21"/>
            <p:cNvSpPr txBox="1">
              <a:spLocks noChangeArrowheads="1"/>
            </p:cNvSpPr>
            <p:nvPr/>
          </p:nvSpPr>
          <p:spPr bwMode="auto">
            <a:xfrm>
              <a:off x="4705" y="3361"/>
              <a:ext cx="432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8" name="Text Box 22"/>
            <p:cNvSpPr txBox="1">
              <a:spLocks noChangeArrowheads="1"/>
            </p:cNvSpPr>
            <p:nvPr/>
          </p:nvSpPr>
          <p:spPr bwMode="auto">
            <a:xfrm>
              <a:off x="5520" y="2879"/>
              <a:ext cx="434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79" name="Text Box 23"/>
            <p:cNvSpPr txBox="1">
              <a:spLocks noChangeArrowheads="1"/>
            </p:cNvSpPr>
            <p:nvPr/>
          </p:nvSpPr>
          <p:spPr bwMode="auto">
            <a:xfrm>
              <a:off x="3937" y="3025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0" name="Text Box 24"/>
            <p:cNvSpPr txBox="1">
              <a:spLocks noChangeArrowheads="1"/>
            </p:cNvSpPr>
            <p:nvPr/>
          </p:nvSpPr>
          <p:spPr bwMode="auto">
            <a:xfrm>
              <a:off x="5137" y="3601"/>
              <a:ext cx="431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1" name="Text Box 25"/>
            <p:cNvSpPr txBox="1">
              <a:spLocks noChangeArrowheads="1"/>
            </p:cNvSpPr>
            <p:nvPr/>
          </p:nvSpPr>
          <p:spPr bwMode="auto">
            <a:xfrm>
              <a:off x="4034" y="3504"/>
              <a:ext cx="429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2" name="Text Box 26"/>
            <p:cNvSpPr txBox="1">
              <a:spLocks noChangeArrowheads="1"/>
            </p:cNvSpPr>
            <p:nvPr/>
          </p:nvSpPr>
          <p:spPr bwMode="auto">
            <a:xfrm>
              <a:off x="4848" y="3025"/>
              <a:ext cx="432" cy="34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  <p:sp>
          <p:nvSpPr>
            <p:cNvPr id="11283" name="Text Box 27"/>
            <p:cNvSpPr txBox="1">
              <a:spLocks noChangeArrowheads="1"/>
            </p:cNvSpPr>
            <p:nvPr/>
          </p:nvSpPr>
          <p:spPr bwMode="auto">
            <a:xfrm>
              <a:off x="5520" y="3265"/>
              <a:ext cx="434" cy="3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/>
                <a:t>70</a:t>
              </a:r>
              <a:r>
                <a:rPr lang="en-US" sz="1800" baseline="30000"/>
                <a:t>o</a:t>
              </a:r>
              <a:endParaRPr lang="en-US" sz="1800"/>
            </a:p>
          </p:txBody>
        </p:sp>
      </p:grpSp>
      <p:sp>
        <p:nvSpPr>
          <p:cNvPr id="11271" name="Text Box 30"/>
          <p:cNvSpPr txBox="1">
            <a:spLocks noChangeArrowheads="1"/>
          </p:cNvSpPr>
          <p:nvPr/>
        </p:nvSpPr>
        <p:spPr bwMode="auto">
          <a:xfrm>
            <a:off x="6172200" y="5257800"/>
            <a:ext cx="1828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Arial" charset="0"/>
              </a:rPr>
              <a:t>Final State</a:t>
            </a:r>
            <a:endParaRPr lang="en-US"/>
          </a:p>
        </p:txBody>
      </p:sp>
      <p:sp>
        <p:nvSpPr>
          <p:cNvPr id="11272" name="Line 32"/>
          <p:cNvSpPr>
            <a:spLocks noChangeShapeType="1"/>
          </p:cNvSpPr>
          <p:nvPr/>
        </p:nvSpPr>
        <p:spPr bwMode="auto">
          <a:xfrm>
            <a:off x="4191000" y="44196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2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Means of Heat Transfer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Three types of heat transfer covered:</a:t>
            </a:r>
            <a:endParaRPr lang="en-US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smtClean="0"/>
              <a:t>Conduction</a:t>
            </a:r>
            <a:r>
              <a:rPr lang="en-US" smtClean="0"/>
              <a:t>: through matter (solids)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smtClean="0"/>
              <a:t>Convection</a:t>
            </a:r>
            <a:r>
              <a:rPr lang="en-US" smtClean="0"/>
              <a:t>: through fluids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smtClean="0"/>
              <a:t>Radiation</a:t>
            </a:r>
            <a:r>
              <a:rPr lang="en-US" smtClean="0"/>
              <a:t>: does not require medium</a:t>
            </a:r>
          </a:p>
        </p:txBody>
      </p:sp>
      <p:pic>
        <p:nvPicPr>
          <p:cNvPr id="12292" name="Picture 14" descr="heatran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505200"/>
            <a:ext cx="36957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00094"/>
            <a:ext cx="2993430" cy="4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8"/>
          <p:cNvSpPr>
            <a:spLocks noChangeArrowheads="1"/>
          </p:cNvSpPr>
          <p:nvPr/>
        </p:nvSpPr>
        <p:spPr bwMode="auto">
          <a:xfrm>
            <a:off x="5105400" y="1752600"/>
            <a:ext cx="3200400" cy="13716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3366CC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en-US" dirty="0"/>
              <a:t>100</a:t>
            </a:r>
            <a:r>
              <a:rPr lang="en-US" dirty="0">
                <a:cs typeface="Times New Roman" pitchFamily="18" charset="0"/>
              </a:rPr>
              <a:t>°F</a:t>
            </a: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200</a:t>
            </a:r>
            <a:r>
              <a:rPr lang="en-US" dirty="0"/>
              <a:t>°F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mtClean="0"/>
              <a:t>               Conduction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 eaLnBrk="1" hangingPunct="1"/>
            <a:r>
              <a:rPr lang="en-US" sz="2500" smtClean="0"/>
              <a:t>Heat transferred through a solid body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91200" y="2133600"/>
            <a:ext cx="2514600" cy="685800"/>
            <a:chOff x="2592" y="3408"/>
            <a:chExt cx="528" cy="384"/>
          </a:xfrm>
        </p:grpSpPr>
        <p:sp>
          <p:nvSpPr>
            <p:cNvPr id="1034" name="Line 7"/>
            <p:cNvSpPr>
              <a:spLocks noChangeShapeType="1"/>
            </p:cNvSpPr>
            <p:nvPr/>
          </p:nvSpPr>
          <p:spPr bwMode="auto">
            <a:xfrm>
              <a:off x="2592" y="3408"/>
              <a:ext cx="5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Line 8"/>
            <p:cNvSpPr>
              <a:spLocks noChangeShapeType="1"/>
            </p:cNvSpPr>
            <p:nvPr/>
          </p:nvSpPr>
          <p:spPr bwMode="auto">
            <a:xfrm>
              <a:off x="2592" y="3600"/>
              <a:ext cx="5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Line 9"/>
            <p:cNvSpPr>
              <a:spLocks noChangeShapeType="1"/>
            </p:cNvSpPr>
            <p:nvPr/>
          </p:nvSpPr>
          <p:spPr bwMode="auto">
            <a:xfrm>
              <a:off x="2592" y="3792"/>
              <a:ext cx="5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85800" y="3352800"/>
            <a:ext cx="8458200" cy="2557463"/>
            <a:chOff x="1920" y="2813"/>
            <a:chExt cx="4176" cy="1464"/>
          </a:xfrm>
        </p:grpSpPr>
        <p:sp>
          <p:nvSpPr>
            <p:cNvPr id="1032" name="Text Box 12"/>
            <p:cNvSpPr txBox="1">
              <a:spLocks noChangeArrowheads="1"/>
            </p:cNvSpPr>
            <p:nvPr/>
          </p:nvSpPr>
          <p:spPr bwMode="auto">
            <a:xfrm>
              <a:off x="3600" y="3043"/>
              <a:ext cx="2496" cy="7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   </a:t>
              </a:r>
              <a:r>
                <a:rPr lang="en-US" i="1"/>
                <a:t>k</a:t>
              </a:r>
              <a:r>
                <a:rPr lang="en-US">
                  <a:latin typeface="Tahoma" pitchFamily="34" charset="0"/>
                </a:rPr>
                <a:t> = Coefficient of 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         thermal conductivity 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   </a:t>
              </a:r>
              <a:r>
                <a:rPr lang="en-US" i="1"/>
                <a:t>A</a:t>
              </a:r>
              <a:r>
                <a:rPr lang="en-US">
                  <a:latin typeface="Tahoma" pitchFamily="34" charset="0"/>
                </a:rPr>
                <a:t> = Cross-sectional area 	</a:t>
              </a:r>
            </a:p>
          </p:txBody>
        </p:sp>
        <p:sp>
          <p:nvSpPr>
            <p:cNvPr id="1033" name="Rectangle 13"/>
            <p:cNvSpPr>
              <a:spLocks noChangeArrowheads="1"/>
            </p:cNvSpPr>
            <p:nvPr/>
          </p:nvSpPr>
          <p:spPr bwMode="auto">
            <a:xfrm>
              <a:off x="1920" y="2813"/>
              <a:ext cx="1923" cy="14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/>
              <a:r>
                <a:rPr lang="en-US" i="1" dirty="0"/>
                <a:t>q </a:t>
              </a:r>
              <a:r>
                <a:rPr lang="en-US" dirty="0">
                  <a:latin typeface="Tahoma" pitchFamily="34" charset="0"/>
                </a:rPr>
                <a:t>= Heat transferred per 	unit time</a:t>
              </a:r>
            </a:p>
            <a:p>
              <a:pPr algn="l"/>
              <a:endParaRPr lang="en-US" sz="1200" dirty="0">
                <a:latin typeface="Tahoma" pitchFamily="34" charset="0"/>
              </a:endParaRPr>
            </a:p>
            <a:p>
              <a:pPr algn="l"/>
              <a:r>
                <a:rPr lang="el-GR" sz="1800" i="1" dirty="0">
                  <a:solidFill>
                    <a:schemeClr val="tx2"/>
                  </a:solidFill>
                </a:rPr>
                <a:t>Δ</a:t>
              </a:r>
              <a:r>
                <a:rPr lang="en-US" sz="1800" i="1" dirty="0"/>
                <a:t> </a:t>
              </a:r>
              <a:r>
                <a:rPr lang="en-US" i="1" dirty="0"/>
                <a:t>T</a:t>
              </a:r>
              <a:r>
                <a:rPr lang="en-US" dirty="0">
                  <a:latin typeface="Tahoma" pitchFamily="34" charset="0"/>
                </a:rPr>
                <a:t> = Difference in </a:t>
              </a:r>
            </a:p>
            <a:p>
              <a:pPr algn="l"/>
              <a:r>
                <a:rPr lang="en-US" dirty="0">
                  <a:latin typeface="Tahoma" pitchFamily="34" charset="0"/>
                </a:rPr>
                <a:t>         temperature</a:t>
              </a:r>
            </a:p>
            <a:p>
              <a:pPr algn="l">
                <a:lnSpc>
                  <a:spcPct val="75000"/>
                </a:lnSpc>
                <a:spcBef>
                  <a:spcPct val="50000"/>
                </a:spcBef>
              </a:pPr>
              <a:r>
                <a:rPr lang="el-GR" sz="1800" i="1" dirty="0">
                  <a:solidFill>
                    <a:schemeClr val="tx2"/>
                  </a:solidFill>
                </a:rPr>
                <a:t>Δ</a:t>
              </a:r>
              <a:r>
                <a:rPr lang="en-US" sz="1800" i="1" dirty="0"/>
                <a:t> </a:t>
              </a:r>
              <a:r>
                <a:rPr lang="en-US" i="1" dirty="0"/>
                <a:t>X</a:t>
              </a:r>
              <a:r>
                <a:rPr lang="en-US" dirty="0">
                  <a:latin typeface="Tahoma" pitchFamily="34" charset="0"/>
                </a:rPr>
                <a:t> = Length of material</a:t>
              </a:r>
            </a:p>
            <a:p>
              <a:pPr algn="l"/>
              <a:endParaRPr lang="en-US" dirty="0"/>
            </a:p>
          </p:txBody>
        </p:sp>
      </p:grpSp>
      <p:graphicFrame>
        <p:nvGraphicFramePr>
          <p:cNvPr id="1026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1066800" y="2286000"/>
          <a:ext cx="20574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3" imgW="799920" imgH="393480" progId="Equation.3">
                  <p:embed/>
                </p:oleObj>
              </mc:Choice>
              <mc:Fallback>
                <p:oleObj name="Equation" r:id="rId3" imgW="79992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2057400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220011"/>
      </a:dk1>
      <a:lt1>
        <a:srgbClr val="336699"/>
      </a:lt1>
      <a:dk2>
        <a:srgbClr val="000066"/>
      </a:dk2>
      <a:lt2>
        <a:srgbClr val="336699"/>
      </a:lt2>
      <a:accent1>
        <a:srgbClr val="003399"/>
      </a:accent1>
      <a:accent2>
        <a:srgbClr val="3366CC"/>
      </a:accent2>
      <a:accent3>
        <a:srgbClr val="AAAAB8"/>
      </a:accent3>
      <a:accent4>
        <a:srgbClr val="2A5682"/>
      </a:accent4>
      <a:accent5>
        <a:srgbClr val="AAADCA"/>
      </a:accent5>
      <a:accent6>
        <a:srgbClr val="2D5CB9"/>
      </a:accent6>
      <a:hlink>
        <a:srgbClr val="336699"/>
      </a:hlink>
      <a:folHlink>
        <a:srgbClr val="0033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20011"/>
        </a:dk1>
        <a:lt1>
          <a:srgbClr val="336699"/>
        </a:lt1>
        <a:dk2>
          <a:srgbClr val="000066"/>
        </a:dk2>
        <a:lt2>
          <a:srgbClr val="336699"/>
        </a:lt2>
        <a:accent1>
          <a:srgbClr val="003399"/>
        </a:accent1>
        <a:accent2>
          <a:srgbClr val="3366CC"/>
        </a:accent2>
        <a:accent3>
          <a:srgbClr val="AAAAB8"/>
        </a:accent3>
        <a:accent4>
          <a:srgbClr val="2A5682"/>
        </a:accent4>
        <a:accent5>
          <a:srgbClr val="AAADCA"/>
        </a:accent5>
        <a:accent6>
          <a:srgbClr val="2D5CB9"/>
        </a:accent6>
        <a:hlink>
          <a:srgbClr val="336699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00"/>
            </a:gs>
            <a:gs pos="100000">
              <a:srgbClr val="3366CC"/>
            </a:gs>
          </a:gsLst>
          <a:lin ang="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Right"/>
          <a:lightRig rig="legacyFlat3" dir="b"/>
        </a:scene3d>
        <a:sp3d extrusionH="887400" prstMaterial="legacyMatte">
          <a:bevelT w="13500" h="13500" prst="angle"/>
          <a:bevelB w="13500" h="13500" prst="angle"/>
          <a:extrusionClr>
            <a:srgbClr val="CC0000"/>
          </a:extrusionClr>
        </a:sp3d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0000"/>
            </a:gs>
            <a:gs pos="100000">
              <a:srgbClr val="3366CC"/>
            </a:gs>
          </a:gsLst>
          <a:lin ang="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Right"/>
          <a:lightRig rig="legacyFlat3" dir="b"/>
        </a:scene3d>
        <a:sp3d extrusionH="887400" prstMaterial="legacyMatte">
          <a:bevelT w="13500" h="13500" prst="angle"/>
          <a:bevelB w="13500" h="13500" prst="angle"/>
          <a:extrusionClr>
            <a:srgbClr val="CC0000"/>
          </a:extrusionClr>
        </a:sp3d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1084</Words>
  <Application>Microsoft Office PowerPoint</Application>
  <PresentationFormat>On-screen Show (4:3)</PresentationFormat>
  <Paragraphs>346</Paragraphs>
  <Slides>28</Slides>
  <Notes>25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Default Design</vt:lpstr>
      <vt:lpstr>1_Default Design</vt:lpstr>
      <vt:lpstr>Equation</vt:lpstr>
      <vt:lpstr>Heat Transfer &amp; Thermal Insulation</vt:lpstr>
      <vt:lpstr>Overview</vt:lpstr>
      <vt:lpstr>Objectives</vt:lpstr>
      <vt:lpstr>Thermodynamic Systems</vt:lpstr>
      <vt:lpstr>Temperature</vt:lpstr>
      <vt:lpstr>Heat &amp; Heat Transfer</vt:lpstr>
      <vt:lpstr>Equilibrium</vt:lpstr>
      <vt:lpstr>Means of Heat Transfer</vt:lpstr>
      <vt:lpstr>               Conduction</vt:lpstr>
      <vt:lpstr>Example of Conduction</vt:lpstr>
      <vt:lpstr>Convection</vt:lpstr>
      <vt:lpstr>Types of Convection</vt:lpstr>
      <vt:lpstr>Example of Natural Convection</vt:lpstr>
      <vt:lpstr>Radiation</vt:lpstr>
      <vt:lpstr>Thermal Insulation</vt:lpstr>
      <vt:lpstr>Minimal Design</vt:lpstr>
      <vt:lpstr>Materials For This Lab</vt:lpstr>
      <vt:lpstr>Problem Statement</vt:lpstr>
      <vt:lpstr>Material Price List</vt:lpstr>
      <vt:lpstr>Rules of the Competition</vt:lpstr>
      <vt:lpstr>Rules of the Competition</vt:lpstr>
      <vt:lpstr>Rules of the Competition</vt:lpstr>
      <vt:lpstr>Procedure</vt:lpstr>
      <vt:lpstr>Procedure</vt:lpstr>
      <vt:lpstr>Procedure</vt:lpstr>
      <vt:lpstr>Assignment: Report</vt:lpstr>
      <vt:lpstr>Assignment: Presentation</vt:lpstr>
      <vt:lpstr>Closing</vt:lpstr>
    </vt:vector>
  </TitlesOfParts>
  <Company>Hot Chilli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Matt</cp:lastModifiedBy>
  <cp:revision>85</cp:revision>
  <dcterms:created xsi:type="dcterms:W3CDTF">2002-02-21T04:34:32Z</dcterms:created>
  <dcterms:modified xsi:type="dcterms:W3CDTF">2014-01-23T21:38:42Z</dcterms:modified>
</cp:coreProperties>
</file>