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</p:sldMasterIdLst>
  <p:notesMasterIdLst>
    <p:notesMasterId r:id="rId31"/>
  </p:notesMasterIdLst>
  <p:sldIdLst>
    <p:sldId id="301" r:id="rId3"/>
    <p:sldId id="32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DDDDDD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65" d="100"/>
          <a:sy n="65" d="100"/>
        </p:scale>
        <p:origin x="-68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11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03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333E92-D8D5-4427-80CE-0E6FA1DA5AE7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C4E687-D3EF-459F-A94B-B892DDD85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docid=tiIaRwZ524twlM&amp;tbnid=bEfRsTk4-wF-zM:&amp;ved=0CAUQjRw&amp;url=http%3A%2F%2Fwww.downloadclipart.net%2Fdownload%2F1616%2Fflame-design-svg&amp;ei=vC4aU-7iK8Sb1AH4_IDYBw&amp;bvm=bv.62578216,d.dmQ&amp;psig=AFQjCNFYw9Sctryd1gIc2UZKY_dBEcd5lw&amp;ust=13943112253831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4996" y="11430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218" name="Picture 2" descr="https://encrypted-tbn1.gstatic.com/images?q=tbn:ANd9GcT_7A9lmyFjhCWijtZTPkiEtmXDJdkeNLAoKsDqL_1WVKVAMj1N2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83" y="2514600"/>
            <a:ext cx="2714625" cy="35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Atoms are heated and begin to vibrate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07658" y="1295398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Heat transferred by mass transport of atoms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Heat transfer between solid and fluid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</a:t>
            </a:r>
            <a:r>
              <a:rPr lang="en-US" sz="2400" dirty="0" smtClean="0">
                <a:solidFill>
                  <a:srgbClr val="000066"/>
                </a:solidFill>
              </a:rPr>
              <a:t>liquid or gas)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Two types of convection</a:t>
            </a:r>
          </a:p>
        </p:txBody>
      </p: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4588" y="1676400"/>
          <a:ext cx="2435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676400"/>
                        <a:ext cx="24352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pic>
        <p:nvPicPr>
          <p:cNvPr id="1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Natural Convection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Density of fluid changes with temperature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Fluids expand as temperature rises and decrease density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66"/>
                </a:solidFill>
              </a:rPr>
              <a:t>Buoyant </a:t>
            </a:r>
            <a:r>
              <a:rPr lang="en-US" sz="2400" dirty="0" smtClean="0">
                <a:solidFill>
                  <a:srgbClr val="000066"/>
                </a:solidFill>
              </a:rPr>
              <a:t> forces dominate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Forced Convection or Advection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 flow caused by a device or environment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More heat transfer than natural convection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32698" y="55626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357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Atoms move around and are heated by fire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Warm air rises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</a:t>
            </a:r>
            <a:r>
              <a:rPr lang="en-US" sz="2400" dirty="0" smtClean="0">
                <a:solidFill>
                  <a:srgbClr val="000066"/>
                </a:solidFill>
              </a:rPr>
              <a:t>less dense)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Transfers energy to adjacent (air) molecules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Warm air cools, becomes more dense, and sinks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Energy exchanged between bodies in form of electromagnetic waves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Can travel through a vacuum </a:t>
            </a:r>
          </a:p>
          <a:p>
            <a:pPr marL="7429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(</a:t>
            </a:r>
            <a:r>
              <a:rPr lang="en-US" sz="2800" dirty="0" smtClean="0">
                <a:solidFill>
                  <a:srgbClr val="000066"/>
                </a:solidFill>
              </a:rPr>
              <a:t>requires no medium)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127750" y="3741738"/>
          <a:ext cx="1079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41738"/>
                        <a:ext cx="1079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Slows down heat transfer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Examples: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Clothing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Walls of houses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Refrigerators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Minimal design - ability to design an object that is both functional and economical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1: Maximize functionality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2: Minimize cost </a:t>
            </a:r>
          </a:p>
          <a:p>
            <a:pPr eaLnBrk="1" hangingPunct="1"/>
            <a:endParaRPr lang="en-US" sz="12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Foam chips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Cup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Styrofoam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Paper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cup lid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Boiled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Thermocouple and wire connectors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Thermal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10406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Design/construct insulating container to accept hot egg just removed from boiling water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should minimize heat loss from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Use minimal design concepts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Large foam cup</a:t>
            </a:r>
            <a:r>
              <a:rPr lang="en-US" dirty="0" smtClean="0">
                <a:solidFill>
                  <a:srgbClr val="000066"/>
                </a:solidFill>
              </a:rPr>
              <a:t>………………….………$</a:t>
            </a:r>
            <a:r>
              <a:rPr lang="en-US" dirty="0" smtClean="0">
                <a:solidFill>
                  <a:srgbClr val="000066"/>
                </a:solidFill>
              </a:rPr>
              <a:t>0.50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Lid…………………………………………$0.25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Paper cup</a:t>
            </a:r>
            <a:r>
              <a:rPr lang="en-US" dirty="0" smtClean="0">
                <a:solidFill>
                  <a:srgbClr val="000066"/>
                </a:solidFill>
              </a:rPr>
              <a:t>…………………….………… </a:t>
            </a:r>
            <a:r>
              <a:rPr lang="en-US" dirty="0" smtClean="0">
                <a:solidFill>
                  <a:srgbClr val="000066"/>
                </a:solidFill>
              </a:rPr>
              <a:t>$0.40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Styrofoam pieces</a:t>
            </a:r>
            <a:r>
              <a:rPr lang="en-US" dirty="0" smtClean="0">
                <a:solidFill>
                  <a:srgbClr val="000066"/>
                </a:solidFill>
              </a:rPr>
              <a:t>.…………….……….  </a:t>
            </a:r>
            <a:r>
              <a:rPr lang="en-US" dirty="0" smtClean="0">
                <a:solidFill>
                  <a:srgbClr val="000066"/>
                </a:solidFill>
              </a:rPr>
              <a:t>$0.05 / 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 </a:t>
            </a:r>
            <a:r>
              <a:rPr lang="en-US" dirty="0" smtClean="0">
                <a:solidFill>
                  <a:srgbClr val="000066"/>
                </a:solidFill>
              </a:rPr>
              <a:t>…………………………….……… </a:t>
            </a:r>
            <a:r>
              <a:rPr lang="en-US" dirty="0" smtClean="0">
                <a:solidFill>
                  <a:srgbClr val="000066"/>
                </a:solidFill>
              </a:rPr>
              <a:t>$0.10/ 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 </a:t>
            </a:r>
            <a:r>
              <a:rPr lang="en-US" dirty="0" smtClean="0">
                <a:solidFill>
                  <a:srgbClr val="000066"/>
                </a:solidFill>
              </a:rPr>
              <a:t>…………………….……  </a:t>
            </a:r>
            <a:r>
              <a:rPr lang="en-US" dirty="0" smtClean="0">
                <a:solidFill>
                  <a:srgbClr val="000066"/>
                </a:solidFill>
              </a:rPr>
              <a:t>$0.30/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   </a:t>
            </a:r>
            <a:r>
              <a:rPr lang="en-US" dirty="0" smtClean="0">
                <a:solidFill>
                  <a:srgbClr val="000066"/>
                </a:solidFill>
              </a:rPr>
              <a:t>………………….………..$</a:t>
            </a:r>
            <a:r>
              <a:rPr lang="en-US" dirty="0" smtClean="0">
                <a:solidFill>
                  <a:srgbClr val="000066"/>
                </a:solidFill>
              </a:rPr>
              <a:t>0.02 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Objective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4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1184275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 container must be purchased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Start </a:t>
            </a:r>
            <a:r>
              <a:rPr lang="en-US" sz="2100" dirty="0" err="1" smtClean="0">
                <a:solidFill>
                  <a:srgbClr val="000066"/>
                </a:solidFill>
              </a:rPr>
              <a:t>LabVIEW</a:t>
            </a:r>
            <a:r>
              <a:rPr lang="en-US" sz="2100" dirty="0" smtClean="0">
                <a:solidFill>
                  <a:srgbClr val="000066"/>
                </a:solidFill>
              </a:rPr>
              <a:t>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00"/>
                </a:solidFill>
              </a:rPr>
              <a:t>Disqualifications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occur when: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materials are outside the container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is held during testing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external heating source is used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Rules of the Competition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is slope of last 5 minutes of heat loss plot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</a:t>
            </a:r>
            <a:r>
              <a:rPr lang="en-US" sz="2200" baseline="-25000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 is room temperature, T</a:t>
            </a:r>
            <a:r>
              <a:rPr lang="en-US" sz="2200" baseline="-25000" dirty="0" smtClean="0">
                <a:solidFill>
                  <a:srgbClr val="000066"/>
                </a:solidFill>
              </a:rPr>
              <a:t>F</a:t>
            </a:r>
            <a:r>
              <a:rPr lang="en-US" sz="2200" dirty="0" smtClean="0">
                <a:solidFill>
                  <a:srgbClr val="000066"/>
                </a:solidFill>
              </a:rPr>
              <a:t> is final thermocouple temperature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Team with lowest </a:t>
            </a:r>
            <a:r>
              <a:rPr lang="en-US" sz="2200" b="1" dirty="0" smtClean="0">
                <a:solidFill>
                  <a:srgbClr val="000066"/>
                </a:solidFill>
              </a:rPr>
              <a:t>M</a:t>
            </a:r>
            <a:r>
              <a:rPr lang="en-US" sz="2200" dirty="0" smtClean="0">
                <a:solidFill>
                  <a:srgbClr val="000066"/>
                </a:solidFill>
              </a:rPr>
              <a:t>inimal </a:t>
            </a:r>
            <a:r>
              <a:rPr lang="en-US" sz="2200" b="1" dirty="0" smtClean="0">
                <a:solidFill>
                  <a:srgbClr val="000066"/>
                </a:solidFill>
              </a:rPr>
              <a:t>D</a:t>
            </a:r>
            <a:r>
              <a:rPr lang="en-US" sz="2200" dirty="0" smtClean="0">
                <a:solidFill>
                  <a:srgbClr val="000066"/>
                </a:solidFill>
              </a:rPr>
              <a:t>esign </a:t>
            </a:r>
            <a:r>
              <a:rPr lang="en-US" sz="2200" b="1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atio wins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2</a:t>
            </a:r>
            <a:r>
              <a:rPr lang="en-US" sz="2200" baseline="30000" dirty="0" smtClean="0">
                <a:solidFill>
                  <a:srgbClr val="000066"/>
                </a:solidFill>
              </a:rPr>
              <a:t>nd</a:t>
            </a:r>
            <a:r>
              <a:rPr lang="en-US" sz="2200" dirty="0" smtClean="0">
                <a:solidFill>
                  <a:srgbClr val="000066"/>
                </a:solidFill>
              </a:rPr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3</a:t>
            </a:r>
            <a:r>
              <a:rPr lang="en-US" sz="2200" baseline="30000" dirty="0" smtClean="0">
                <a:solidFill>
                  <a:srgbClr val="000066"/>
                </a:solidFill>
              </a:rPr>
              <a:t>rd</a:t>
            </a:r>
            <a:r>
              <a:rPr lang="en-US" sz="2200" dirty="0" smtClean="0">
                <a:solidFill>
                  <a:srgbClr val="000066"/>
                </a:solidFill>
              </a:rPr>
              <a:t> place team +2 (8 or more teams)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Pre-Test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Observe provided materials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Brainstorm for possible designs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Label properly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Note design changes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Start </a:t>
            </a:r>
            <a:r>
              <a:rPr lang="en-US" sz="2400" dirty="0" err="1" smtClean="0">
                <a:solidFill>
                  <a:srgbClr val="000066"/>
                </a:solidFill>
              </a:rPr>
              <a:t>LabVIEW</a:t>
            </a:r>
            <a:r>
              <a:rPr lang="en-US" sz="2400" dirty="0" smtClean="0">
                <a:solidFill>
                  <a:srgbClr val="000066"/>
                </a:solidFill>
              </a:rPr>
              <a:t> program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23156"/>
            <a:ext cx="7162800" cy="43434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Post-Test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0066"/>
                </a:solidFill>
              </a:rPr>
              <a:t>LabVIEW</a:t>
            </a:r>
            <a:r>
              <a:rPr lang="en-US" sz="2600" dirty="0" smtClean="0">
                <a:solidFill>
                  <a:srgbClr val="000066"/>
                </a:solidFill>
              </a:rPr>
              <a:t> program has run for 15 minutes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Excel table automatically created after test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Use data on table to create Excel  graph of Temperature vs. Time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Show table and graph to TA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TA will initial lab notes that table and graph have been created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Save table and graph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Report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90253"/>
            <a:ext cx="8153400" cy="5093296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000066"/>
                </a:solidFill>
              </a:rPr>
              <a:t>) Report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original data with instructor’s initials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Scan in lab notes (ask TA for assistance)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TA must initial that table and graph were completed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table, graph, and photo of container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Presentation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5344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Team presentation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State rules of competition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Describe your design and its concepts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Explain steps taken to complete lab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Professional-looking tables and graph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How could your current design be improved?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Refer to “Creating PowerPoint Presentations” found on EG website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Closing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8486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Have all original data signed by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Return all unused materials to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Discard egg after testing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 and construct container to minimize heat loss from an egg within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 concept of minimal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Understand: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hermodynamic </a:t>
            </a:r>
            <a:r>
              <a:rPr lang="en-US" sz="2800" dirty="0" smtClean="0">
                <a:solidFill>
                  <a:srgbClr val="000066"/>
                </a:solidFill>
              </a:rPr>
              <a:t>systems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emperature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H</a:t>
            </a:r>
            <a:r>
              <a:rPr lang="en-US" sz="2800" dirty="0" smtClean="0">
                <a:solidFill>
                  <a:srgbClr val="000066"/>
                </a:solidFill>
              </a:rPr>
              <a:t>eat </a:t>
            </a:r>
            <a:r>
              <a:rPr lang="en-US" sz="2800" dirty="0" smtClean="0">
                <a:solidFill>
                  <a:srgbClr val="000066"/>
                </a:solidFill>
              </a:rPr>
              <a:t>and heat transfer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Part of the universe separated from the surroundings by a </a:t>
            </a:r>
            <a:r>
              <a:rPr lang="en-US" dirty="0" smtClean="0">
                <a:solidFill>
                  <a:srgbClr val="000066"/>
                </a:solidFill>
              </a:rPr>
              <a:t>boundary (real </a:t>
            </a:r>
            <a:r>
              <a:rPr lang="en-US" dirty="0" smtClean="0">
                <a:solidFill>
                  <a:srgbClr val="000066"/>
                </a:solidFill>
              </a:rPr>
              <a:t>or imaginary)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3 types of systems: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Open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  <a:r>
              <a:rPr lang="en-US" sz="2400" dirty="0" smtClean="0">
                <a:solidFill>
                  <a:srgbClr val="000066"/>
                </a:solidFill>
              </a:rPr>
              <a:t> and </a:t>
            </a:r>
            <a:r>
              <a:rPr lang="en-US" sz="2400" b="1" dirty="0" smtClean="0">
                <a:solidFill>
                  <a:srgbClr val="000066"/>
                </a:solidFill>
              </a:rPr>
              <a:t>matter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Closed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Isolated</a:t>
            </a:r>
            <a:r>
              <a:rPr lang="en-US" sz="2400" dirty="0" smtClean="0">
                <a:solidFill>
                  <a:srgbClr val="000066"/>
                </a:solidFill>
              </a:rPr>
              <a:t> system: </a:t>
            </a:r>
            <a:r>
              <a:rPr lang="en-US" sz="2400" b="1" dirty="0" smtClean="0">
                <a:solidFill>
                  <a:srgbClr val="000066"/>
                </a:solidFill>
              </a:rPr>
              <a:t>no</a:t>
            </a:r>
            <a:r>
              <a:rPr lang="en-US" sz="2400" dirty="0" smtClean="0">
                <a:solidFill>
                  <a:srgbClr val="000066"/>
                </a:solidFill>
              </a:rPr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21969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Qualitative laymen perception: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 hot, warm, cold…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Physical property of system: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Average kinetic energy of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</a:t>
            </a:r>
            <a:r>
              <a:rPr lang="en-US" sz="2600" dirty="0" smtClean="0">
                <a:solidFill>
                  <a:srgbClr val="000066"/>
                </a:solidFill>
              </a:rPr>
              <a:t>atoms </a:t>
            </a:r>
            <a:r>
              <a:rPr lang="en-US" sz="2600" dirty="0" smtClean="0">
                <a:solidFill>
                  <a:srgbClr val="000066"/>
                </a:solidFill>
              </a:rPr>
              <a:t>and/or molecules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Absolute zero occurs when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</a:t>
            </a:r>
            <a:r>
              <a:rPr lang="en-US" sz="2600" dirty="0" smtClean="0">
                <a:solidFill>
                  <a:srgbClr val="000066"/>
                </a:solidFill>
              </a:rPr>
              <a:t>average </a:t>
            </a:r>
            <a:r>
              <a:rPr lang="en-US" sz="2600" dirty="0" smtClean="0">
                <a:solidFill>
                  <a:srgbClr val="000066"/>
                </a:solidFill>
              </a:rPr>
              <a:t>kinetic energy is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</a:t>
            </a:r>
            <a:r>
              <a:rPr lang="en-US" sz="2600" dirty="0" smtClean="0">
                <a:solidFill>
                  <a:srgbClr val="000066"/>
                </a:solidFill>
              </a:rPr>
              <a:t>zero</a:t>
            </a:r>
            <a:r>
              <a:rPr lang="en-US" sz="2600" dirty="0" smtClean="0">
                <a:solidFill>
                  <a:srgbClr val="000066"/>
                </a:solidFill>
              </a:rPr>
              <a:t>: 0</a:t>
            </a:r>
            <a:r>
              <a:rPr lang="en-US" sz="2600" baseline="30000" dirty="0" smtClean="0">
                <a:solidFill>
                  <a:srgbClr val="000066"/>
                </a:solidFill>
              </a:rPr>
              <a:t>o</a:t>
            </a:r>
            <a:r>
              <a:rPr lang="en-US" sz="2600" dirty="0" smtClean="0">
                <a:solidFill>
                  <a:srgbClr val="000066"/>
                </a:solidFill>
              </a:rPr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</a:t>
            </a:r>
            <a:r>
              <a:rPr lang="en-US" sz="2800" dirty="0" smtClean="0">
                <a:solidFill>
                  <a:srgbClr val="000066"/>
                </a:solidFill>
              </a:rPr>
              <a:t>: thermal energy (total kinetic energy of all atoms and/or molecules)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sz="2800" i="1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 transfer</a:t>
            </a:r>
            <a:r>
              <a:rPr lang="en-US" sz="2800" dirty="0" smtClean="0">
                <a:solidFill>
                  <a:srgbClr val="000066"/>
                </a:solidFill>
              </a:rPr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7315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 dirty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Equilibrium reached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Initial State</a:t>
            </a:r>
            <a:endParaRPr lang="en-US" dirty="0">
              <a:solidFill>
                <a:srgbClr val="000066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Final State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Three types of heat transfer covered: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Conduction</a:t>
            </a:r>
            <a:r>
              <a:rPr lang="en-US" sz="2800" dirty="0" smtClean="0">
                <a:solidFill>
                  <a:srgbClr val="000066"/>
                </a:solidFill>
              </a:rPr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Convection</a:t>
            </a:r>
            <a:r>
              <a:rPr lang="en-US" sz="2800" dirty="0" smtClean="0">
                <a:solidFill>
                  <a:srgbClr val="000066"/>
                </a:solidFill>
              </a:rPr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Radiation</a:t>
            </a:r>
            <a:r>
              <a:rPr lang="en-US" sz="2800" dirty="0" smtClean="0">
                <a:solidFill>
                  <a:srgbClr val="000066"/>
                </a:solidFill>
              </a:rPr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bg1"/>
                </a:solidFill>
              </a:rPr>
              <a:t>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66"/>
                </a:solidFill>
              </a:rPr>
              <a:t>Heat transferred through a solid body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470441"/>
              </p:ext>
            </p:extLst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3292908"/>
            <a:chOff x="1920" y="2813"/>
            <a:chExt cx="4176" cy="1885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8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k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A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8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>
                  <a:solidFill>
                    <a:srgbClr val="000066"/>
                  </a:solidFill>
                </a:rPr>
                <a:t>q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= Heat transferred </a:t>
              </a:r>
              <a:r>
                <a:rPr lang="en-US" dirty="0" smtClean="0">
                  <a:solidFill>
                    <a:srgbClr val="000066"/>
                  </a:solidFill>
                  <a:latin typeface="Tahoma" pitchFamily="34" charset="0"/>
                </a:rPr>
                <a:t>   	per unit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time</a:t>
              </a:r>
            </a:p>
            <a:p>
              <a:pPr algn="l"/>
              <a:endParaRPr lang="en-US" sz="12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T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X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pic>
        <p:nvPicPr>
          <p:cNvPr id="14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1143</Words>
  <Application>Microsoft Office PowerPoint</Application>
  <PresentationFormat>On-screen Show (4:3)</PresentationFormat>
  <Paragraphs>346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1_Default Design</vt:lpstr>
      <vt:lpstr>NYU Schools Master Template</vt:lpstr>
      <vt:lpstr>Microsoft Equation 3.0</vt:lpstr>
      <vt:lpstr>Equation</vt:lpstr>
      <vt:lpstr>EG1003: Introduction to Engineering and Design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95</cp:revision>
  <dcterms:created xsi:type="dcterms:W3CDTF">2002-02-21T04:34:32Z</dcterms:created>
  <dcterms:modified xsi:type="dcterms:W3CDTF">2014-03-07T20:55:24Z</dcterms:modified>
</cp:coreProperties>
</file>