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  <p:sldMasterId id="2147483735" r:id="rId2"/>
  </p:sldMasterIdLst>
  <p:notesMasterIdLst>
    <p:notesMasterId r:id="rId31"/>
  </p:notesMasterIdLst>
  <p:sldIdLst>
    <p:sldId id="301" r:id="rId3"/>
    <p:sldId id="328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FFFF"/>
    <a:srgbClr val="DDDDDD"/>
    <a:srgbClr val="0000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8" autoAdjust="0"/>
    <p:restoredTop sz="95388" autoAdjust="0"/>
  </p:normalViewPr>
  <p:slideViewPr>
    <p:cSldViewPr>
      <p:cViewPr>
        <p:scale>
          <a:sx n="65" d="100"/>
          <a:sy n="65" d="100"/>
        </p:scale>
        <p:origin x="-688" y="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3938B-2298-4C00-A6F8-20DCFF020E36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38E97-8AB3-419F-A3E1-BD8EA91441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15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31DD43-E986-4E82-BF93-85531CE0D790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779471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2E37D5-82E1-4A98-B7C7-4806DE8AD2FF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61678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Radiation picture added – Paul-Henry Volmar – September 2007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2674C1-270B-46E2-9C51-005E66866B1D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06102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68917C-9CAF-4195-A9CB-13DC97597BF9}" type="slidenum">
              <a:rPr lang="en-US" smtClean="0"/>
              <a:pPr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266527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BE7670-3AC8-49FC-B090-A2494C1996AE}" type="slidenum">
              <a:rPr lang="en-US" smtClean="0"/>
              <a:pPr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076481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EE3AFF-E0A1-4364-BE5B-5AA9AE841777}" type="slidenum">
              <a:rPr lang="en-US" smtClean="0"/>
              <a:pPr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348410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3E2A32-A6D3-4E3B-A588-7F47259898DC}" type="slidenum">
              <a:rPr lang="en-US" smtClean="0"/>
              <a:pPr/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998722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36096B-0B0D-42E0-8AC6-C7EE3DDFBED7}" type="slidenum">
              <a:rPr lang="en-US" smtClean="0"/>
              <a:pPr/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444028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EEE57E-65F4-445D-B41E-EFB30D114051}" type="slidenum">
              <a:rPr lang="en-US" smtClean="0"/>
              <a:pPr/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788170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069516-1388-41AA-8122-3028C086F058}" type="slidenum">
              <a:rPr lang="en-US" smtClean="0"/>
              <a:pPr/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570077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F0B71C-59D1-402C-AB9F-D4C868576215}" type="slidenum">
              <a:rPr lang="en-US" smtClean="0"/>
              <a:pPr/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87500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31DD43-E986-4E82-BF93-85531CE0D790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779471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E58F80-B61B-422B-BAA5-8F73BEFAF08D}" type="slidenum">
              <a:rPr lang="en-US" smtClean="0"/>
              <a:pPr/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470353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00E735-C2DB-4194-8E47-FCB7146768EE}" type="slidenum">
              <a:rPr lang="en-US" smtClean="0"/>
              <a:pPr/>
              <a:t>24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573704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C11F08-E78C-4504-ADEA-6EC5B40D2706}" type="slidenum">
              <a:rPr lang="en-US" smtClean="0"/>
              <a:pPr/>
              <a:t>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10986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6F949E-723E-413C-86A1-444B584151AF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844705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9E65A1-824E-4977-99BB-ABA3B7D91B9B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698231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2548BA-E2DE-4ECD-BBC6-5B64D3502ABE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00168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Thermodynamic Systems, Temperature  added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97EB5D-152F-4737-B649-4CA3F9C646C6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71529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New Slide: Paul-Henry Volmar – September 2007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851A58-D9C6-4A95-8FAD-15B6D4E18973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95643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Temperature slide added - Paul-Henry Volmar – September 2007-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467743-47E1-426A-BC1C-AE553300B486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29705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Modified Heat Transfer Slide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0A7266-A625-4E15-85D8-5FE3C1EFB9FB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36190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017287-E111-4751-9913-53A1CC48820F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28355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74F5A3-5D60-4D21-8174-5CC26DD21934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72507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4C4331-772C-41D1-819F-504290E2FE61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73903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DE0D7-C4A6-44AD-8BAC-A9096336E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C1662-2F2D-4376-954A-F909C3AA0D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F60D9-6B7F-4BD1-A359-29DEA6450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F3D63-D097-4274-BC73-BD2674E85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-9144" y="0"/>
            <a:ext cx="9153144" cy="685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227753" y="2043258"/>
            <a:ext cx="3637261" cy="2415052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>
              <a:spcBef>
                <a:spcPts val="0"/>
              </a:spcBef>
              <a:defRPr sz="3000" b="1" i="0">
                <a:solidFill>
                  <a:schemeClr val="bg1"/>
                </a:solidFill>
                <a:latin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27013" y="4958531"/>
            <a:ext cx="1783159" cy="482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defRPr sz="1000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61112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9153525" cy="6877051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15325" y="38946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1800" smtClean="0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17500"/>
            <a:ext cx="1689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Placeholder 2"/>
          <p:cNvSpPr>
            <a:spLocks noGrp="1"/>
          </p:cNvSpPr>
          <p:nvPr>
            <p:ph idx="11"/>
          </p:nvPr>
        </p:nvSpPr>
        <p:spPr>
          <a:xfrm>
            <a:off x="0" y="0"/>
            <a:ext cx="4480560" cy="687543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ctr">
              <a:defRPr sz="3000" b="1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997268" y="2111809"/>
            <a:ext cx="3737844" cy="4174691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spcBef>
                <a:spcPts val="0"/>
              </a:spcBef>
              <a:defRPr sz="3000" b="1" i="0">
                <a:solidFill>
                  <a:srgbClr val="FFFFFF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baseline="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0365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01793" y="2111809"/>
            <a:ext cx="3810941" cy="4174691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spcBef>
                <a:spcPts val="0"/>
              </a:spcBef>
              <a:defRPr sz="2000" b="1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1"/>
          </p:nvPr>
        </p:nvSpPr>
        <p:spPr>
          <a:xfrm>
            <a:off x="4672577" y="950131"/>
            <a:ext cx="4480560" cy="5907869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ctr">
              <a:defRPr sz="3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6712" y="305319"/>
            <a:ext cx="2740741" cy="353484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spcBef>
                <a:spcPts val="0"/>
              </a:spcBef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4914D-22B3-4DE6-83D2-4DA95BFC29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46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01793" y="2111809"/>
            <a:ext cx="8315553" cy="4174691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spcBef>
                <a:spcPts val="0"/>
              </a:spcBef>
              <a:defRPr sz="2000" b="1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176712" y="305319"/>
            <a:ext cx="2740741" cy="353484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spcBef>
                <a:spcPts val="0"/>
              </a:spcBef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4914D-22B3-4DE6-83D2-4DA95BFC29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47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77525-49BC-4B80-A6E8-D66A43BF6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91F59-412A-4B36-A6BA-0C12888FF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F3D63-D097-4274-BC73-BD2674E85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91F59-412A-4B36-A6BA-0C12888FF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7FE23-801F-42DF-931A-0B97A26273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77525-49BC-4B80-A6E8-D66A43BF6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D5C8A-AA6D-4276-8CB2-6B7FFA6E29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D8531-F4AC-4E47-A205-20A594F7D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511C3-14B1-43C7-9C92-D953BDE23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B550C-0644-4ED2-9491-330301815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DA678-3B2A-4A00-B60C-E90A410FA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3334914D-22B3-4DE6-83D2-4DA95BFC29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nyu_white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313267"/>
            <a:ext cx="673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" y="0"/>
            <a:ext cx="9153525" cy="950384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28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317500"/>
            <a:ext cx="1689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9333E92-D8D5-4427-80CE-0E6FA1DA5AE7}" type="datetime1">
              <a:rPr lang="en-US" altLang="en-US"/>
              <a:pPr>
                <a:defRPr/>
              </a:pPr>
              <a:t>8/8/2014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17C4E687-D3EF-459F-A94B-B892DDD850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28650" indent="-1714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085850" indent="-1714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114550" indent="-285750" algn="l" defTabSz="457200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jpeg"/><Relationship Id="rId4" Type="http://schemas.openxmlformats.org/officeDocument/2006/relationships/hyperlink" Target="http://www.google.com/url?sa=i&amp;rct=j&amp;q=&amp;esrc=s&amp;source=images&amp;cd=&amp;cad=rja&amp;uact=8&amp;docid=tiIaRwZ524twlM&amp;tbnid=bEfRsTk4-wF-zM:&amp;ved=0CAUQjRw&amp;url=http://www.downloadclipart.net/download/1616/flame-design-svg&amp;ei=vC4aU-7iK8Sb1AH4_IDYBw&amp;bvm=bv.62578216,d.dmQ&amp;psig=AFQjCNFYw9Sctryd1gIc2UZKY_dBEcd5lw&amp;ust=1394311225383149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jpeg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jpe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jpeg"/><Relationship Id="rId5" Type="http://schemas.openxmlformats.org/officeDocument/2006/relationships/image" Target="../media/image16.w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jpeg"/><Relationship Id="rId5" Type="http://schemas.openxmlformats.org/officeDocument/2006/relationships/image" Target="../media/image23.wmf"/><Relationship Id="rId4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81000"/>
            <a:ext cx="7772400" cy="685800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EG1003: Introduction to Engineering and Design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54996" y="1143000"/>
            <a:ext cx="7772400" cy="121920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Heat Transfer &amp;</a:t>
            </a:r>
            <a:br>
              <a:rPr lang="en-US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en-US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Thermal Insulation</a:t>
            </a:r>
            <a:endParaRPr lang="en-US" b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9218" name="Picture 2" descr="https://encrypted-tbn1.gstatic.com/images?q=tbn:ANd9GcT_7A9lmyFjhCWijtZTPkiEtmXDJdkeNLAoKsDqL_1WVKVAMj1N2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883" y="2514600"/>
            <a:ext cx="2714625" cy="355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</a:rPr>
              <a:t>Example of Conduction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962400"/>
            <a:ext cx="8686800" cy="14478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Atoms are heated and begin to vibrate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sz="1200" dirty="0" smtClean="0">
              <a:solidFill>
                <a:srgbClr val="000066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Vibrating atoms hit adjacent atoms, increasing temperature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sz="1200" dirty="0" smtClean="0">
              <a:solidFill>
                <a:srgbClr val="000066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Heat travels atom to atom up to the end of the rod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771775" y="2481263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3317" name="Picture 5" descr="condcution"/>
          <p:cNvPicPr>
            <a:picLocks noChangeAspect="1" noChangeArrowheads="1"/>
          </p:cNvPicPr>
          <p:nvPr/>
        </p:nvPicPr>
        <p:blipFill>
          <a:blip r:embed="rId3">
            <a:lum bright="-6000" contrast="42000"/>
          </a:blip>
          <a:srcRect/>
          <a:stretch>
            <a:fillRect/>
          </a:stretch>
        </p:blipFill>
        <p:spPr bwMode="auto">
          <a:xfrm>
            <a:off x="2107658" y="1295398"/>
            <a:ext cx="4953000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</a:rPr>
              <a:t>Convection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</a:rPr>
              <a:t>Heat transferred by mass transport of atoms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sz="1200" dirty="0" smtClean="0">
              <a:solidFill>
                <a:srgbClr val="000066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Heat transfer between solid and fluid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</a:rPr>
              <a:t>(liquid or gas)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sz="1200" dirty="0" smtClean="0">
              <a:solidFill>
                <a:srgbClr val="000066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</a:rPr>
              <a:t>Two types of convection</a:t>
            </a:r>
          </a:p>
        </p:txBody>
      </p:sp>
      <p:graphicFrame>
        <p:nvGraphicFramePr>
          <p:cNvPr id="2050" name="Object 19"/>
          <p:cNvGraphicFramePr>
            <a:graphicFrameLocks noGrp="1" noChangeAspect="1"/>
          </p:cNvGraphicFramePr>
          <p:nvPr>
            <p:ph sz="half" idx="2"/>
          </p:nvPr>
        </p:nvGraphicFramePr>
        <p:xfrm>
          <a:off x="4954588" y="1676400"/>
          <a:ext cx="2435225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Equation" r:id="rId3" imgW="761760" imgH="203040" progId="Equation.3">
                  <p:embed/>
                </p:oleObj>
              </mc:Choice>
              <mc:Fallback>
                <p:oleObj name="Equation" r:id="rId3" imgW="761760" imgH="20304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4588" y="1676400"/>
                        <a:ext cx="2435225" cy="64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609600" y="4572000"/>
            <a:ext cx="2133600" cy="1295400"/>
          </a:xfrm>
          <a:prstGeom prst="rect">
            <a:avLst/>
          </a:prstGeom>
          <a:solidFill>
            <a:srgbClr val="969696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969696"/>
            </a:extrusionClr>
          </a:sp3d>
        </p:spPr>
        <p:txBody>
          <a:bodyPr wrap="none" anchor="ctr">
            <a:flatTx/>
          </a:bodyPr>
          <a:lstStyle/>
          <a:p>
            <a:r>
              <a:rPr lang="en-US" dirty="0" smtClean="0"/>
              <a:t>      Iron</a:t>
            </a:r>
            <a:endParaRPr lang="en-US" dirty="0"/>
          </a:p>
        </p:txBody>
      </p:sp>
      <p:sp>
        <p:nvSpPr>
          <p:cNvPr id="2054" name="Rectangle 5" descr="Zig zag"/>
          <p:cNvSpPr>
            <a:spLocks noChangeArrowheads="1"/>
          </p:cNvSpPr>
          <p:nvPr/>
        </p:nvSpPr>
        <p:spPr bwMode="auto">
          <a:xfrm>
            <a:off x="2514600" y="4572000"/>
            <a:ext cx="1828800" cy="1295400"/>
          </a:xfrm>
          <a:prstGeom prst="rect">
            <a:avLst/>
          </a:prstGeom>
          <a:pattFill prst="zigZag">
            <a:fgClr>
              <a:srgbClr val="3399FF"/>
            </a:fgClr>
            <a:bgClr>
              <a:srgbClr val="FFFFFF"/>
            </a:bgClr>
          </a:patt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none" anchor="ctr">
            <a:flatTx/>
          </a:bodyPr>
          <a:lstStyle/>
          <a:p>
            <a:r>
              <a:rPr lang="en-US" b="1" dirty="0" smtClean="0"/>
              <a:t>     Water</a:t>
            </a:r>
            <a:endParaRPr lang="en-US" b="1" dirty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209800" y="5105400"/>
            <a:ext cx="609600" cy="274638"/>
            <a:chOff x="2448" y="3408"/>
            <a:chExt cx="384" cy="384"/>
          </a:xfrm>
        </p:grpSpPr>
        <p:sp>
          <p:nvSpPr>
            <p:cNvPr id="2059" name="Line 7"/>
            <p:cNvSpPr>
              <a:spLocks noChangeShapeType="1"/>
            </p:cNvSpPr>
            <p:nvPr/>
          </p:nvSpPr>
          <p:spPr bwMode="auto">
            <a:xfrm>
              <a:off x="2448" y="3408"/>
              <a:ext cx="384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" name="Line 8"/>
            <p:cNvSpPr>
              <a:spLocks noChangeShapeType="1"/>
            </p:cNvSpPr>
            <p:nvPr/>
          </p:nvSpPr>
          <p:spPr bwMode="auto">
            <a:xfrm>
              <a:off x="2448" y="3600"/>
              <a:ext cx="384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" name="Line 9"/>
            <p:cNvSpPr>
              <a:spLocks noChangeShapeType="1"/>
            </p:cNvSpPr>
            <p:nvPr/>
          </p:nvSpPr>
          <p:spPr bwMode="auto">
            <a:xfrm>
              <a:off x="2448" y="3792"/>
              <a:ext cx="384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800600" y="2515400"/>
            <a:ext cx="3962400" cy="3391688"/>
            <a:chOff x="3072" y="2570"/>
            <a:chExt cx="2960" cy="1742"/>
          </a:xfrm>
        </p:grpSpPr>
        <p:sp>
          <p:nvSpPr>
            <p:cNvPr id="2057" name="Text Box 17"/>
            <p:cNvSpPr txBox="1">
              <a:spLocks noChangeArrowheads="1"/>
            </p:cNvSpPr>
            <p:nvPr/>
          </p:nvSpPr>
          <p:spPr bwMode="auto">
            <a:xfrm>
              <a:off x="3072" y="3513"/>
              <a:ext cx="2496" cy="79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/>
              <a:r>
                <a:rPr lang="en-US" i="1"/>
                <a:t>h</a:t>
              </a:r>
              <a:r>
                <a:rPr lang="en-US">
                  <a:latin typeface="Tahoma" pitchFamily="34" charset="0"/>
                </a:rPr>
                <a:t> = coefficient of </a:t>
              </a:r>
            </a:p>
            <a:p>
              <a:pPr algn="l"/>
              <a:r>
                <a:rPr lang="en-US">
                  <a:latin typeface="Tahoma" pitchFamily="34" charset="0"/>
                </a:rPr>
                <a:t>       convection </a:t>
              </a:r>
            </a:p>
            <a:p>
              <a:pPr algn="l">
                <a:lnSpc>
                  <a:spcPct val="75000"/>
                </a:lnSpc>
                <a:spcBef>
                  <a:spcPct val="50000"/>
                </a:spcBef>
              </a:pPr>
              <a:r>
                <a:rPr lang="en-US" i="1"/>
                <a:t>A</a:t>
              </a:r>
              <a:r>
                <a:rPr lang="en-US">
                  <a:latin typeface="Tahoma" pitchFamily="34" charset="0"/>
                </a:rPr>
                <a:t> =cross-sectional 	area</a:t>
              </a:r>
              <a:r>
                <a:rPr lang="en-US"/>
                <a:t> 	</a:t>
              </a:r>
            </a:p>
          </p:txBody>
        </p:sp>
        <p:sp>
          <p:nvSpPr>
            <p:cNvPr id="2058" name="Rectangle 18"/>
            <p:cNvSpPr>
              <a:spLocks noChangeArrowheads="1"/>
            </p:cNvSpPr>
            <p:nvPr/>
          </p:nvSpPr>
          <p:spPr bwMode="auto">
            <a:xfrm>
              <a:off x="3072" y="2570"/>
              <a:ext cx="2960" cy="86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/>
              <a:r>
                <a:rPr lang="en-US" i="1" dirty="0"/>
                <a:t>q</a:t>
              </a:r>
              <a:r>
                <a:rPr lang="en-US" dirty="0"/>
                <a:t> </a:t>
              </a:r>
              <a:r>
                <a:rPr lang="en-US" dirty="0">
                  <a:latin typeface="Tahoma" pitchFamily="34" charset="0"/>
                </a:rPr>
                <a:t>=Heat transferred per 	unit time</a:t>
              </a:r>
            </a:p>
            <a:p>
              <a:pPr algn="l"/>
              <a:endParaRPr lang="en-US" sz="800" dirty="0">
                <a:latin typeface="Tahoma" pitchFamily="34" charset="0"/>
              </a:endParaRPr>
            </a:p>
            <a:p>
              <a:pPr algn="l"/>
              <a:r>
                <a:rPr lang="el-GR" sz="1800" i="1" dirty="0">
                  <a:solidFill>
                    <a:schemeClr val="tx2"/>
                  </a:solidFill>
                </a:rPr>
                <a:t>Δ</a:t>
              </a:r>
              <a:r>
                <a:rPr lang="en-US" sz="1800" i="1" dirty="0"/>
                <a:t> </a:t>
              </a:r>
              <a:r>
                <a:rPr lang="en-US" i="1" dirty="0"/>
                <a:t>T</a:t>
              </a:r>
              <a:r>
                <a:rPr lang="en-US" dirty="0">
                  <a:latin typeface="Tahoma" pitchFamily="34" charset="0"/>
                </a:rPr>
                <a:t> = difference in </a:t>
              </a:r>
            </a:p>
            <a:p>
              <a:pPr algn="l"/>
              <a:r>
                <a:rPr lang="en-US" dirty="0">
                  <a:latin typeface="Tahoma" pitchFamily="34" charset="0"/>
                </a:rPr>
                <a:t>         temperature</a:t>
              </a:r>
            </a:p>
          </p:txBody>
        </p:sp>
      </p:grpSp>
      <p:pic>
        <p:nvPicPr>
          <p:cNvPr id="1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</a:rPr>
              <a:t>Types of Convection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7162800" cy="4906963"/>
          </a:xfrm>
        </p:spPr>
        <p:txBody>
          <a:bodyPr/>
          <a:lstStyle/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Natural Convection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</a:rPr>
              <a:t>Density of fluid changes with temperature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</a:rPr>
              <a:t>Fluids expand as temperature rises and decrease density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2400" i="1" dirty="0" smtClean="0">
                <a:solidFill>
                  <a:srgbClr val="000066"/>
                </a:solidFill>
              </a:rPr>
              <a:t>Buoyant </a:t>
            </a:r>
            <a:r>
              <a:rPr lang="en-US" sz="2400" dirty="0" smtClean="0">
                <a:solidFill>
                  <a:srgbClr val="000066"/>
                </a:solidFill>
              </a:rPr>
              <a:t> forces dominate 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000066"/>
              </a:solidFill>
            </a:endParaRP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Forced Convection or Advection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</a:rPr>
              <a:t>Fluid flow caused by a device or environment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</a:rPr>
              <a:t>More heat transfer than natural convection 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</a:rPr>
              <a:t>Buoyancy has little effect on direction of flow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>
              <a:buFontTx/>
              <a:buNone/>
            </a:pPr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>
              <a:buFontTx/>
              <a:buNone/>
            </a:pPr>
            <a:endParaRPr lang="en-US" sz="2800" dirty="0" smtClean="0"/>
          </a:p>
        </p:txBody>
      </p:sp>
      <p:pic>
        <p:nvPicPr>
          <p:cNvPr id="14340" name="Picture 4" descr="fig5_1"/>
          <p:cNvPicPr>
            <a:picLocks noChangeAspect="1" noChangeArrowheads="1"/>
          </p:cNvPicPr>
          <p:nvPr/>
        </p:nvPicPr>
        <p:blipFill>
          <a:blip r:embed="rId3">
            <a:lum bright="-12000" contrast="12000"/>
          </a:blip>
          <a:srcRect/>
          <a:stretch>
            <a:fillRect/>
          </a:stretch>
        </p:blipFill>
        <p:spPr bwMode="auto">
          <a:xfrm>
            <a:off x="7010400" y="1524000"/>
            <a:ext cx="18415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fig5_2"/>
          <p:cNvPicPr>
            <a:picLocks noChangeAspect="1" noChangeArrowheads="1"/>
          </p:cNvPicPr>
          <p:nvPr/>
        </p:nvPicPr>
        <p:blipFill>
          <a:blip r:embed="rId4">
            <a:lum bright="-12000" contrast="12000"/>
          </a:blip>
          <a:srcRect/>
          <a:stretch>
            <a:fillRect/>
          </a:stretch>
        </p:blipFill>
        <p:spPr bwMode="auto">
          <a:xfrm>
            <a:off x="3832698" y="5562600"/>
            <a:ext cx="2667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68357" y="3048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FFFF"/>
                </a:solidFill>
              </a:rPr>
              <a:t>Example of Natural Convection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41148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</a:rPr>
              <a:t>Atoms move around and are heated by fire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sz="1200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Warm air rises 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</a:rPr>
              <a:t>(less dense)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sz="1200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</a:rPr>
              <a:t>Transfers energy to adjacent (air) molecules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sz="1200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</a:rPr>
              <a:t>Warm air cools, becomes more dense, and sinks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sz="1200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</a:rPr>
              <a:t>Process repeats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747963" y="2066925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5365" name="Picture 5" descr="conve"/>
          <p:cNvPicPr>
            <a:picLocks noChangeAspect="1" noChangeArrowheads="1"/>
          </p:cNvPicPr>
          <p:nvPr/>
        </p:nvPicPr>
        <p:blipFill>
          <a:blip r:embed="rId3">
            <a:lum bright="-2000" contrast="18000"/>
          </a:blip>
          <a:srcRect/>
          <a:stretch>
            <a:fillRect/>
          </a:stretch>
        </p:blipFill>
        <p:spPr bwMode="auto">
          <a:xfrm>
            <a:off x="4267200" y="2057400"/>
            <a:ext cx="4648200" cy="347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</a:rPr>
              <a:t>Radiation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4953000" cy="4525963"/>
          </a:xfrm>
        </p:spPr>
        <p:txBody>
          <a:bodyPr/>
          <a:lstStyle/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Energy exchanged between bodies in form of electromagnetic waves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sz="1200" dirty="0" smtClean="0">
              <a:solidFill>
                <a:srgbClr val="000066"/>
              </a:solidFill>
            </a:endParaRP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Can travel through a vacuum </a:t>
            </a:r>
          </a:p>
          <a:p>
            <a:pPr marL="742950" lvl="1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(requires no medium)</a:t>
            </a:r>
          </a:p>
        </p:txBody>
      </p:sp>
      <p:graphicFrame>
        <p:nvGraphicFramePr>
          <p:cNvPr id="3074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6127750" y="3741738"/>
          <a:ext cx="10795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Equation" r:id="rId4" imgW="1079280" imgH="241200" progId="Equation.3">
                  <p:embed/>
                </p:oleObj>
              </mc:Choice>
              <mc:Fallback>
                <p:oleObj name="Equation" r:id="rId4" imgW="1079280" imgH="241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0" y="3741738"/>
                        <a:ext cx="10795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Rectangle 4"/>
          <p:cNvSpPr>
            <a:spLocks noChangeArrowheads="1"/>
          </p:cNvSpPr>
          <p:nvPr/>
        </p:nvSpPr>
        <p:spPr bwMode="auto">
          <a:xfrm>
            <a:off x="-457200" y="4648200"/>
            <a:ext cx="9601200" cy="1371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>
              <a:tabLst>
                <a:tab pos="914400" algn="l"/>
              </a:tabLst>
            </a:pPr>
            <a:r>
              <a:rPr lang="en-US" i="1">
                <a:latin typeface="Tahoma" pitchFamily="34" charset="0"/>
                <a:cs typeface="Times New Roman" pitchFamily="18" charset="0"/>
              </a:rPr>
              <a:t>                              </a:t>
            </a:r>
            <a:endParaRPr lang="en-US" b="1" i="1">
              <a:latin typeface="Tahoma" pitchFamily="34" charset="0"/>
              <a:cs typeface="Times New Roman" pitchFamily="18" charset="0"/>
            </a:endParaRPr>
          </a:p>
          <a:p>
            <a:pPr algn="just">
              <a:tabLst>
                <a:tab pos="914400" algn="l"/>
              </a:tabLst>
            </a:pPr>
            <a:r>
              <a:rPr lang="en-US" sz="2000" b="1" i="1">
                <a:latin typeface="Tahoma" pitchFamily="34" charset="0"/>
                <a:cs typeface="Times New Roman" pitchFamily="18" charset="0"/>
              </a:rPr>
              <a:t>          q</a:t>
            </a:r>
            <a:r>
              <a:rPr lang="en-US" sz="2000">
                <a:latin typeface="Tahoma" pitchFamily="34" charset="0"/>
                <a:cs typeface="Times New Roman" pitchFamily="18" charset="0"/>
              </a:rPr>
              <a:t> = heat transferred per unit time   </a:t>
            </a:r>
            <a:r>
              <a:rPr lang="en-US" sz="2000" b="1" i="1">
                <a:latin typeface="Tahoma" pitchFamily="34" charset="0"/>
                <a:cs typeface="Times New Roman" pitchFamily="18" charset="0"/>
              </a:rPr>
              <a:t>T</a:t>
            </a:r>
            <a:r>
              <a:rPr lang="en-US" sz="2000" i="1" baseline="-25000">
                <a:latin typeface="Tahoma" pitchFamily="34" charset="0"/>
                <a:cs typeface="Times New Roman" pitchFamily="18" charset="0"/>
              </a:rPr>
              <a:t>s</a:t>
            </a:r>
            <a:r>
              <a:rPr lang="en-US" sz="2000">
                <a:latin typeface="Tahoma" pitchFamily="34" charset="0"/>
                <a:cs typeface="Times New Roman" pitchFamily="18" charset="0"/>
              </a:rPr>
              <a:t> = surface temperature (absolute)</a:t>
            </a:r>
          </a:p>
          <a:p>
            <a:pPr algn="just">
              <a:tabLst>
                <a:tab pos="914400" algn="l"/>
              </a:tabLst>
            </a:pPr>
            <a:r>
              <a:rPr lang="en-US" sz="2000" b="1" i="1">
                <a:latin typeface="Tahoma" pitchFamily="34" charset="0"/>
                <a:cs typeface="Times New Roman" pitchFamily="18" charset="0"/>
              </a:rPr>
              <a:t>          e</a:t>
            </a:r>
            <a:r>
              <a:rPr lang="en-US" sz="2000">
                <a:latin typeface="Tahoma" pitchFamily="34" charset="0"/>
                <a:cs typeface="Times New Roman" pitchFamily="18" charset="0"/>
              </a:rPr>
              <a:t> = constant of emissivity             </a:t>
            </a:r>
            <a:r>
              <a:rPr lang="en-US" sz="2000" b="1" i="1">
                <a:latin typeface="Tahoma" pitchFamily="34" charset="0"/>
                <a:cs typeface="Times New Roman" pitchFamily="18" charset="0"/>
              </a:rPr>
              <a:t>T</a:t>
            </a:r>
            <a:r>
              <a:rPr lang="en-US" sz="2000" i="1" baseline="-25000">
                <a:latin typeface="Tahoma" pitchFamily="34" charset="0"/>
                <a:cs typeface="Times New Roman" pitchFamily="18" charset="0"/>
              </a:rPr>
              <a:t>∞</a:t>
            </a:r>
            <a:r>
              <a:rPr lang="en-US" sz="2000" b="1" i="1">
                <a:latin typeface="Tahoma" pitchFamily="34" charset="0"/>
                <a:cs typeface="Times New Roman" pitchFamily="18" charset="0"/>
              </a:rPr>
              <a:t> </a:t>
            </a:r>
            <a:r>
              <a:rPr lang="en-US" sz="2000">
                <a:latin typeface="Tahoma" pitchFamily="34" charset="0"/>
                <a:cs typeface="Times New Roman" pitchFamily="18" charset="0"/>
              </a:rPr>
              <a:t>= surrounding temperature </a:t>
            </a:r>
            <a:r>
              <a:rPr lang="en-US" sz="1800" b="1">
                <a:latin typeface="Arial" charset="0"/>
              </a:rPr>
              <a:t>(absolute)</a:t>
            </a:r>
            <a:endParaRPr lang="en-US" sz="2000" b="1">
              <a:latin typeface="Tahoma" pitchFamily="34" charset="0"/>
              <a:cs typeface="Times New Roman" pitchFamily="18" charset="0"/>
            </a:endParaRPr>
          </a:p>
          <a:p>
            <a:pPr algn="l">
              <a:tabLst>
                <a:tab pos="914400" algn="l"/>
              </a:tabLst>
            </a:pPr>
            <a:r>
              <a:rPr lang="en-US" sz="2000" b="1" i="1">
                <a:latin typeface="Tahoma" pitchFamily="34" charset="0"/>
                <a:cs typeface="Times New Roman" pitchFamily="18" charset="0"/>
              </a:rPr>
              <a:t>          A </a:t>
            </a:r>
            <a:r>
              <a:rPr lang="en-US" sz="2000">
                <a:latin typeface="Tahoma" pitchFamily="34" charset="0"/>
                <a:cs typeface="Times New Roman" pitchFamily="18" charset="0"/>
              </a:rPr>
              <a:t>= surface area 	                           </a:t>
            </a:r>
            <a:r>
              <a:rPr lang="el-GR" sz="2000" b="1">
                <a:latin typeface="Tahoma" pitchFamily="34" charset="0"/>
                <a:cs typeface="Times New Roman" pitchFamily="18" charset="0"/>
              </a:rPr>
              <a:t>σ</a:t>
            </a:r>
            <a:r>
              <a:rPr lang="en-US" sz="2000">
                <a:latin typeface="Tahoma" pitchFamily="34" charset="0"/>
                <a:cs typeface="Times New Roman" pitchFamily="18" charset="0"/>
              </a:rPr>
              <a:t>= Stefan-Boltzmann’s constant</a:t>
            </a:r>
            <a:r>
              <a:rPr lang="en-US" sz="2000">
                <a:latin typeface="Tahoma" pitchFamily="34" charset="0"/>
              </a:rPr>
              <a:t> </a:t>
            </a:r>
          </a:p>
        </p:txBody>
      </p:sp>
      <p:pic>
        <p:nvPicPr>
          <p:cNvPr id="3079" name="Picture 7" descr="Hot_metalwork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1600200"/>
            <a:ext cx="2209800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</a:rPr>
              <a:t>Thermal Insulation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Slows down heat transfer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sz="2800" dirty="0" smtClean="0">
              <a:solidFill>
                <a:srgbClr val="000066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Examples: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Clothing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Walls of houses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Refrigerators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Thermos bottles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2895600"/>
            <a:ext cx="3300413" cy="33909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6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</a:rPr>
              <a:t>Minimal Design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2743200"/>
          </a:xfrm>
        </p:spPr>
        <p:txBody>
          <a:bodyPr/>
          <a:lstStyle/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Minimal design - ability to design an object that is both functional and economical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endParaRPr lang="en-US" sz="2800" dirty="0" smtClean="0">
              <a:solidFill>
                <a:srgbClr val="000066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Goal 1: Maximize functionality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endParaRPr lang="en-US" sz="2800" dirty="0" smtClean="0">
              <a:solidFill>
                <a:srgbClr val="000066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Goal 2: Minimize cost </a:t>
            </a:r>
          </a:p>
          <a:p>
            <a:pPr eaLnBrk="1" hangingPunct="1"/>
            <a:endParaRPr lang="en-US" sz="1200" dirty="0" smtClean="0"/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</a:rPr>
              <a:t>Materials For This Lab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2438" y="1371600"/>
            <a:ext cx="4033837" cy="4525963"/>
          </a:xfrm>
        </p:spPr>
        <p:txBody>
          <a:bodyPr/>
          <a:lstStyle/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Foam chips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Plastic wrap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Tape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Aluminum foil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Cup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Styrofoam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Paper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Plastic cup lid</a:t>
            </a:r>
          </a:p>
          <a:p>
            <a:pPr lvl="1" eaLnBrk="1" hangingPunct="1"/>
            <a:endParaRPr lang="en-US" dirty="0" smtClean="0"/>
          </a:p>
          <a:p>
            <a:pPr eaLnBrk="1" hangingPunct="1"/>
            <a:endParaRPr lang="en-US" sz="1200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371600"/>
            <a:ext cx="4033838" cy="4525963"/>
          </a:xfrm>
        </p:spPr>
        <p:txBody>
          <a:bodyPr/>
          <a:lstStyle/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Boiled egg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sz="1200" dirty="0" smtClean="0">
              <a:solidFill>
                <a:srgbClr val="000066"/>
              </a:solidFill>
            </a:endParaRP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Thermocouple and wire connectors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sz="1200" dirty="0" smtClean="0">
              <a:solidFill>
                <a:srgbClr val="000066"/>
              </a:solidFill>
            </a:endParaRP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Thermal </a:t>
            </a:r>
            <a:r>
              <a:rPr lang="en-US" dirty="0" err="1" smtClean="0">
                <a:solidFill>
                  <a:srgbClr val="000066"/>
                </a:solidFill>
              </a:rPr>
              <a:t>LabVIEW</a:t>
            </a:r>
            <a:r>
              <a:rPr lang="en-US" dirty="0" smtClean="0">
                <a:solidFill>
                  <a:srgbClr val="000066"/>
                </a:solidFill>
              </a:rPr>
              <a:t> program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sz="1200" dirty="0" smtClean="0">
              <a:solidFill>
                <a:srgbClr val="000066"/>
              </a:solidFill>
            </a:endParaRP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DAC board</a:t>
            </a: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5060950"/>
            <a:ext cx="1714500" cy="14620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>
            <a:lum bright="-12000"/>
          </a:blip>
          <a:srcRect/>
          <a:stretch>
            <a:fillRect/>
          </a:stretch>
        </p:blipFill>
        <p:spPr bwMode="auto">
          <a:xfrm>
            <a:off x="3276600" y="5181600"/>
            <a:ext cx="1600200" cy="12954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8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1" y="6210406"/>
            <a:ext cx="2917230" cy="39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</a:rPr>
              <a:t>Problem Statement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Design/construct insulating container to accept hot egg just removed from boiling water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sz="2800" dirty="0" smtClean="0">
              <a:solidFill>
                <a:srgbClr val="000066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Container should minimize heat loss from egg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sz="2800" dirty="0" smtClean="0">
              <a:solidFill>
                <a:srgbClr val="000066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Use minimal design concepts</a:t>
            </a: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</a:rPr>
              <a:t>Material Price List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Large foam cup………………….………$0.50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Lid…………………………………………$0.25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Paper cup…………………….………… $0.40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Styrofoam pieces.…………….……….  $0.05 / 6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Tape …………………………….……… $0.10/ ft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Aluminum foil …………………….……  $0.30/ ft</a:t>
            </a:r>
            <a:r>
              <a:rPr lang="en-US" baseline="30000" dirty="0" smtClean="0">
                <a:solidFill>
                  <a:srgbClr val="000066"/>
                </a:solidFill>
              </a:rPr>
              <a:t>2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Plastic wrap   ………………….………..$0.02 / ft</a:t>
            </a:r>
            <a:r>
              <a:rPr lang="en-US" baseline="30000" dirty="0" smtClean="0">
                <a:solidFill>
                  <a:srgbClr val="000066"/>
                </a:solidFill>
              </a:rPr>
              <a:t>2</a:t>
            </a: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Overview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90600" y="1600200"/>
            <a:ext cx="7446963" cy="4525963"/>
          </a:xfrm>
        </p:spPr>
        <p:txBody>
          <a:bodyPr/>
          <a:lstStyle/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000066"/>
                </a:solidFill>
              </a:rPr>
              <a:t>Objective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000066"/>
                </a:solidFill>
              </a:rPr>
              <a:t>Background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000066"/>
                </a:solidFill>
              </a:rPr>
              <a:t>Materials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000066"/>
                </a:solidFill>
              </a:rPr>
              <a:t>Procedure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000066"/>
                </a:solidFill>
              </a:rPr>
              <a:t>Report / Presentation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000066"/>
                </a:solidFill>
              </a:rPr>
              <a:t>Closing</a:t>
            </a: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446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</a:rPr>
              <a:t>Rules of the Competition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247900" y="1184275"/>
            <a:ext cx="6858000" cy="54102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100" dirty="0" smtClean="0">
                <a:solidFill>
                  <a:srgbClr val="000066"/>
                </a:solidFill>
              </a:rPr>
              <a:t>A container must be purchased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100" dirty="0" smtClean="0">
                <a:solidFill>
                  <a:srgbClr val="000066"/>
                </a:solidFill>
              </a:rPr>
              <a:t>All materials must remain inside chosen container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100" dirty="0" smtClean="0">
                <a:solidFill>
                  <a:srgbClr val="000066"/>
                </a:solidFill>
              </a:rPr>
              <a:t>Container cannot be larger than largest cup provided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100" dirty="0" smtClean="0">
                <a:solidFill>
                  <a:srgbClr val="000066"/>
                </a:solidFill>
              </a:rPr>
              <a:t>No external heat sources may be used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100" dirty="0" smtClean="0">
                <a:solidFill>
                  <a:srgbClr val="000066"/>
                </a:solidFill>
              </a:rPr>
              <a:t>Start </a:t>
            </a:r>
            <a:r>
              <a:rPr lang="en-US" sz="2100" dirty="0" err="1" smtClean="0">
                <a:solidFill>
                  <a:srgbClr val="000066"/>
                </a:solidFill>
              </a:rPr>
              <a:t>LabVIEW</a:t>
            </a:r>
            <a:r>
              <a:rPr lang="en-US" sz="2100" dirty="0" smtClean="0">
                <a:solidFill>
                  <a:srgbClr val="000066"/>
                </a:solidFill>
              </a:rPr>
              <a:t> program when container cover is closed and egg is inside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100" dirty="0" smtClean="0">
                <a:solidFill>
                  <a:srgbClr val="000066"/>
                </a:solidFill>
              </a:rPr>
              <a:t>Container may not be held or covered during temperature readings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100" dirty="0" smtClean="0">
                <a:solidFill>
                  <a:srgbClr val="000066"/>
                </a:solidFill>
              </a:rPr>
              <a:t>Egg may not be returned to water (No “restarts”)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100" dirty="0" smtClean="0">
                <a:solidFill>
                  <a:srgbClr val="000066"/>
                </a:solidFill>
              </a:rPr>
              <a:t>At least one cup must be used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100" dirty="0" smtClean="0">
                <a:solidFill>
                  <a:srgbClr val="000066"/>
                </a:solidFill>
              </a:rPr>
              <a:t>Egg shell may not be cracked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100" dirty="0" smtClean="0">
                <a:solidFill>
                  <a:srgbClr val="000066"/>
                </a:solidFill>
              </a:rPr>
              <a:t>Container must remain on surface of testing area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100" dirty="0" smtClean="0">
                <a:solidFill>
                  <a:srgbClr val="000066"/>
                </a:solidFill>
              </a:rPr>
              <a:t>Thermocouple must only be taped to surface of egg shell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0" y="2209800"/>
            <a:ext cx="2362200" cy="1616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CC0000"/>
                </a:solidFill>
                <a:latin typeface="Arial" charset="0"/>
              </a:rPr>
              <a:t>Design Specs.</a:t>
            </a:r>
          </a:p>
          <a:p>
            <a:pPr algn="l">
              <a:spcBef>
                <a:spcPct val="50000"/>
              </a:spcBef>
            </a:pPr>
            <a:r>
              <a:rPr lang="en-US" sz="2000">
                <a:latin typeface="Arial" charset="0"/>
              </a:rPr>
              <a:t>Disqualifications</a:t>
            </a:r>
          </a:p>
          <a:p>
            <a:pPr algn="l">
              <a:spcBef>
                <a:spcPct val="50000"/>
              </a:spcBef>
            </a:pPr>
            <a:r>
              <a:rPr lang="en-US" sz="2000">
                <a:latin typeface="Arial" charset="0"/>
              </a:rPr>
              <a:t>Declaration of winners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4" y="6096000"/>
            <a:ext cx="1552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</a:rPr>
              <a:t>Rules of the Competition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590800" y="1295400"/>
            <a:ext cx="6553200" cy="54102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CC0000"/>
                </a:solidFill>
              </a:rPr>
              <a:t>Disqualifications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66"/>
                </a:solidFill>
              </a:rPr>
              <a:t>occur when: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sz="2800" dirty="0" smtClean="0">
              <a:solidFill>
                <a:srgbClr val="000066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Any materials are outside the container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sz="2800" dirty="0" smtClean="0">
              <a:solidFill>
                <a:srgbClr val="000066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Container is held during testing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sz="2800" dirty="0" smtClean="0">
              <a:solidFill>
                <a:srgbClr val="000066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Any external heating source is used 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sz="2800" dirty="0" smtClean="0">
              <a:solidFill>
                <a:srgbClr val="000066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Testing not started within 30 seconds of receiving egg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2209800"/>
            <a:ext cx="2362200" cy="1616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latin typeface="Arial" charset="0"/>
              </a:rPr>
              <a:t>Design Specs.</a:t>
            </a:r>
            <a:endParaRPr lang="en-US" sz="2000">
              <a:solidFill>
                <a:srgbClr val="FF3300"/>
              </a:solidFill>
              <a:latin typeface="Arial" charset="0"/>
            </a:endParaRPr>
          </a:p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CC0000"/>
                </a:solidFill>
                <a:latin typeface="Arial" charset="0"/>
              </a:rPr>
              <a:t>Disqualifications</a:t>
            </a:r>
          </a:p>
          <a:p>
            <a:pPr algn="l">
              <a:spcBef>
                <a:spcPct val="50000"/>
              </a:spcBef>
            </a:pPr>
            <a:r>
              <a:rPr lang="en-US" sz="2000">
                <a:latin typeface="Arial" charset="0"/>
              </a:rPr>
              <a:t>Declaration of winners</a:t>
            </a:r>
          </a:p>
        </p:txBody>
      </p:sp>
      <p:pic>
        <p:nvPicPr>
          <p:cNvPr id="6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Rules of the Competition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295400"/>
            <a:ext cx="66294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rgbClr val="000066"/>
                </a:solidFill>
              </a:rPr>
              <a:t>IC = insulating capability of container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sz="2200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rgbClr val="000066"/>
                </a:solidFill>
              </a:rPr>
              <a:t>IC is slope of </a:t>
            </a:r>
            <a:r>
              <a:rPr lang="en-US" sz="2200" dirty="0" smtClean="0">
                <a:solidFill>
                  <a:srgbClr val="000066"/>
                </a:solidFill>
              </a:rPr>
              <a:t>first 15 </a:t>
            </a:r>
            <a:r>
              <a:rPr lang="en-US" sz="2200" dirty="0" smtClean="0">
                <a:solidFill>
                  <a:srgbClr val="000066"/>
                </a:solidFill>
              </a:rPr>
              <a:t>minutes </a:t>
            </a:r>
            <a:r>
              <a:rPr lang="en-US" sz="2200" smtClean="0">
                <a:solidFill>
                  <a:srgbClr val="000066"/>
                </a:solidFill>
              </a:rPr>
              <a:t>of </a:t>
            </a:r>
            <a:r>
              <a:rPr lang="en-US" sz="2200" smtClean="0">
                <a:solidFill>
                  <a:srgbClr val="000066"/>
                </a:solidFill>
              </a:rPr>
              <a:t>the heat </a:t>
            </a:r>
            <a:r>
              <a:rPr lang="en-US" sz="2200" dirty="0" smtClean="0">
                <a:solidFill>
                  <a:srgbClr val="000066"/>
                </a:solidFill>
              </a:rPr>
              <a:t>loss plot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sz="2200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rgbClr val="000066"/>
                </a:solidFill>
              </a:rPr>
              <a:t>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sz="2200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sz="2200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rgbClr val="000066"/>
                </a:solidFill>
              </a:rPr>
              <a:t>T</a:t>
            </a:r>
            <a:r>
              <a:rPr lang="en-US" sz="2200" baseline="-25000" dirty="0" smtClean="0">
                <a:solidFill>
                  <a:srgbClr val="000066"/>
                </a:solidFill>
              </a:rPr>
              <a:t>R</a:t>
            </a:r>
            <a:r>
              <a:rPr lang="en-US" sz="2200" dirty="0" smtClean="0">
                <a:solidFill>
                  <a:srgbClr val="000066"/>
                </a:solidFill>
              </a:rPr>
              <a:t> is room temperature, T</a:t>
            </a:r>
            <a:r>
              <a:rPr lang="en-US" sz="2200" baseline="-25000" dirty="0" smtClean="0">
                <a:solidFill>
                  <a:srgbClr val="000066"/>
                </a:solidFill>
              </a:rPr>
              <a:t>F</a:t>
            </a:r>
            <a:r>
              <a:rPr lang="en-US" sz="2200" dirty="0" smtClean="0">
                <a:solidFill>
                  <a:srgbClr val="000066"/>
                </a:solidFill>
              </a:rPr>
              <a:t> is final thermocouple temperature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rgbClr val="000066"/>
                </a:solidFill>
              </a:rPr>
              <a:t>Team with lowest </a:t>
            </a:r>
            <a:r>
              <a:rPr lang="en-US" sz="2200" b="1" dirty="0" smtClean="0">
                <a:solidFill>
                  <a:srgbClr val="000066"/>
                </a:solidFill>
              </a:rPr>
              <a:t>M</a:t>
            </a:r>
            <a:r>
              <a:rPr lang="en-US" sz="2200" dirty="0" smtClean="0">
                <a:solidFill>
                  <a:srgbClr val="000066"/>
                </a:solidFill>
              </a:rPr>
              <a:t>inimal </a:t>
            </a:r>
            <a:r>
              <a:rPr lang="en-US" sz="2200" b="1" dirty="0" smtClean="0">
                <a:solidFill>
                  <a:srgbClr val="000066"/>
                </a:solidFill>
              </a:rPr>
              <a:t>D</a:t>
            </a:r>
            <a:r>
              <a:rPr lang="en-US" sz="2200" dirty="0" smtClean="0">
                <a:solidFill>
                  <a:srgbClr val="000066"/>
                </a:solidFill>
              </a:rPr>
              <a:t>esign </a:t>
            </a:r>
            <a:r>
              <a:rPr lang="en-US" sz="2200" b="1" dirty="0" smtClean="0">
                <a:solidFill>
                  <a:srgbClr val="000066"/>
                </a:solidFill>
              </a:rPr>
              <a:t>R</a:t>
            </a:r>
            <a:r>
              <a:rPr lang="en-US" sz="2200" dirty="0" smtClean="0">
                <a:solidFill>
                  <a:srgbClr val="000066"/>
                </a:solidFill>
              </a:rPr>
              <a:t>atio wins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sz="2200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rgbClr val="000066"/>
                </a:solidFill>
              </a:rPr>
              <a:t>Extra points for TA lab report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rgbClr val="000066"/>
                </a:solidFill>
              </a:rPr>
              <a:t>Winning team +10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rgbClr val="000066"/>
                </a:solidFill>
              </a:rPr>
              <a:t>2</a:t>
            </a:r>
            <a:r>
              <a:rPr lang="en-US" sz="2200" baseline="30000" dirty="0" smtClean="0">
                <a:solidFill>
                  <a:srgbClr val="000066"/>
                </a:solidFill>
              </a:rPr>
              <a:t>nd</a:t>
            </a:r>
            <a:r>
              <a:rPr lang="en-US" sz="2200" dirty="0" smtClean="0">
                <a:solidFill>
                  <a:srgbClr val="000066"/>
                </a:solidFill>
              </a:rPr>
              <a:t> place team +5 (4 or more teams)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rgbClr val="000066"/>
                </a:solidFill>
              </a:rPr>
              <a:t>3</a:t>
            </a:r>
            <a:r>
              <a:rPr lang="en-US" sz="2200" baseline="30000" dirty="0" smtClean="0">
                <a:solidFill>
                  <a:srgbClr val="000066"/>
                </a:solidFill>
              </a:rPr>
              <a:t>rd</a:t>
            </a:r>
            <a:r>
              <a:rPr lang="en-US" sz="2200" dirty="0" smtClean="0">
                <a:solidFill>
                  <a:srgbClr val="000066"/>
                </a:solidFill>
              </a:rPr>
              <a:t> place team +2 (8 or more teams)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0" y="2209800"/>
            <a:ext cx="2362200" cy="1616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latin typeface="Arial" charset="0"/>
              </a:rPr>
              <a:t>Design Specs.</a:t>
            </a:r>
          </a:p>
          <a:p>
            <a:pPr algn="l">
              <a:spcBef>
                <a:spcPct val="50000"/>
              </a:spcBef>
            </a:pPr>
            <a:r>
              <a:rPr lang="en-US" sz="2000">
                <a:latin typeface="Arial" charset="0"/>
              </a:rPr>
              <a:t>Disqualifications</a:t>
            </a:r>
          </a:p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CC0000"/>
                </a:solidFill>
                <a:latin typeface="Arial" charset="0"/>
              </a:rPr>
              <a:t>Declaration of winners</a:t>
            </a:r>
          </a:p>
        </p:txBody>
      </p:sp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2667000" y="2438400"/>
          <a:ext cx="3429000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name="Equation" r:id="rId4" imgW="1447560" imgH="419040" progId="Equation.3">
                  <p:embed/>
                </p:oleObj>
              </mc:Choice>
              <mc:Fallback>
                <p:oleObj name="Equation" r:id="rId4" imgW="144756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438400"/>
                        <a:ext cx="3429000" cy="992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</a:rPr>
              <a:t>Procedure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371600"/>
            <a:ext cx="6518275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Pre-Test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Observe provided materials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Brainstorm for possible designs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Sketch design on paper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</a:rPr>
              <a:t>Label properly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Construct design according to your sketch 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</a:rPr>
              <a:t>Note design changes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Create price list detailing your design </a:t>
            </a:r>
          </a:p>
        </p:txBody>
      </p:sp>
      <p:sp>
        <p:nvSpPr>
          <p:cNvPr id="24580" name="Text Box 9"/>
          <p:cNvSpPr txBox="1">
            <a:spLocks noChangeArrowheads="1"/>
          </p:cNvSpPr>
          <p:nvPr/>
        </p:nvSpPr>
        <p:spPr bwMode="auto">
          <a:xfrm>
            <a:off x="304800" y="2286000"/>
            <a:ext cx="1371600" cy="2017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800">
                <a:solidFill>
                  <a:srgbClr val="CC0000"/>
                </a:solidFill>
                <a:latin typeface="Tahoma" pitchFamily="34" charset="0"/>
              </a:rPr>
              <a:t>Pre-Test</a:t>
            </a:r>
          </a:p>
          <a:p>
            <a:pPr algn="l">
              <a:spcBef>
                <a:spcPct val="50000"/>
              </a:spcBef>
            </a:pPr>
            <a:endParaRPr lang="en-US" sz="1800">
              <a:latin typeface="Tahoma" pitchFamily="34" charset="0"/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800">
                <a:latin typeface="Tahoma" pitchFamily="34" charset="0"/>
              </a:rPr>
              <a:t>Test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1800">
              <a:latin typeface="Tahoma" pitchFamily="34" charset="0"/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800">
                <a:latin typeface="Tahoma" pitchFamily="34" charset="0"/>
              </a:rPr>
              <a:t>Post-Test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6096000"/>
            <a:ext cx="1552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</a:rPr>
              <a:t>Procedure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295400"/>
            <a:ext cx="7162800" cy="51054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sz="2800" dirty="0" smtClean="0">
                <a:solidFill>
                  <a:srgbClr val="000066"/>
                </a:solidFill>
              </a:rPr>
              <a:t>Test</a:t>
            </a:r>
          </a:p>
          <a:p>
            <a:pPr marL="914400" lvl="1" indent="-457200" eaLnBrk="1" hangingPunct="1">
              <a:buFontTx/>
              <a:buNone/>
            </a:pPr>
            <a:endParaRPr lang="en-US" sz="2400" dirty="0" smtClean="0">
              <a:solidFill>
                <a:srgbClr val="000066"/>
              </a:solidFill>
            </a:endParaRPr>
          </a:p>
          <a:p>
            <a:pPr marL="914400" lvl="1" indent="-457200" eaLnBrk="1" hangingPunct="1">
              <a:buFontTx/>
              <a:buNone/>
            </a:pPr>
            <a:r>
              <a:rPr lang="en-US" sz="2400" dirty="0" smtClean="0">
                <a:solidFill>
                  <a:srgbClr val="000066"/>
                </a:solidFill>
              </a:rPr>
              <a:t>* TA performs test using an unmodified cup (control experiment) </a:t>
            </a:r>
          </a:p>
          <a:p>
            <a:pPr marL="533400" indent="-533400" eaLnBrk="1" hangingPunct="1">
              <a:buFontTx/>
              <a:buNone/>
            </a:pPr>
            <a:endParaRPr lang="en-US" sz="1200" dirty="0" smtClean="0">
              <a:solidFill>
                <a:srgbClr val="000066"/>
              </a:solidFill>
            </a:endParaRPr>
          </a:p>
          <a:p>
            <a:pPr marL="914400" lvl="1" indent="-457200" eaLnBrk="1" hangingPunct="1">
              <a:buFontTx/>
              <a:buAutoNum type="arabicPeriod"/>
            </a:pPr>
            <a:r>
              <a:rPr lang="en-US" sz="2400" dirty="0" smtClean="0">
                <a:solidFill>
                  <a:srgbClr val="000066"/>
                </a:solidFill>
              </a:rPr>
              <a:t>Receive boiled egg from instructor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400" dirty="0" smtClean="0">
                <a:solidFill>
                  <a:srgbClr val="000066"/>
                </a:solidFill>
              </a:rPr>
              <a:t>Tape one end of thermocouple wire to egg (constant contact essential)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400" dirty="0" smtClean="0">
                <a:solidFill>
                  <a:srgbClr val="000066"/>
                </a:solidFill>
              </a:rPr>
              <a:t>Insert egg with attached thermocouple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400" dirty="0" smtClean="0">
                <a:solidFill>
                  <a:srgbClr val="000066"/>
                </a:solidFill>
              </a:rPr>
              <a:t>Quickly close container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400" dirty="0" smtClean="0">
                <a:solidFill>
                  <a:srgbClr val="000066"/>
                </a:solidFill>
              </a:rPr>
              <a:t>Start </a:t>
            </a:r>
            <a:r>
              <a:rPr lang="en-US" sz="2400" dirty="0" err="1" smtClean="0">
                <a:solidFill>
                  <a:srgbClr val="000066"/>
                </a:solidFill>
              </a:rPr>
              <a:t>LabVIEW</a:t>
            </a:r>
            <a:r>
              <a:rPr lang="en-US" sz="2400" dirty="0" smtClean="0">
                <a:solidFill>
                  <a:srgbClr val="000066"/>
                </a:solidFill>
              </a:rPr>
              <a:t> program</a:t>
            </a:r>
          </a:p>
          <a:p>
            <a:pPr marL="914400" lvl="1" indent="-457200" eaLnBrk="1" hangingPunct="1">
              <a:buFontTx/>
              <a:buNone/>
            </a:pPr>
            <a:endParaRPr lang="en-US" sz="2400" dirty="0" smtClean="0"/>
          </a:p>
        </p:txBody>
      </p:sp>
      <p:sp>
        <p:nvSpPr>
          <p:cNvPr id="25604" name="Text Box 9"/>
          <p:cNvSpPr txBox="1">
            <a:spLocks noChangeArrowheads="1"/>
          </p:cNvSpPr>
          <p:nvPr/>
        </p:nvSpPr>
        <p:spPr bwMode="auto">
          <a:xfrm>
            <a:off x="304800" y="2286000"/>
            <a:ext cx="11430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endParaRPr lang="en-US" sz="1800">
              <a:solidFill>
                <a:schemeClr val="accent1"/>
              </a:solidFill>
            </a:endParaRPr>
          </a:p>
        </p:txBody>
      </p:sp>
      <p:sp>
        <p:nvSpPr>
          <p:cNvPr id="25605" name="Text Box 10"/>
          <p:cNvSpPr txBox="1">
            <a:spLocks noChangeArrowheads="1"/>
          </p:cNvSpPr>
          <p:nvPr/>
        </p:nvSpPr>
        <p:spPr bwMode="auto">
          <a:xfrm>
            <a:off x="304800" y="2286000"/>
            <a:ext cx="1371600" cy="2017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800">
                <a:latin typeface="Tahoma" pitchFamily="34" charset="0"/>
              </a:rPr>
              <a:t>Pre-Test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1800">
              <a:latin typeface="Tahoma" pitchFamily="34" charset="0"/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800">
                <a:solidFill>
                  <a:srgbClr val="CC0000"/>
                </a:solidFill>
                <a:latin typeface="Tahoma" pitchFamily="34" charset="0"/>
              </a:rPr>
              <a:t>Test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1800">
              <a:solidFill>
                <a:srgbClr val="CC0000"/>
              </a:solidFill>
              <a:latin typeface="Tahoma" pitchFamily="34" charset="0"/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800">
                <a:latin typeface="Tahoma" pitchFamily="34" charset="0"/>
              </a:rPr>
              <a:t>Post-Test</a:t>
            </a:r>
          </a:p>
        </p:txBody>
      </p:sp>
      <p:pic>
        <p:nvPicPr>
          <p:cNvPr id="7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</a:rPr>
              <a:t>Procedure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123156"/>
            <a:ext cx="7162800" cy="4343400"/>
          </a:xfrm>
        </p:spPr>
        <p:txBody>
          <a:bodyPr/>
          <a:lstStyle/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000066"/>
                </a:solidFill>
              </a:rPr>
              <a:t>Post-Test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sz="2600" dirty="0" smtClean="0">
              <a:solidFill>
                <a:srgbClr val="000066"/>
              </a:solidFill>
            </a:endParaRP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sz="2600" dirty="0" err="1" smtClean="0">
                <a:solidFill>
                  <a:srgbClr val="000066"/>
                </a:solidFill>
              </a:rPr>
              <a:t>LabVIEW</a:t>
            </a:r>
            <a:r>
              <a:rPr lang="en-US" sz="2600" dirty="0" smtClean="0">
                <a:solidFill>
                  <a:srgbClr val="000066"/>
                </a:solidFill>
              </a:rPr>
              <a:t> program has run for 15 minutes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000066"/>
                </a:solidFill>
              </a:rPr>
              <a:t>Excel table automatically created after test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000066"/>
                </a:solidFill>
              </a:rPr>
              <a:t>Use data on table to create Excel  graph of Temperature vs. Time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000066"/>
                </a:solidFill>
              </a:rPr>
              <a:t>Show table and graph to TA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000066"/>
                </a:solidFill>
              </a:rPr>
              <a:t>TA will initial lab notes that table and graph have been created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000066"/>
                </a:solidFill>
              </a:rPr>
              <a:t>Save table and graph 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000066"/>
                </a:solidFill>
              </a:rPr>
              <a:t>Have photo taken of container</a:t>
            </a:r>
          </a:p>
        </p:txBody>
      </p:sp>
      <p:sp>
        <p:nvSpPr>
          <p:cNvPr id="26628" name="Text Box 9"/>
          <p:cNvSpPr txBox="1">
            <a:spLocks noChangeArrowheads="1"/>
          </p:cNvSpPr>
          <p:nvPr/>
        </p:nvSpPr>
        <p:spPr bwMode="auto">
          <a:xfrm>
            <a:off x="304800" y="2286000"/>
            <a:ext cx="11430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endParaRPr lang="en-US" sz="1800">
              <a:solidFill>
                <a:schemeClr val="accent1"/>
              </a:solidFill>
            </a:endParaRPr>
          </a:p>
        </p:txBody>
      </p:sp>
      <p:sp>
        <p:nvSpPr>
          <p:cNvPr id="26629" name="Text Box 11"/>
          <p:cNvSpPr txBox="1">
            <a:spLocks noChangeArrowheads="1"/>
          </p:cNvSpPr>
          <p:nvPr/>
        </p:nvSpPr>
        <p:spPr bwMode="auto">
          <a:xfrm>
            <a:off x="304800" y="2286000"/>
            <a:ext cx="1371600" cy="2017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800">
                <a:latin typeface="Tahoma" pitchFamily="34" charset="0"/>
              </a:rPr>
              <a:t>Pre-Test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1800">
              <a:latin typeface="Tahoma" pitchFamily="34" charset="0"/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800">
                <a:latin typeface="Tahoma" pitchFamily="34" charset="0"/>
              </a:rPr>
              <a:t>Test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1800">
              <a:latin typeface="Tahoma" pitchFamily="34" charset="0"/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800">
                <a:solidFill>
                  <a:srgbClr val="CC0000"/>
                </a:solidFill>
                <a:latin typeface="Tahoma" pitchFamily="34" charset="0"/>
              </a:rPr>
              <a:t>Post-Test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" y="6096000"/>
            <a:ext cx="1552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</a:rPr>
              <a:t>Assignment: Report</a:t>
            </a:r>
            <a:endParaRPr lang="en-US" b="0" dirty="0" smtClean="0">
              <a:solidFill>
                <a:srgbClr val="FFFFFF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090253"/>
            <a:ext cx="8153400" cy="5093296"/>
          </a:xfrm>
        </p:spPr>
        <p:txBody>
          <a:bodyPr/>
          <a:lstStyle/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Individual BONUS (</a:t>
            </a:r>
            <a:r>
              <a:rPr lang="en-US" sz="2800" dirty="0" smtClean="0">
                <a:solidFill>
                  <a:srgbClr val="FF0000"/>
                </a:solidFill>
              </a:rPr>
              <a:t>!</a:t>
            </a:r>
            <a:r>
              <a:rPr lang="en-US" sz="2800" dirty="0" smtClean="0">
                <a:solidFill>
                  <a:srgbClr val="000066"/>
                </a:solidFill>
              </a:rPr>
              <a:t>) Report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sz="1200" dirty="0" smtClean="0">
              <a:solidFill>
                <a:srgbClr val="000066"/>
              </a:solidFill>
            </a:endParaRP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Title page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sz="1200" dirty="0" smtClean="0">
              <a:solidFill>
                <a:srgbClr val="000066"/>
              </a:solidFill>
            </a:endParaRP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Discussion topics in the manual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sz="1200" dirty="0" smtClean="0">
              <a:solidFill>
                <a:srgbClr val="000066"/>
              </a:solidFill>
            </a:endParaRP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Include a picture of your design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sz="1200" dirty="0" smtClean="0">
              <a:solidFill>
                <a:srgbClr val="000066"/>
              </a:solidFill>
            </a:endParaRP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Scan in lab notes (ask TA for assistance)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TA must initial that table and graph were completed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endParaRPr lang="en-US" sz="1200" dirty="0" smtClean="0">
              <a:solidFill>
                <a:srgbClr val="000066"/>
              </a:solidFill>
            </a:endParaRP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Include table, graph, and photo of container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endParaRPr lang="en-US" sz="2800" dirty="0" smtClean="0"/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endParaRPr lang="en-US" sz="2800" dirty="0" smtClean="0"/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</a:rPr>
              <a:t>Assignment: Presentation</a:t>
            </a:r>
            <a:endParaRPr lang="en-US" b="0" dirty="0" smtClean="0">
              <a:solidFill>
                <a:srgbClr val="FFFFFF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19200"/>
            <a:ext cx="8534400" cy="49530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spcBef>
                <a:spcPct val="70000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Team presentation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70000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State rules of competition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70000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Describe your design and its concepts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70000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Explain steps taken to complete lab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70000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Professional-looking tables and graph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70000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How could your current design be improved?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70000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Refer to “Creating PowerPoint Presentations” found on EG website</a:t>
            </a: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</a:rPr>
              <a:t>Closing</a:t>
            </a:r>
            <a:endParaRPr lang="en-US" b="0" dirty="0" smtClean="0">
              <a:solidFill>
                <a:srgbClr val="FFFFFF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143000"/>
            <a:ext cx="7848600" cy="4953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Have all original data signed by TA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sz="2800" dirty="0" smtClean="0">
              <a:solidFill>
                <a:srgbClr val="000066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Each team member should have turn using software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sz="2800" dirty="0" smtClean="0">
              <a:solidFill>
                <a:srgbClr val="000066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Submit all work electronically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sz="2800" dirty="0" smtClean="0">
              <a:solidFill>
                <a:srgbClr val="000066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Return all unused materials to TA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sz="2800" dirty="0" smtClean="0">
              <a:solidFill>
                <a:srgbClr val="000066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Discard egg after testing</a:t>
            </a: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246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Objectives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Design and construct container to minimize heat loss from an egg within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Understand concept of minimal design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Understand: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</a:rPr>
              <a:t>T</a:t>
            </a:r>
            <a:r>
              <a:rPr lang="en-US" sz="2800" dirty="0" smtClean="0">
                <a:solidFill>
                  <a:srgbClr val="000066"/>
                </a:solidFill>
              </a:rPr>
              <a:t>hermodynamic systems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</a:rPr>
              <a:t>T</a:t>
            </a:r>
            <a:r>
              <a:rPr lang="en-US" sz="2800" dirty="0" smtClean="0">
                <a:solidFill>
                  <a:srgbClr val="000066"/>
                </a:solidFill>
              </a:rPr>
              <a:t>emperature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</a:rPr>
              <a:t>H</a:t>
            </a:r>
            <a:r>
              <a:rPr lang="en-US" sz="2800" dirty="0" smtClean="0">
                <a:solidFill>
                  <a:srgbClr val="000066"/>
                </a:solidFill>
              </a:rPr>
              <a:t>eat and heat transfer</a:t>
            </a: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</a:rPr>
              <a:t>Thermodynamic Systems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Part of the universe separated from the surroundings by a boundary (real or imaginary)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000066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3 types of systems: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0066"/>
                </a:solidFill>
              </a:rPr>
              <a:t>Open</a:t>
            </a:r>
            <a:r>
              <a:rPr lang="en-US" sz="2400" dirty="0" smtClean="0">
                <a:solidFill>
                  <a:srgbClr val="000066"/>
                </a:solidFill>
              </a:rPr>
              <a:t> system: exchange </a:t>
            </a:r>
            <a:r>
              <a:rPr lang="en-US" sz="2400" b="1" dirty="0" smtClean="0">
                <a:solidFill>
                  <a:srgbClr val="000066"/>
                </a:solidFill>
              </a:rPr>
              <a:t>energy</a:t>
            </a:r>
            <a:r>
              <a:rPr lang="en-US" sz="2400" dirty="0" smtClean="0">
                <a:solidFill>
                  <a:srgbClr val="000066"/>
                </a:solidFill>
              </a:rPr>
              <a:t> and </a:t>
            </a:r>
            <a:r>
              <a:rPr lang="en-US" sz="2400" b="1" dirty="0" smtClean="0">
                <a:solidFill>
                  <a:srgbClr val="000066"/>
                </a:solidFill>
              </a:rPr>
              <a:t>matter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0066"/>
                </a:solidFill>
              </a:rPr>
              <a:t>Closed</a:t>
            </a:r>
            <a:r>
              <a:rPr lang="en-US" sz="2400" dirty="0" smtClean="0">
                <a:solidFill>
                  <a:srgbClr val="000066"/>
                </a:solidFill>
              </a:rPr>
              <a:t> system: exchange </a:t>
            </a:r>
            <a:r>
              <a:rPr lang="en-US" sz="2400" b="1" dirty="0" smtClean="0">
                <a:solidFill>
                  <a:srgbClr val="000066"/>
                </a:solidFill>
              </a:rPr>
              <a:t>energy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0066"/>
                </a:solidFill>
              </a:rPr>
              <a:t>Isolated</a:t>
            </a:r>
            <a:r>
              <a:rPr lang="en-US" sz="2400" dirty="0" smtClean="0">
                <a:solidFill>
                  <a:srgbClr val="000066"/>
                </a:solidFill>
              </a:rPr>
              <a:t> system: </a:t>
            </a:r>
            <a:r>
              <a:rPr lang="en-US" sz="2400" b="1" dirty="0" smtClean="0">
                <a:solidFill>
                  <a:srgbClr val="000066"/>
                </a:solidFill>
              </a:rPr>
              <a:t>no</a:t>
            </a:r>
            <a:r>
              <a:rPr lang="en-US" sz="2400" dirty="0" smtClean="0">
                <a:solidFill>
                  <a:srgbClr val="000066"/>
                </a:solidFill>
              </a:rPr>
              <a:t> exchange</a:t>
            </a:r>
          </a:p>
        </p:txBody>
      </p:sp>
      <p:pic>
        <p:nvPicPr>
          <p:cNvPr id="8196" name="Picture 3" descr="682px-System-boundar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3921969"/>
            <a:ext cx="2078038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</a:rPr>
              <a:t>Temperature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000066"/>
                </a:solidFill>
              </a:rPr>
              <a:t>Qualitative laymen perception: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000066"/>
                </a:solidFill>
              </a:rPr>
              <a:t> hot, warm, cold…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000066"/>
                </a:solidFill>
              </a:rPr>
              <a:t>Physical property of system: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000066"/>
                </a:solidFill>
              </a:rPr>
              <a:t>Average kinetic energy of </a:t>
            </a:r>
          </a:p>
          <a:p>
            <a:pPr marL="457200" lvl="1" indent="0" eaLnBrk="1" hangingPunct="1">
              <a:buNone/>
            </a:pPr>
            <a:r>
              <a:rPr lang="en-US" sz="2600" dirty="0">
                <a:solidFill>
                  <a:srgbClr val="000066"/>
                </a:solidFill>
              </a:rPr>
              <a:t> </a:t>
            </a:r>
            <a:r>
              <a:rPr lang="en-US" sz="2600" dirty="0" smtClean="0">
                <a:solidFill>
                  <a:srgbClr val="000066"/>
                </a:solidFill>
              </a:rPr>
              <a:t>  atoms and/or molecules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000066"/>
                </a:solidFill>
              </a:rPr>
              <a:t>Absolute zero occurs when </a:t>
            </a:r>
          </a:p>
          <a:p>
            <a:pPr marL="457200" lvl="1" indent="0" eaLnBrk="1" hangingPunct="1">
              <a:buNone/>
            </a:pPr>
            <a:r>
              <a:rPr lang="en-US" sz="2600" dirty="0">
                <a:solidFill>
                  <a:srgbClr val="000066"/>
                </a:solidFill>
              </a:rPr>
              <a:t> </a:t>
            </a:r>
            <a:r>
              <a:rPr lang="en-US" sz="2600" dirty="0" smtClean="0">
                <a:solidFill>
                  <a:srgbClr val="000066"/>
                </a:solidFill>
              </a:rPr>
              <a:t>  average kinetic energy is</a:t>
            </a:r>
          </a:p>
          <a:p>
            <a:pPr marL="457200" lvl="1" indent="0" eaLnBrk="1" hangingPunct="1">
              <a:buNone/>
            </a:pPr>
            <a:r>
              <a:rPr lang="en-US" sz="2600" dirty="0">
                <a:solidFill>
                  <a:srgbClr val="000066"/>
                </a:solidFill>
              </a:rPr>
              <a:t> </a:t>
            </a:r>
            <a:r>
              <a:rPr lang="en-US" sz="2600" dirty="0" smtClean="0">
                <a:solidFill>
                  <a:srgbClr val="000066"/>
                </a:solidFill>
              </a:rPr>
              <a:t>  zero: 0</a:t>
            </a:r>
            <a:r>
              <a:rPr lang="en-US" sz="2600" baseline="30000" dirty="0" smtClean="0">
                <a:solidFill>
                  <a:srgbClr val="000066"/>
                </a:solidFill>
              </a:rPr>
              <a:t>o</a:t>
            </a:r>
            <a:r>
              <a:rPr lang="en-US" sz="2600" dirty="0" smtClean="0">
                <a:solidFill>
                  <a:srgbClr val="000066"/>
                </a:solidFill>
              </a:rPr>
              <a:t>K</a:t>
            </a:r>
          </a:p>
        </p:txBody>
      </p:sp>
      <p:pic>
        <p:nvPicPr>
          <p:cNvPr id="9220" name="Picture 3" descr="Thermally_Agitated_Molecule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34290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</a:rPr>
              <a:t>Heat &amp; Heat Transfer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00066"/>
                </a:solidFill>
              </a:rPr>
              <a:t>Heat</a:t>
            </a:r>
            <a:r>
              <a:rPr lang="en-US" sz="2800" dirty="0" smtClean="0">
                <a:solidFill>
                  <a:srgbClr val="000066"/>
                </a:solidFill>
              </a:rPr>
              <a:t>: thermal energy (total kinetic energy of all atoms and/or molecules)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sz="2800" i="1" dirty="0" smtClean="0">
              <a:solidFill>
                <a:srgbClr val="000066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00066"/>
                </a:solidFill>
              </a:rPr>
              <a:t>Heat transfer</a:t>
            </a:r>
            <a:r>
              <a:rPr lang="en-US" sz="2800" dirty="0" smtClean="0">
                <a:solidFill>
                  <a:srgbClr val="000066"/>
                </a:solidFill>
              </a:rPr>
              <a:t>: passage of thermal energy from hot to cold body</a:t>
            </a:r>
          </a:p>
        </p:txBody>
      </p:sp>
      <p:sp>
        <p:nvSpPr>
          <p:cNvPr id="10244" name="Rectangle 9"/>
          <p:cNvSpPr>
            <a:spLocks noChangeArrowheads="1"/>
          </p:cNvSpPr>
          <p:nvPr/>
        </p:nvSpPr>
        <p:spPr bwMode="auto">
          <a:xfrm>
            <a:off x="1371600" y="4419600"/>
            <a:ext cx="7315200" cy="533400"/>
          </a:xfrm>
          <a:prstGeom prst="rect">
            <a:avLst/>
          </a:prstGeom>
          <a:solidFill>
            <a:srgbClr val="FF3300"/>
          </a:solidFill>
          <a:ln w="127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  <a:p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Can NEVER be stopped, only SLOWED DOWN</a:t>
            </a:r>
          </a:p>
          <a:p>
            <a:endParaRPr lang="en-US" dirty="0"/>
          </a:p>
        </p:txBody>
      </p:sp>
      <p:pic>
        <p:nvPicPr>
          <p:cNvPr id="6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Equilibrium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9916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Equilibrium reached 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Temperature at all points in a system are equal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3733800"/>
            <a:ext cx="3429000" cy="1370013"/>
            <a:chOff x="-432" y="2688"/>
            <a:chExt cx="2832" cy="1296"/>
          </a:xfrm>
        </p:grpSpPr>
        <p:sp>
          <p:nvSpPr>
            <p:cNvPr id="11284" name="Rectangle 5"/>
            <p:cNvSpPr>
              <a:spLocks noChangeArrowheads="1"/>
            </p:cNvSpPr>
            <p:nvPr/>
          </p:nvSpPr>
          <p:spPr bwMode="auto">
            <a:xfrm>
              <a:off x="-432" y="2688"/>
              <a:ext cx="2832" cy="1296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1285" name="Text Box 6"/>
            <p:cNvSpPr txBox="1">
              <a:spLocks noChangeArrowheads="1"/>
            </p:cNvSpPr>
            <p:nvPr/>
          </p:nvSpPr>
          <p:spPr bwMode="auto">
            <a:xfrm>
              <a:off x="-241" y="2882"/>
              <a:ext cx="433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65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86" name="Text Box 7"/>
            <p:cNvSpPr txBox="1">
              <a:spLocks noChangeArrowheads="1"/>
            </p:cNvSpPr>
            <p:nvPr/>
          </p:nvSpPr>
          <p:spPr bwMode="auto">
            <a:xfrm>
              <a:off x="-95" y="3599"/>
              <a:ext cx="431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73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87" name="Text Box 8"/>
            <p:cNvSpPr txBox="1">
              <a:spLocks noChangeArrowheads="1"/>
            </p:cNvSpPr>
            <p:nvPr/>
          </p:nvSpPr>
          <p:spPr bwMode="auto">
            <a:xfrm>
              <a:off x="768" y="2784"/>
              <a:ext cx="528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125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88" name="Text Box 9"/>
            <p:cNvSpPr txBox="1">
              <a:spLocks noChangeArrowheads="1"/>
            </p:cNvSpPr>
            <p:nvPr/>
          </p:nvSpPr>
          <p:spPr bwMode="auto">
            <a:xfrm>
              <a:off x="1056" y="3311"/>
              <a:ext cx="431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50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89" name="Text Box 10"/>
            <p:cNvSpPr txBox="1">
              <a:spLocks noChangeArrowheads="1"/>
            </p:cNvSpPr>
            <p:nvPr/>
          </p:nvSpPr>
          <p:spPr bwMode="auto">
            <a:xfrm>
              <a:off x="1873" y="2832"/>
              <a:ext cx="431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39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90" name="Text Box 11"/>
            <p:cNvSpPr txBox="1">
              <a:spLocks noChangeArrowheads="1"/>
            </p:cNvSpPr>
            <p:nvPr/>
          </p:nvSpPr>
          <p:spPr bwMode="auto">
            <a:xfrm>
              <a:off x="289" y="2975"/>
              <a:ext cx="431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25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91" name="Text Box 12"/>
            <p:cNvSpPr txBox="1">
              <a:spLocks noChangeArrowheads="1"/>
            </p:cNvSpPr>
            <p:nvPr/>
          </p:nvSpPr>
          <p:spPr bwMode="auto">
            <a:xfrm>
              <a:off x="1487" y="3553"/>
              <a:ext cx="433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80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92" name="Text Box 13"/>
            <p:cNvSpPr txBox="1">
              <a:spLocks noChangeArrowheads="1"/>
            </p:cNvSpPr>
            <p:nvPr/>
          </p:nvSpPr>
          <p:spPr bwMode="auto">
            <a:xfrm>
              <a:off x="386" y="3457"/>
              <a:ext cx="429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95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93" name="Text Box 14"/>
            <p:cNvSpPr txBox="1">
              <a:spLocks noChangeArrowheads="1"/>
            </p:cNvSpPr>
            <p:nvPr/>
          </p:nvSpPr>
          <p:spPr bwMode="auto">
            <a:xfrm>
              <a:off x="1200" y="2975"/>
              <a:ext cx="432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90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94" name="Text Box 15"/>
            <p:cNvSpPr txBox="1">
              <a:spLocks noChangeArrowheads="1"/>
            </p:cNvSpPr>
            <p:nvPr/>
          </p:nvSpPr>
          <p:spPr bwMode="auto">
            <a:xfrm>
              <a:off x="1873" y="3215"/>
              <a:ext cx="431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58</a:t>
              </a:r>
              <a:r>
                <a:rPr lang="en-US" sz="1800" baseline="30000"/>
                <a:t>o</a:t>
              </a:r>
              <a:endParaRPr lang="en-US" sz="1800"/>
            </a:p>
          </p:txBody>
        </p:sp>
      </p:grpSp>
      <p:sp>
        <p:nvSpPr>
          <p:cNvPr id="11269" name="Text Box 29"/>
          <p:cNvSpPr txBox="1">
            <a:spLocks noChangeArrowheads="1"/>
          </p:cNvSpPr>
          <p:nvPr/>
        </p:nvSpPr>
        <p:spPr bwMode="auto">
          <a:xfrm>
            <a:off x="990600" y="5257800"/>
            <a:ext cx="1981200" cy="95410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rgbClr val="000066"/>
                </a:solidFill>
                <a:latin typeface="Arial" charset="0"/>
              </a:rPr>
              <a:t>Initial State</a:t>
            </a:r>
            <a:endParaRPr lang="en-US" dirty="0">
              <a:solidFill>
                <a:srgbClr val="000066"/>
              </a:solidFill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5181600" y="3733800"/>
            <a:ext cx="3429000" cy="1368425"/>
            <a:chOff x="3216" y="2736"/>
            <a:chExt cx="2832" cy="1296"/>
          </a:xfrm>
        </p:grpSpPr>
        <p:sp>
          <p:nvSpPr>
            <p:cNvPr id="11273" name="Rectangle 17"/>
            <p:cNvSpPr>
              <a:spLocks noChangeArrowheads="1"/>
            </p:cNvSpPr>
            <p:nvPr/>
          </p:nvSpPr>
          <p:spPr bwMode="auto">
            <a:xfrm>
              <a:off x="3216" y="2736"/>
              <a:ext cx="2832" cy="1296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1274" name="Text Box 18"/>
            <p:cNvSpPr txBox="1">
              <a:spLocks noChangeArrowheads="1"/>
            </p:cNvSpPr>
            <p:nvPr/>
          </p:nvSpPr>
          <p:spPr bwMode="auto">
            <a:xfrm>
              <a:off x="3407" y="2928"/>
              <a:ext cx="433" cy="34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70</a:t>
              </a:r>
            </a:p>
          </p:txBody>
        </p:sp>
        <p:sp>
          <p:nvSpPr>
            <p:cNvPr id="11275" name="Text Box 19"/>
            <p:cNvSpPr txBox="1">
              <a:spLocks noChangeArrowheads="1"/>
            </p:cNvSpPr>
            <p:nvPr/>
          </p:nvSpPr>
          <p:spPr bwMode="auto">
            <a:xfrm>
              <a:off x="3552" y="3649"/>
              <a:ext cx="432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70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76" name="Text Box 20"/>
            <p:cNvSpPr txBox="1">
              <a:spLocks noChangeArrowheads="1"/>
            </p:cNvSpPr>
            <p:nvPr/>
          </p:nvSpPr>
          <p:spPr bwMode="auto">
            <a:xfrm>
              <a:off x="4416" y="2834"/>
              <a:ext cx="529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70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77" name="Text Box 21"/>
            <p:cNvSpPr txBox="1">
              <a:spLocks noChangeArrowheads="1"/>
            </p:cNvSpPr>
            <p:nvPr/>
          </p:nvSpPr>
          <p:spPr bwMode="auto">
            <a:xfrm>
              <a:off x="4705" y="3361"/>
              <a:ext cx="432" cy="34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70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78" name="Text Box 22"/>
            <p:cNvSpPr txBox="1">
              <a:spLocks noChangeArrowheads="1"/>
            </p:cNvSpPr>
            <p:nvPr/>
          </p:nvSpPr>
          <p:spPr bwMode="auto">
            <a:xfrm>
              <a:off x="5520" y="2879"/>
              <a:ext cx="434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70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79" name="Text Box 23"/>
            <p:cNvSpPr txBox="1">
              <a:spLocks noChangeArrowheads="1"/>
            </p:cNvSpPr>
            <p:nvPr/>
          </p:nvSpPr>
          <p:spPr bwMode="auto">
            <a:xfrm>
              <a:off x="3937" y="3025"/>
              <a:ext cx="431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70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80" name="Text Box 24"/>
            <p:cNvSpPr txBox="1">
              <a:spLocks noChangeArrowheads="1"/>
            </p:cNvSpPr>
            <p:nvPr/>
          </p:nvSpPr>
          <p:spPr bwMode="auto">
            <a:xfrm>
              <a:off x="5137" y="3601"/>
              <a:ext cx="431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70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81" name="Text Box 25"/>
            <p:cNvSpPr txBox="1">
              <a:spLocks noChangeArrowheads="1"/>
            </p:cNvSpPr>
            <p:nvPr/>
          </p:nvSpPr>
          <p:spPr bwMode="auto">
            <a:xfrm>
              <a:off x="4034" y="3504"/>
              <a:ext cx="429" cy="34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70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82" name="Text Box 26"/>
            <p:cNvSpPr txBox="1">
              <a:spLocks noChangeArrowheads="1"/>
            </p:cNvSpPr>
            <p:nvPr/>
          </p:nvSpPr>
          <p:spPr bwMode="auto">
            <a:xfrm>
              <a:off x="4848" y="3025"/>
              <a:ext cx="432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70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83" name="Text Box 27"/>
            <p:cNvSpPr txBox="1">
              <a:spLocks noChangeArrowheads="1"/>
            </p:cNvSpPr>
            <p:nvPr/>
          </p:nvSpPr>
          <p:spPr bwMode="auto">
            <a:xfrm>
              <a:off x="5520" y="3265"/>
              <a:ext cx="434" cy="34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70</a:t>
              </a:r>
              <a:r>
                <a:rPr lang="en-US" sz="1800" baseline="30000"/>
                <a:t>o</a:t>
              </a:r>
              <a:endParaRPr lang="en-US" sz="1800"/>
            </a:p>
          </p:txBody>
        </p:sp>
      </p:grpSp>
      <p:sp>
        <p:nvSpPr>
          <p:cNvPr id="11271" name="Text Box 30"/>
          <p:cNvSpPr txBox="1">
            <a:spLocks noChangeArrowheads="1"/>
          </p:cNvSpPr>
          <p:nvPr/>
        </p:nvSpPr>
        <p:spPr bwMode="auto">
          <a:xfrm>
            <a:off x="6172200" y="5257800"/>
            <a:ext cx="1828800" cy="95410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rgbClr val="000066"/>
                </a:solidFill>
                <a:latin typeface="Arial" charset="0"/>
              </a:rPr>
              <a:t>Final State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11272" name="Line 32"/>
          <p:cNvSpPr>
            <a:spLocks noChangeShapeType="1"/>
          </p:cNvSpPr>
          <p:nvPr/>
        </p:nvSpPr>
        <p:spPr bwMode="auto">
          <a:xfrm>
            <a:off x="4191000" y="4419600"/>
            <a:ext cx="838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32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</a:rPr>
              <a:t>Means of Heat Transfer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610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1200" dirty="0" smtClean="0"/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Three types of heat transfer covered: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00066"/>
                </a:solidFill>
              </a:rPr>
              <a:t>Conduction</a:t>
            </a:r>
            <a:r>
              <a:rPr lang="en-US" sz="2800" dirty="0" smtClean="0">
                <a:solidFill>
                  <a:srgbClr val="000066"/>
                </a:solidFill>
              </a:rPr>
              <a:t>: through matter (solids)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00066"/>
                </a:solidFill>
              </a:rPr>
              <a:t>Convection</a:t>
            </a:r>
            <a:r>
              <a:rPr lang="en-US" sz="2800" dirty="0" smtClean="0">
                <a:solidFill>
                  <a:srgbClr val="000066"/>
                </a:solidFill>
              </a:rPr>
              <a:t>: through fluids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00066"/>
                </a:solidFill>
              </a:rPr>
              <a:t>Radiation</a:t>
            </a:r>
            <a:r>
              <a:rPr lang="en-US" sz="2800" dirty="0" smtClean="0">
                <a:solidFill>
                  <a:srgbClr val="000066"/>
                </a:solidFill>
              </a:rPr>
              <a:t>: does not require medium</a:t>
            </a:r>
          </a:p>
        </p:txBody>
      </p:sp>
      <p:pic>
        <p:nvPicPr>
          <p:cNvPr id="12292" name="Picture 14" descr="heatran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3505200"/>
            <a:ext cx="3695700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1" y="6200094"/>
            <a:ext cx="2993430" cy="40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8"/>
          <p:cNvSpPr>
            <a:spLocks noChangeArrowheads="1"/>
          </p:cNvSpPr>
          <p:nvPr/>
        </p:nvSpPr>
        <p:spPr bwMode="auto">
          <a:xfrm>
            <a:off x="5105400" y="1752600"/>
            <a:ext cx="3200400" cy="1371600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3366CC"/>
              </a:gs>
            </a:gsLst>
            <a:lin ang="0" scaled="1"/>
          </a:gradFill>
          <a:ln w="12700" algn="ctr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r>
              <a:rPr lang="en-US" dirty="0"/>
              <a:t>100</a:t>
            </a:r>
            <a:r>
              <a:rPr lang="en-US" dirty="0">
                <a:cs typeface="Times New Roman" pitchFamily="18" charset="0"/>
              </a:rPr>
              <a:t>°F</a:t>
            </a:r>
          </a:p>
          <a:p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200</a:t>
            </a:r>
            <a:r>
              <a:rPr lang="en-US" dirty="0"/>
              <a:t>°F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 smtClean="0"/>
              <a:t>               </a:t>
            </a:r>
            <a:r>
              <a:rPr lang="en-US" dirty="0" smtClean="0">
                <a:solidFill>
                  <a:schemeClr val="bg1"/>
                </a:solidFill>
              </a:rPr>
              <a:t>Conduction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4038600" cy="4525963"/>
          </a:xfrm>
        </p:spPr>
        <p:txBody>
          <a:bodyPr/>
          <a:lstStyle/>
          <a:p>
            <a:pPr eaLnBrk="1" hangingPunct="1"/>
            <a:r>
              <a:rPr lang="en-US" sz="2500" dirty="0" smtClean="0">
                <a:solidFill>
                  <a:srgbClr val="000066"/>
                </a:solidFill>
              </a:rPr>
              <a:t>Heat transferred through a solid body</a:t>
            </a:r>
          </a:p>
        </p:txBody>
      </p:sp>
      <p:graphicFrame>
        <p:nvGraphicFramePr>
          <p:cNvPr id="1026" name="Object 1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28470441"/>
              </p:ext>
            </p:extLst>
          </p:nvPr>
        </p:nvGraphicFramePr>
        <p:xfrm>
          <a:off x="1066800" y="2286000"/>
          <a:ext cx="205740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Equation" r:id="rId3" imgW="799920" imgH="393480" progId="Equation.3">
                  <p:embed/>
                </p:oleObj>
              </mc:Choice>
              <mc:Fallback>
                <p:oleObj name="Equation" r:id="rId3" imgW="799920" imgH="3934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286000"/>
                        <a:ext cx="2057400" cy="1012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791200" y="2133600"/>
            <a:ext cx="2514600" cy="685800"/>
            <a:chOff x="2592" y="3408"/>
            <a:chExt cx="528" cy="384"/>
          </a:xfrm>
        </p:grpSpPr>
        <p:sp>
          <p:nvSpPr>
            <p:cNvPr id="1034" name="Line 7"/>
            <p:cNvSpPr>
              <a:spLocks noChangeShapeType="1"/>
            </p:cNvSpPr>
            <p:nvPr/>
          </p:nvSpPr>
          <p:spPr bwMode="auto">
            <a:xfrm>
              <a:off x="2592" y="3408"/>
              <a:ext cx="52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Line 8"/>
            <p:cNvSpPr>
              <a:spLocks noChangeShapeType="1"/>
            </p:cNvSpPr>
            <p:nvPr/>
          </p:nvSpPr>
          <p:spPr bwMode="auto">
            <a:xfrm>
              <a:off x="2592" y="3600"/>
              <a:ext cx="52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" name="Line 9"/>
            <p:cNvSpPr>
              <a:spLocks noChangeShapeType="1"/>
            </p:cNvSpPr>
            <p:nvPr/>
          </p:nvSpPr>
          <p:spPr bwMode="auto">
            <a:xfrm>
              <a:off x="2592" y="3792"/>
              <a:ext cx="52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685800" y="3352800"/>
            <a:ext cx="8458200" cy="3292908"/>
            <a:chOff x="1920" y="2813"/>
            <a:chExt cx="4176" cy="1885"/>
          </a:xfrm>
        </p:grpSpPr>
        <p:sp>
          <p:nvSpPr>
            <p:cNvPr id="1032" name="Text Box 12"/>
            <p:cNvSpPr txBox="1">
              <a:spLocks noChangeArrowheads="1"/>
            </p:cNvSpPr>
            <p:nvPr/>
          </p:nvSpPr>
          <p:spPr bwMode="auto">
            <a:xfrm>
              <a:off x="3600" y="3043"/>
              <a:ext cx="2496" cy="85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lnSpc>
                  <a:spcPct val="75000"/>
                </a:lnSpc>
                <a:spcBef>
                  <a:spcPct val="50000"/>
                </a:spcBef>
              </a:pPr>
              <a:r>
                <a:rPr lang="en-US" dirty="0">
                  <a:latin typeface="Tahoma" pitchFamily="34" charset="0"/>
                </a:rPr>
                <a:t>     </a:t>
              </a:r>
              <a:r>
                <a:rPr lang="en-US" i="1" dirty="0">
                  <a:solidFill>
                    <a:srgbClr val="000066"/>
                  </a:solidFill>
                </a:rPr>
                <a:t>k</a:t>
              </a:r>
              <a:r>
                <a:rPr lang="en-US" dirty="0">
                  <a:solidFill>
                    <a:srgbClr val="000066"/>
                  </a:solidFill>
                  <a:latin typeface="Tahoma" pitchFamily="34" charset="0"/>
                </a:rPr>
                <a:t> = Coefficient of </a:t>
              </a:r>
            </a:p>
            <a:p>
              <a:pPr algn="l">
                <a:lnSpc>
                  <a:spcPct val="75000"/>
                </a:lnSpc>
                <a:spcBef>
                  <a:spcPct val="50000"/>
                </a:spcBef>
              </a:pPr>
              <a:r>
                <a:rPr lang="en-US" dirty="0">
                  <a:solidFill>
                    <a:srgbClr val="000066"/>
                  </a:solidFill>
                  <a:latin typeface="Tahoma" pitchFamily="34" charset="0"/>
                </a:rPr>
                <a:t>           thermal conductivity </a:t>
              </a:r>
            </a:p>
            <a:p>
              <a:pPr algn="l">
                <a:lnSpc>
                  <a:spcPct val="75000"/>
                </a:lnSpc>
                <a:spcBef>
                  <a:spcPct val="50000"/>
                </a:spcBef>
              </a:pPr>
              <a:r>
                <a:rPr lang="en-US" dirty="0">
                  <a:solidFill>
                    <a:srgbClr val="000066"/>
                  </a:solidFill>
                  <a:latin typeface="Tahoma" pitchFamily="34" charset="0"/>
                </a:rPr>
                <a:t>     </a:t>
              </a:r>
              <a:r>
                <a:rPr lang="en-US" i="1" dirty="0">
                  <a:solidFill>
                    <a:srgbClr val="000066"/>
                  </a:solidFill>
                </a:rPr>
                <a:t>A</a:t>
              </a:r>
              <a:r>
                <a:rPr lang="en-US" dirty="0">
                  <a:solidFill>
                    <a:srgbClr val="000066"/>
                  </a:solidFill>
                  <a:latin typeface="Tahoma" pitchFamily="34" charset="0"/>
                </a:rPr>
                <a:t> = Cross-sectional area 	</a:t>
              </a:r>
            </a:p>
          </p:txBody>
        </p:sp>
        <p:sp>
          <p:nvSpPr>
            <p:cNvPr id="1033" name="Rectangle 13"/>
            <p:cNvSpPr>
              <a:spLocks noChangeArrowheads="1"/>
            </p:cNvSpPr>
            <p:nvPr/>
          </p:nvSpPr>
          <p:spPr bwMode="auto">
            <a:xfrm>
              <a:off x="1920" y="2813"/>
              <a:ext cx="1923" cy="188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/>
              <a:r>
                <a:rPr lang="en-US" i="1" dirty="0">
                  <a:solidFill>
                    <a:srgbClr val="000066"/>
                  </a:solidFill>
                </a:rPr>
                <a:t>q </a:t>
              </a:r>
              <a:r>
                <a:rPr lang="en-US" dirty="0">
                  <a:solidFill>
                    <a:srgbClr val="000066"/>
                  </a:solidFill>
                  <a:latin typeface="Tahoma" pitchFamily="34" charset="0"/>
                </a:rPr>
                <a:t>= Heat transferred </a:t>
              </a:r>
              <a:r>
                <a:rPr lang="en-US" dirty="0" smtClean="0">
                  <a:solidFill>
                    <a:srgbClr val="000066"/>
                  </a:solidFill>
                  <a:latin typeface="Tahoma" pitchFamily="34" charset="0"/>
                </a:rPr>
                <a:t>   	per unit </a:t>
              </a:r>
              <a:r>
                <a:rPr lang="en-US" dirty="0">
                  <a:solidFill>
                    <a:srgbClr val="000066"/>
                  </a:solidFill>
                  <a:latin typeface="Tahoma" pitchFamily="34" charset="0"/>
                </a:rPr>
                <a:t>time</a:t>
              </a:r>
            </a:p>
            <a:p>
              <a:pPr algn="l"/>
              <a:endParaRPr lang="en-US" sz="1200" dirty="0">
                <a:solidFill>
                  <a:srgbClr val="000066"/>
                </a:solidFill>
                <a:latin typeface="Tahoma" pitchFamily="34" charset="0"/>
              </a:endParaRPr>
            </a:p>
            <a:p>
              <a:pPr algn="l"/>
              <a:r>
                <a:rPr lang="el-GR" sz="1800" i="1" dirty="0">
                  <a:solidFill>
                    <a:srgbClr val="000066"/>
                  </a:solidFill>
                </a:rPr>
                <a:t>Δ</a:t>
              </a:r>
              <a:r>
                <a:rPr lang="en-US" sz="1800" i="1" dirty="0">
                  <a:solidFill>
                    <a:srgbClr val="000066"/>
                  </a:solidFill>
                </a:rPr>
                <a:t> </a:t>
              </a:r>
              <a:r>
                <a:rPr lang="en-US" i="1" dirty="0">
                  <a:solidFill>
                    <a:srgbClr val="000066"/>
                  </a:solidFill>
                </a:rPr>
                <a:t>T</a:t>
              </a:r>
              <a:r>
                <a:rPr lang="en-US" dirty="0">
                  <a:solidFill>
                    <a:srgbClr val="000066"/>
                  </a:solidFill>
                  <a:latin typeface="Tahoma" pitchFamily="34" charset="0"/>
                </a:rPr>
                <a:t> = Difference in </a:t>
              </a:r>
            </a:p>
            <a:p>
              <a:pPr algn="l"/>
              <a:r>
                <a:rPr lang="en-US" dirty="0">
                  <a:solidFill>
                    <a:srgbClr val="000066"/>
                  </a:solidFill>
                  <a:latin typeface="Tahoma" pitchFamily="34" charset="0"/>
                </a:rPr>
                <a:t>         temperature</a:t>
              </a:r>
            </a:p>
            <a:p>
              <a:pPr algn="l">
                <a:lnSpc>
                  <a:spcPct val="75000"/>
                </a:lnSpc>
                <a:spcBef>
                  <a:spcPct val="50000"/>
                </a:spcBef>
              </a:pPr>
              <a:r>
                <a:rPr lang="el-GR" sz="1800" i="1" dirty="0">
                  <a:solidFill>
                    <a:srgbClr val="000066"/>
                  </a:solidFill>
                </a:rPr>
                <a:t>Δ</a:t>
              </a:r>
              <a:r>
                <a:rPr lang="en-US" sz="1800" i="1" dirty="0">
                  <a:solidFill>
                    <a:srgbClr val="000066"/>
                  </a:solidFill>
                </a:rPr>
                <a:t> </a:t>
              </a:r>
              <a:r>
                <a:rPr lang="en-US" i="1" dirty="0">
                  <a:solidFill>
                    <a:srgbClr val="000066"/>
                  </a:solidFill>
                </a:rPr>
                <a:t>X</a:t>
              </a:r>
              <a:r>
                <a:rPr lang="en-US" dirty="0">
                  <a:solidFill>
                    <a:srgbClr val="000066"/>
                  </a:solidFill>
                  <a:latin typeface="Tahoma" pitchFamily="34" charset="0"/>
                </a:rPr>
                <a:t> = Length of material</a:t>
              </a:r>
            </a:p>
            <a:p>
              <a:pPr algn="l"/>
              <a:endParaRPr lang="en-US" dirty="0"/>
            </a:p>
          </p:txBody>
        </p:sp>
      </p:grpSp>
      <p:pic>
        <p:nvPicPr>
          <p:cNvPr id="14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C0000"/>
            </a:gs>
            <a:gs pos="100000">
              <a:srgbClr val="3366CC"/>
            </a:gs>
          </a:gsLst>
          <a:lin ang="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TopRight"/>
          <a:lightRig rig="legacyFlat3" dir="b"/>
        </a:scene3d>
        <a:sp3d extrusionH="887400" prstMaterial="legacyMatte">
          <a:bevelT w="13500" h="13500" prst="angle"/>
          <a:bevelB w="13500" h="13500" prst="angle"/>
          <a:extrusionClr>
            <a:srgbClr val="CC0000"/>
          </a:extrusionClr>
        </a:sp3d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C0000"/>
            </a:gs>
            <a:gs pos="100000">
              <a:srgbClr val="3366CC"/>
            </a:gs>
          </a:gsLst>
          <a:lin ang="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TopRight"/>
          <a:lightRig rig="legacyFlat3" dir="b"/>
        </a:scene3d>
        <a:sp3d extrusionH="887400" prstMaterial="legacyMatte">
          <a:bevelT w="13500" h="13500" prst="angle"/>
          <a:bevelB w="13500" h="13500" prst="angle"/>
          <a:extrusionClr>
            <a:srgbClr val="CC0000"/>
          </a:extrusionClr>
        </a:sp3d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YU Schools Maste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</TotalTime>
  <Words>1144</Words>
  <Application>Microsoft Office PowerPoint</Application>
  <PresentationFormat>On-screen Show (4:3)</PresentationFormat>
  <Paragraphs>346</Paragraphs>
  <Slides>28</Slides>
  <Notes>25</Notes>
  <HiddenSlides>2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1_Default Design</vt:lpstr>
      <vt:lpstr>NYU Schools Master Template</vt:lpstr>
      <vt:lpstr>Equation</vt:lpstr>
      <vt:lpstr>EG1003: Introduction to Engineering and Design</vt:lpstr>
      <vt:lpstr>Overview</vt:lpstr>
      <vt:lpstr>Objectives</vt:lpstr>
      <vt:lpstr>Thermodynamic Systems</vt:lpstr>
      <vt:lpstr>Temperature</vt:lpstr>
      <vt:lpstr>Heat &amp; Heat Transfer</vt:lpstr>
      <vt:lpstr>Equilibrium</vt:lpstr>
      <vt:lpstr>Means of Heat Transfer</vt:lpstr>
      <vt:lpstr>               Conduction</vt:lpstr>
      <vt:lpstr>Example of Conduction</vt:lpstr>
      <vt:lpstr>Convection</vt:lpstr>
      <vt:lpstr>Types of Convection</vt:lpstr>
      <vt:lpstr>Example of Natural Convection</vt:lpstr>
      <vt:lpstr>Radiation</vt:lpstr>
      <vt:lpstr>Thermal Insulation</vt:lpstr>
      <vt:lpstr>Minimal Design</vt:lpstr>
      <vt:lpstr>Materials For This Lab</vt:lpstr>
      <vt:lpstr>Problem Statement</vt:lpstr>
      <vt:lpstr>Material Price List</vt:lpstr>
      <vt:lpstr>Rules of the Competition</vt:lpstr>
      <vt:lpstr>Rules of the Competition</vt:lpstr>
      <vt:lpstr>Rules of the Competition</vt:lpstr>
      <vt:lpstr>Procedure</vt:lpstr>
      <vt:lpstr>Procedure</vt:lpstr>
      <vt:lpstr>Procedure</vt:lpstr>
      <vt:lpstr>Assignment: Report</vt:lpstr>
      <vt:lpstr>Assignment: Presentation</vt:lpstr>
      <vt:lpstr>Closing</vt:lpstr>
    </vt:vector>
  </TitlesOfParts>
  <Company>Hot Chilli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Management in Freshman Engineering</dc:title>
  <dc:creator>L.Mexhitaj</dc:creator>
  <cp:lastModifiedBy>matthew</cp:lastModifiedBy>
  <cp:revision>98</cp:revision>
  <dcterms:created xsi:type="dcterms:W3CDTF">2002-02-21T04:34:32Z</dcterms:created>
  <dcterms:modified xsi:type="dcterms:W3CDTF">2014-08-08T05:00:05Z</dcterms:modified>
</cp:coreProperties>
</file>