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74" r:id="rId2"/>
    <p:sldId id="275" r:id="rId3"/>
    <p:sldId id="276" r:id="rId4"/>
    <p:sldId id="287" r:id="rId5"/>
    <p:sldId id="288" r:id="rId6"/>
    <p:sldId id="290" r:id="rId7"/>
    <p:sldId id="308" r:id="rId8"/>
    <p:sldId id="283" r:id="rId9"/>
    <p:sldId id="280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9" r:id="rId22"/>
    <p:sldId id="310" r:id="rId23"/>
    <p:sldId id="311" r:id="rId24"/>
    <p:sldId id="312" r:id="rId25"/>
    <p:sldId id="313" r:id="rId26"/>
    <p:sldId id="304" r:id="rId27"/>
    <p:sldId id="305" r:id="rId28"/>
    <p:sldId id="306" r:id="rId29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399" autoAdjust="0"/>
    <p:restoredTop sz="94660"/>
  </p:normalViewPr>
  <p:slideViewPr>
    <p:cSldViewPr snapToGrid="0" snapToObjects="1">
      <p:cViewPr>
        <p:scale>
          <a:sx n="139" d="100"/>
          <a:sy n="139" d="100"/>
        </p:scale>
        <p:origin x="-102" y="-10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B223936-3AC6-465B-A087-F37F9D3613AE}" type="datetimeFigureOut">
              <a:rPr lang="en-US" altLang="en-US"/>
              <a:pPr>
                <a:defRPr/>
              </a:pPr>
              <a:t>4/28/2015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4A2E41E-46A5-41D1-9155-BACCA1C206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40076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8E31A36-312A-4039-938A-CEDCD8C384BB}" type="datetimeFigureOut">
              <a:rPr lang="en-US" altLang="en-US"/>
              <a:pPr>
                <a:defRPr/>
              </a:pPr>
              <a:t>4/28/2015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686EB45-24DC-413F-B7C6-57B17802AA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00980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2AA02AFA-75F8-48AA-9CD9-064EE4D298EF}" type="slidenum">
              <a:rPr lang="en-US" altLang="en-US" sz="1200" smtClean="0"/>
              <a:pPr/>
              <a:t>22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24960022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79AD4C76-554A-4089-AC0A-111C61D9C1E3}" type="slidenum">
              <a:rPr lang="en-US" altLang="en-US" sz="1200" smtClean="0"/>
              <a:pPr/>
              <a:t>23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2509139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5227448E-0726-4F66-95AB-4BAD8A6EE31C}" type="slidenum">
              <a:rPr lang="en-US" altLang="en-US" sz="1200" smtClean="0"/>
              <a:pPr/>
              <a:t>24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40709283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7AC74A46-A3A0-46B3-B2D0-4E5360DAFA96}" type="slidenum">
              <a:rPr lang="en-US" altLang="en-US" sz="1200" smtClean="0"/>
              <a:pPr/>
              <a:t>25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2825052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5143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2" y="1532443"/>
            <a:ext cx="3637261" cy="1811289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2" y="3718898"/>
            <a:ext cx="1783159" cy="3619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049854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53525" cy="5157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8315325" y="292100"/>
            <a:ext cx="184150" cy="369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515657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1583857"/>
            <a:ext cx="3737844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157677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3810941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712598"/>
            <a:ext cx="4480560" cy="443090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C04DF-7F00-4799-9E4A-C60122A353ED}" type="datetime1">
              <a:rPr lang="en-US" altLang="en-US"/>
              <a:pPr>
                <a:defRPr/>
              </a:pPr>
              <a:t>4/28/2015</a:t>
            </a:fld>
            <a:endParaRPr lang="en-US" alt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D757E-C9B9-4CD0-A55C-E052F900C0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9004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8315553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7C4F0-7280-42B6-B8B1-F2581A653D4C}" type="datetime1">
              <a:rPr lang="en-US" altLang="en-US"/>
              <a:pPr>
                <a:defRPr/>
              </a:pPr>
              <a:t>4/28/2015</a:t>
            </a:fld>
            <a:endParaRPr lang="en-US" alt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83ADF-A527-4D17-B4BD-446AAC21FC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24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34950"/>
            <a:ext cx="673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0"/>
            <a:ext cx="9153525" cy="712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FB7EA98-9F36-4700-8D52-A0D144528865}" type="datetime1">
              <a:rPr lang="en-US" altLang="en-US"/>
              <a:pPr>
                <a:defRPr/>
              </a:pPr>
              <a:t>4/28/2015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ADFC67D-E5C8-4D33-8100-8F7F2BDF5A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1" r:id="rId3"/>
    <p:sldLayoutId id="2147483732" r:id="rId4"/>
  </p:sldLayoutIdLst>
  <p:hf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286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0858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114550" indent="-285750" algn="l" defTabSz="457200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/url?sa=i&amp;rct=j&amp;q=&amp;esrc=s&amp;source=images&amp;cd=&amp;cad=rja&amp;uact=8&amp;docid=tiIaRwZ524twlM&amp;tbnid=bEfRsTk4-wF-zM:&amp;ved=0CAUQjRw&amp;url=http://www.downloadclipart.net/download/1616/flame-design-svg&amp;ei=vC4aU-7iK8Sb1AH4_IDYBw&amp;bvm=bv.62578216,d.dmQ&amp;psig=AFQjCNFYw9Sctryd1gIc2UZKY_dBEcd5lw&amp;ust=1394311225383149" TargetMode="Externa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4.jpeg"/><Relationship Id="rId4" Type="http://schemas.openxmlformats.org/officeDocument/2006/relationships/image" Target="../media/image13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4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EG1003: Introduction to Engineering and Design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3400" y="1209675"/>
            <a:ext cx="8153400" cy="1219200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Heat Transfer &amp;</a:t>
            </a:r>
            <a:b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Thermal Insulation</a:t>
            </a:r>
          </a:p>
        </p:txBody>
      </p:sp>
      <p:pic>
        <p:nvPicPr>
          <p:cNvPr id="5124" name="Picture 2" descr="https://encrypted-tbn1.gstatic.com/images?q=tbn:ANd9GcT_7A9lmyFjhCWijtZTPkiEtmXDJdkeNLAoKsDqL_1WVKVAMj1N2A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2616200"/>
            <a:ext cx="1758950" cy="2303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Example of Conduction</a:t>
            </a:r>
          </a:p>
        </p:txBody>
      </p:sp>
      <p:sp>
        <p:nvSpPr>
          <p:cNvPr id="13315" name="Rectangle 3"/>
          <p:cNvSpPr txBox="1">
            <a:spLocks noChangeArrowheads="1"/>
          </p:cNvSpPr>
          <p:nvPr/>
        </p:nvSpPr>
        <p:spPr bwMode="auto">
          <a:xfrm>
            <a:off x="930275" y="3017838"/>
            <a:ext cx="7326313" cy="246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</a:rPr>
              <a:t>Atoms are heated and begin to vibrate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endParaRPr lang="en-US" sz="1100" dirty="0" smtClean="0">
              <a:solidFill>
                <a:srgbClr val="000066"/>
              </a:solidFill>
            </a:endParaRPr>
          </a:p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</a:rPr>
              <a:t>Vibrating atoms hit adjacent atoms, increasing temperature</a:t>
            </a:r>
          </a:p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</a:rPr>
              <a:t>Heat travels atom to atom up to the end of the rod</a:t>
            </a:r>
          </a:p>
        </p:txBody>
      </p:sp>
      <p:pic>
        <p:nvPicPr>
          <p:cNvPr id="14340" name="Picture 5" descr="condcution"/>
          <p:cNvPicPr>
            <a:picLocks noChangeAspect="1" noChangeArrowheads="1"/>
          </p:cNvPicPr>
          <p:nvPr/>
        </p:nvPicPr>
        <p:blipFill>
          <a:blip r:embed="rId2">
            <a:lum bright="-6000" contrast="4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3838" y="960438"/>
            <a:ext cx="3659187" cy="1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Convection</a:t>
            </a:r>
          </a:p>
        </p:txBody>
      </p:sp>
      <p:sp>
        <p:nvSpPr>
          <p:cNvPr id="15363" name="Rectangle 3"/>
          <p:cNvSpPr txBox="1">
            <a:spLocks noChangeArrowheads="1"/>
          </p:cNvSpPr>
          <p:nvPr/>
        </p:nvSpPr>
        <p:spPr bwMode="auto">
          <a:xfrm>
            <a:off x="930275" y="960438"/>
            <a:ext cx="73263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en-US"/>
          </a:p>
          <a:p>
            <a:pPr>
              <a:spcBef>
                <a:spcPct val="20000"/>
              </a:spcBef>
            </a:pPr>
            <a:endParaRPr lang="en-US" altLang="en-US"/>
          </a:p>
        </p:txBody>
      </p:sp>
      <p:sp>
        <p:nvSpPr>
          <p:cNvPr id="4" name="Text Placeholder 3"/>
          <p:cNvSpPr>
            <a:spLocks noGrp="1" noChangeArrowheads="1"/>
          </p:cNvSpPr>
          <p:nvPr>
            <p:ph type="body" sz="half" idx="4294967295"/>
          </p:nvPr>
        </p:nvSpPr>
        <p:spPr bwMode="auto">
          <a:xfrm>
            <a:off x="327025" y="731838"/>
            <a:ext cx="4038600" cy="47545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en-US" altLang="en-US" smtClean="0">
                <a:solidFill>
                  <a:srgbClr val="000066"/>
                </a:solidFill>
              </a:rPr>
              <a:t>Heat transferred by mass transport of atoms</a:t>
            </a:r>
          </a:p>
          <a:p>
            <a:pPr marL="0" indent="0" eaLnBrk="1" hangingPunct="1">
              <a:spcBef>
                <a:spcPts val="300"/>
              </a:spcBef>
              <a:buFont typeface="Wingdings" panose="05000000000000000000" pitchFamily="2" charset="2"/>
              <a:buChar char="Ø"/>
            </a:pPr>
            <a:endParaRPr lang="en-US" altLang="en-US" sz="1200" smtClean="0">
              <a:solidFill>
                <a:srgbClr val="000066"/>
              </a:solidFill>
            </a:endParaRPr>
          </a:p>
          <a:p>
            <a:pPr marL="0" indent="0" eaLnBrk="1" hangingPunct="1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en-US" altLang="en-US" smtClean="0">
                <a:solidFill>
                  <a:srgbClr val="000066"/>
                </a:solidFill>
              </a:rPr>
              <a:t>Heat transfer between solid and fluid </a:t>
            </a:r>
          </a:p>
          <a:p>
            <a:pPr lvl="1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en-US" altLang="en-US" sz="2400" smtClean="0">
                <a:solidFill>
                  <a:srgbClr val="000066"/>
                </a:solidFill>
              </a:rPr>
              <a:t>(liquid or gas)</a:t>
            </a:r>
          </a:p>
          <a:p>
            <a:pPr marL="0" indent="0" eaLnBrk="1" hangingPunct="1">
              <a:spcBef>
                <a:spcPts val="300"/>
              </a:spcBef>
              <a:buFont typeface="Wingdings" panose="05000000000000000000" pitchFamily="2" charset="2"/>
              <a:buChar char="Ø"/>
            </a:pPr>
            <a:endParaRPr lang="en-US" altLang="en-US" sz="1200" smtClean="0">
              <a:solidFill>
                <a:srgbClr val="000066"/>
              </a:solidFill>
            </a:endParaRPr>
          </a:p>
          <a:p>
            <a:pPr marL="0" indent="0" eaLnBrk="1" hangingPunct="1">
              <a:spcBef>
                <a:spcPts val="300"/>
              </a:spcBef>
              <a:buFont typeface="Wingdings" panose="05000000000000000000" pitchFamily="2" charset="2"/>
              <a:buChar char="Ø"/>
            </a:pPr>
            <a:r>
              <a:rPr lang="en-US" altLang="en-US" smtClean="0">
                <a:solidFill>
                  <a:srgbClr val="000066"/>
                </a:solidFill>
              </a:rPr>
              <a:t>Two types of convection</a:t>
            </a:r>
          </a:p>
        </p:txBody>
      </p:sp>
      <p:graphicFrame>
        <p:nvGraphicFramePr>
          <p:cNvPr id="15365" name="Object 19"/>
          <p:cNvGraphicFramePr>
            <a:graphicFrameLocks noChangeAspect="1"/>
          </p:cNvGraphicFramePr>
          <p:nvPr/>
        </p:nvGraphicFramePr>
        <p:xfrm>
          <a:off x="5238750" y="1060450"/>
          <a:ext cx="2435225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7" name="Equation" r:id="rId3" imgW="761669" imgH="203112" progId="Equation.3">
                  <p:embed/>
                </p:oleObj>
              </mc:Choice>
              <mc:Fallback>
                <p:oleObj name="Equation" r:id="rId3" imgW="761669" imgH="203112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0" y="1060450"/>
                        <a:ext cx="2435225" cy="649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6" name="Rectangle 4"/>
          <p:cNvSpPr>
            <a:spLocks noChangeArrowheads="1"/>
          </p:cNvSpPr>
          <p:nvPr/>
        </p:nvSpPr>
        <p:spPr bwMode="auto">
          <a:xfrm>
            <a:off x="479425" y="3729038"/>
            <a:ext cx="2133600" cy="1295400"/>
          </a:xfrm>
          <a:prstGeom prst="rect">
            <a:avLst/>
          </a:prstGeom>
          <a:solidFill>
            <a:srgbClr val="969696"/>
          </a:soli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969696"/>
            </a:extrusionClr>
            <a:contourClr>
              <a:srgbClr val="969696"/>
            </a:contourClr>
          </a:sp3d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      Iron</a:t>
            </a:r>
          </a:p>
        </p:txBody>
      </p:sp>
      <p:sp>
        <p:nvSpPr>
          <p:cNvPr id="15367" name="Rectangle 5" descr="Zig zag"/>
          <p:cNvSpPr>
            <a:spLocks noChangeArrowheads="1"/>
          </p:cNvSpPr>
          <p:nvPr/>
        </p:nvSpPr>
        <p:spPr bwMode="auto">
          <a:xfrm>
            <a:off x="2384425" y="3729038"/>
            <a:ext cx="1828800" cy="1295400"/>
          </a:xfrm>
          <a:prstGeom prst="rect">
            <a:avLst/>
          </a:prstGeom>
          <a:pattFill prst="zigZag">
            <a:fgClr>
              <a:srgbClr val="3399FF"/>
            </a:fgClr>
            <a:bgClr>
              <a:srgbClr val="FFFFFF"/>
            </a:bgClr>
          </a:patt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FFFF"/>
            </a:extrusionClr>
            <a:contourClr>
              <a:srgbClr val="3399FF"/>
            </a:contourClr>
          </a:sp3d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b="1"/>
              <a:t>     Water</a:t>
            </a: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2079625" y="4262438"/>
            <a:ext cx="609600" cy="274637"/>
            <a:chOff x="2448" y="3408"/>
            <a:chExt cx="384" cy="384"/>
          </a:xfrm>
        </p:grpSpPr>
        <p:sp>
          <p:nvSpPr>
            <p:cNvPr id="15372" name="Line 7"/>
            <p:cNvSpPr>
              <a:spLocks noChangeShapeType="1"/>
            </p:cNvSpPr>
            <p:nvPr/>
          </p:nvSpPr>
          <p:spPr bwMode="auto">
            <a:xfrm>
              <a:off x="2448" y="3408"/>
              <a:ext cx="384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3" name="Line 8"/>
            <p:cNvSpPr>
              <a:spLocks noChangeShapeType="1"/>
            </p:cNvSpPr>
            <p:nvPr/>
          </p:nvSpPr>
          <p:spPr bwMode="auto">
            <a:xfrm>
              <a:off x="2448" y="3600"/>
              <a:ext cx="384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4" name="Line 9"/>
            <p:cNvSpPr>
              <a:spLocks noChangeShapeType="1"/>
            </p:cNvSpPr>
            <p:nvPr/>
          </p:nvSpPr>
          <p:spPr bwMode="auto">
            <a:xfrm>
              <a:off x="2448" y="3792"/>
              <a:ext cx="384" cy="0"/>
            </a:xfrm>
            <a:prstGeom prst="line">
              <a:avLst/>
            </a:prstGeom>
            <a:noFill/>
            <a:ln w="76200">
              <a:solidFill>
                <a:srgbClr val="FF33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" name="Group 16"/>
          <p:cNvGrpSpPr>
            <a:grpSpLocks/>
          </p:cNvGrpSpPr>
          <p:nvPr/>
        </p:nvGrpSpPr>
        <p:grpSpPr bwMode="auto">
          <a:xfrm>
            <a:off x="4968875" y="1697038"/>
            <a:ext cx="3530600" cy="3352800"/>
            <a:chOff x="3072" y="2570"/>
            <a:chExt cx="2960" cy="1742"/>
          </a:xfrm>
        </p:grpSpPr>
        <p:sp>
          <p:nvSpPr>
            <p:cNvPr id="15370" name="Text Box 17"/>
            <p:cNvSpPr txBox="1">
              <a:spLocks noChangeArrowheads="1"/>
            </p:cNvSpPr>
            <p:nvPr/>
          </p:nvSpPr>
          <p:spPr bwMode="auto">
            <a:xfrm>
              <a:off x="3072" y="3513"/>
              <a:ext cx="2496" cy="7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i="1"/>
                <a:t>h</a:t>
              </a:r>
              <a:r>
                <a:rPr lang="en-US" altLang="en-US">
                  <a:latin typeface="Tahoma" panose="020B0604030504040204" pitchFamily="34" charset="0"/>
                </a:rPr>
                <a:t> = coefficient of </a:t>
              </a:r>
            </a:p>
            <a:p>
              <a:r>
                <a:rPr lang="en-US" altLang="en-US">
                  <a:latin typeface="Tahoma" panose="020B0604030504040204" pitchFamily="34" charset="0"/>
                </a:rPr>
                <a:t>       convection </a:t>
              </a:r>
            </a:p>
            <a:p>
              <a:pPr>
                <a:lnSpc>
                  <a:spcPct val="75000"/>
                </a:lnSpc>
                <a:spcBef>
                  <a:spcPct val="50000"/>
                </a:spcBef>
              </a:pPr>
              <a:r>
                <a:rPr lang="en-US" altLang="en-US" i="1"/>
                <a:t>A</a:t>
              </a:r>
              <a:r>
                <a:rPr lang="en-US" altLang="en-US">
                  <a:latin typeface="Tahoma" panose="020B0604030504040204" pitchFamily="34" charset="0"/>
                </a:rPr>
                <a:t> =cross-sectional 	area</a:t>
              </a:r>
              <a:r>
                <a:rPr lang="en-US" altLang="en-US"/>
                <a:t> 	</a:t>
              </a:r>
            </a:p>
          </p:txBody>
        </p:sp>
        <p:sp>
          <p:nvSpPr>
            <p:cNvPr id="15371" name="Rectangle 18"/>
            <p:cNvSpPr>
              <a:spLocks noChangeArrowheads="1"/>
            </p:cNvSpPr>
            <p:nvPr/>
          </p:nvSpPr>
          <p:spPr bwMode="auto">
            <a:xfrm>
              <a:off x="3072" y="2570"/>
              <a:ext cx="2960" cy="8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i="1"/>
                <a:t>q</a:t>
              </a:r>
              <a:r>
                <a:rPr lang="en-US" altLang="en-US"/>
                <a:t> </a:t>
              </a:r>
              <a:r>
                <a:rPr lang="en-US" altLang="en-US">
                  <a:latin typeface="Tahoma" panose="020B0604030504040204" pitchFamily="34" charset="0"/>
                </a:rPr>
                <a:t>=Heat transferred per 	unit time</a:t>
              </a:r>
            </a:p>
            <a:p>
              <a:endParaRPr lang="en-US" altLang="en-US" sz="800">
                <a:latin typeface="Tahoma" panose="020B0604030504040204" pitchFamily="34" charset="0"/>
              </a:endParaRPr>
            </a:p>
            <a:p>
              <a:r>
                <a:rPr lang="el-GR" altLang="en-US" sz="1800" i="1">
                  <a:solidFill>
                    <a:schemeClr val="tx2"/>
                  </a:solidFill>
                </a:rPr>
                <a:t>Δ</a:t>
              </a:r>
              <a:r>
                <a:rPr lang="en-US" altLang="en-US" sz="1800" i="1"/>
                <a:t> </a:t>
              </a:r>
              <a:r>
                <a:rPr lang="en-US" altLang="en-US" i="1"/>
                <a:t>T</a:t>
              </a:r>
              <a:r>
                <a:rPr lang="en-US" altLang="en-US">
                  <a:latin typeface="Tahoma" panose="020B0604030504040204" pitchFamily="34" charset="0"/>
                </a:rPr>
                <a:t> = difference in </a:t>
              </a:r>
            </a:p>
            <a:p>
              <a:r>
                <a:rPr lang="en-US" altLang="en-US">
                  <a:latin typeface="Tahoma" panose="020B0604030504040204" pitchFamily="34" charset="0"/>
                </a:rPr>
                <a:t>         temperature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Types of Convection</a:t>
            </a:r>
          </a:p>
        </p:txBody>
      </p:sp>
      <p:sp>
        <p:nvSpPr>
          <p:cNvPr id="16387" name="Rectangle 3"/>
          <p:cNvSpPr txBox="1">
            <a:spLocks noChangeArrowheads="1"/>
          </p:cNvSpPr>
          <p:nvPr/>
        </p:nvSpPr>
        <p:spPr bwMode="auto">
          <a:xfrm>
            <a:off x="217488" y="957263"/>
            <a:ext cx="7078662" cy="4186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Natural Convection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Density of fluid changes with temperature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Fluids expand as temperature rises and decrease density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 sz="2000" i="1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Buoyant </a:t>
            </a:r>
            <a:r>
              <a:rPr lang="en-US" altLang="en-US" sz="20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forces dominate  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Forced Convection or Advection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Fluid flow caused by a device or environment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More heat transfer than natural convection 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 sz="20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Buoyancy has little effect on direction of flow</a:t>
            </a:r>
          </a:p>
        </p:txBody>
      </p:sp>
      <p:pic>
        <p:nvPicPr>
          <p:cNvPr id="16388" name="Picture 4" descr="fig5_1"/>
          <p:cNvPicPr>
            <a:picLocks noChangeAspect="1" noChangeArrowheads="1"/>
          </p:cNvPicPr>
          <p:nvPr/>
        </p:nvPicPr>
        <p:blipFill>
          <a:blip r:embed="rId2">
            <a:lum bright="-12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5488" y="957263"/>
            <a:ext cx="1600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5" descr="fig5_2"/>
          <p:cNvPicPr>
            <a:picLocks noChangeAspect="1" noChangeArrowheads="1"/>
          </p:cNvPicPr>
          <p:nvPr/>
        </p:nvPicPr>
        <p:blipFill>
          <a:blip r:embed="rId3">
            <a:lum bright="-12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2750" y="3357563"/>
            <a:ext cx="2154238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Example of Natural Convection</a:t>
            </a:r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211138" y="1125538"/>
            <a:ext cx="4117975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Atoms move around and are heated by fire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Warm air rises 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(less dense)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Transfers energy to adjacent (air) molecules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Warm air cools, becomes more dense, and sinks </a:t>
            </a:r>
          </a:p>
          <a:p>
            <a:pPr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Process repeats</a:t>
            </a:r>
          </a:p>
        </p:txBody>
      </p:sp>
      <p:pic>
        <p:nvPicPr>
          <p:cNvPr id="17412" name="Picture 5" descr="conve"/>
          <p:cNvPicPr>
            <a:picLocks noChangeAspect="1" noChangeArrowheads="1"/>
          </p:cNvPicPr>
          <p:nvPr/>
        </p:nvPicPr>
        <p:blipFill>
          <a:blip r:embed="rId2">
            <a:lum bright="-2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8788" y="1125538"/>
            <a:ext cx="4648200" cy="3471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Radiation</a:t>
            </a:r>
          </a:p>
        </p:txBody>
      </p:sp>
      <p:sp>
        <p:nvSpPr>
          <p:cNvPr id="13315" name="Rectangle 3"/>
          <p:cNvSpPr txBox="1">
            <a:spLocks noChangeArrowheads="1"/>
          </p:cNvSpPr>
          <p:nvPr/>
        </p:nvSpPr>
        <p:spPr bwMode="auto">
          <a:xfrm>
            <a:off x="396875" y="960438"/>
            <a:ext cx="51419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457200" indent="-457200" eaLnBrk="1" hangingPunct="1">
              <a:buFont typeface="Wingdings" panose="05000000000000000000" pitchFamily="2" charset="2"/>
              <a:buChar char="Ø"/>
              <a:defRPr/>
            </a:pPr>
            <a:r>
              <a:rPr lang="en-US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Energy exchanged between bodies in form of electromagnetic waves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endParaRPr lang="en-US" smtClean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eaLnBrk="1" hangingPunct="1">
              <a:buFont typeface="Wingdings" panose="05000000000000000000" pitchFamily="2" charset="2"/>
              <a:buChar char="Ø"/>
              <a:defRPr/>
            </a:pPr>
            <a:r>
              <a:rPr lang="en-US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Can travel through a vacuum </a:t>
            </a:r>
          </a:p>
          <a:p>
            <a:pPr marL="742950" lvl="1" indent="-457200">
              <a:buFont typeface="Wingdings" panose="05000000000000000000" pitchFamily="2" charset="2"/>
              <a:buChar char="Ø"/>
              <a:defRPr/>
            </a:pPr>
            <a:r>
              <a:rPr lang="en-US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(requires no medium)</a:t>
            </a:r>
            <a:endParaRPr lang="en-US" dirty="0" smtClean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8436" name="Object 7"/>
          <p:cNvGraphicFramePr>
            <a:graphicFrameLocks noChangeAspect="1"/>
          </p:cNvGraphicFramePr>
          <p:nvPr/>
        </p:nvGraphicFramePr>
        <p:xfrm>
          <a:off x="5888038" y="2944813"/>
          <a:ext cx="2797175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1" name="Equation" r:id="rId3" imgW="1079032" imgH="241195" progId="Equation.3">
                  <p:embed/>
                </p:oleObj>
              </mc:Choice>
              <mc:Fallback>
                <p:oleObj name="Equation" r:id="rId3" imgW="1079032" imgH="241195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8038" y="2944813"/>
                        <a:ext cx="2797175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7" name="Rectangle 4"/>
          <p:cNvSpPr>
            <a:spLocks noChangeArrowheads="1"/>
          </p:cNvSpPr>
          <p:nvPr/>
        </p:nvSpPr>
        <p:spPr bwMode="auto">
          <a:xfrm>
            <a:off x="-465138" y="3551238"/>
            <a:ext cx="9601201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914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tabLst>
                <a:tab pos="914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tabLst>
                <a:tab pos="914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tabLst>
                <a:tab pos="914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tabLst>
                <a:tab pos="914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en-US" i="1">
                <a:latin typeface="Tahoma" panose="020B0604030504040204" pitchFamily="34" charset="0"/>
                <a:cs typeface="Times New Roman" panose="02020603050405020304" pitchFamily="18" charset="0"/>
              </a:rPr>
              <a:t>                              </a:t>
            </a:r>
            <a:endParaRPr lang="en-US" altLang="en-US" b="1" i="1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2000" b="1" i="1">
                <a:latin typeface="Tahoma" panose="020B0604030504040204" pitchFamily="34" charset="0"/>
                <a:cs typeface="Times New Roman" panose="02020603050405020304" pitchFamily="18" charset="0"/>
              </a:rPr>
              <a:t>          q</a:t>
            </a:r>
            <a:r>
              <a:rPr lang="en-US" altLang="en-US" sz="2000">
                <a:latin typeface="Tahoma" panose="020B0604030504040204" pitchFamily="34" charset="0"/>
                <a:cs typeface="Times New Roman" panose="02020603050405020304" pitchFamily="18" charset="0"/>
              </a:rPr>
              <a:t> = heat transferred per unit time   </a:t>
            </a:r>
            <a:r>
              <a:rPr lang="en-US" altLang="en-US" sz="2000" b="1" i="1">
                <a:latin typeface="Tahom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en-US" altLang="en-US" sz="2000" i="1" baseline="-25000">
                <a:latin typeface="Tahoma" panose="020B0604030504040204" pitchFamily="34" charset="0"/>
                <a:cs typeface="Times New Roman" panose="02020603050405020304" pitchFamily="18" charset="0"/>
              </a:rPr>
              <a:t>s</a:t>
            </a:r>
            <a:r>
              <a:rPr lang="en-US" altLang="en-US" sz="2000">
                <a:latin typeface="Tahoma" panose="020B0604030504040204" pitchFamily="34" charset="0"/>
                <a:cs typeface="Times New Roman" panose="02020603050405020304" pitchFamily="18" charset="0"/>
              </a:rPr>
              <a:t> = surface temperature (absolute)</a:t>
            </a:r>
          </a:p>
          <a:p>
            <a:pPr algn="just"/>
            <a:r>
              <a:rPr lang="en-US" altLang="en-US" sz="2000" b="1" i="1">
                <a:latin typeface="Tahoma" panose="020B0604030504040204" pitchFamily="34" charset="0"/>
                <a:cs typeface="Times New Roman" panose="02020603050405020304" pitchFamily="18" charset="0"/>
              </a:rPr>
              <a:t>          e</a:t>
            </a:r>
            <a:r>
              <a:rPr lang="en-US" altLang="en-US" sz="2000">
                <a:latin typeface="Tahoma" panose="020B0604030504040204" pitchFamily="34" charset="0"/>
                <a:cs typeface="Times New Roman" panose="02020603050405020304" pitchFamily="18" charset="0"/>
              </a:rPr>
              <a:t> = constant of emissivity             </a:t>
            </a:r>
            <a:r>
              <a:rPr lang="en-US" altLang="en-US" sz="2000" b="1" i="1">
                <a:latin typeface="Tahoma" panose="020B0604030504040204" pitchFamily="34" charset="0"/>
                <a:cs typeface="Times New Roman" panose="02020603050405020304" pitchFamily="18" charset="0"/>
              </a:rPr>
              <a:t>T</a:t>
            </a:r>
            <a:r>
              <a:rPr lang="en-US" altLang="en-US" sz="2000" i="1" baseline="-25000">
                <a:latin typeface="Tahoma" panose="020B0604030504040204" pitchFamily="34" charset="0"/>
                <a:cs typeface="Times New Roman" panose="02020603050405020304" pitchFamily="18" charset="0"/>
              </a:rPr>
              <a:t>∞</a:t>
            </a:r>
            <a:r>
              <a:rPr lang="en-US" altLang="en-US" sz="2000" b="1" i="1">
                <a:latin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000">
                <a:latin typeface="Tahoma" panose="020B0604030504040204" pitchFamily="34" charset="0"/>
                <a:cs typeface="Times New Roman" panose="02020603050405020304" pitchFamily="18" charset="0"/>
              </a:rPr>
              <a:t>= surrounding temperature </a:t>
            </a:r>
            <a:r>
              <a:rPr lang="en-US" altLang="en-US" sz="1800" b="1"/>
              <a:t>(absolute)</a:t>
            </a:r>
            <a:endParaRPr lang="en-US" altLang="en-US" sz="2000" b="1">
              <a:latin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en-US" altLang="en-US" sz="2000" b="1" i="1">
                <a:latin typeface="Tahoma" panose="020B0604030504040204" pitchFamily="34" charset="0"/>
                <a:cs typeface="Times New Roman" panose="02020603050405020304" pitchFamily="18" charset="0"/>
              </a:rPr>
              <a:t>          A </a:t>
            </a:r>
            <a:r>
              <a:rPr lang="en-US" altLang="en-US" sz="2000">
                <a:latin typeface="Tahoma" panose="020B0604030504040204" pitchFamily="34" charset="0"/>
                <a:cs typeface="Times New Roman" panose="02020603050405020304" pitchFamily="18" charset="0"/>
              </a:rPr>
              <a:t>= surface area 	                           </a:t>
            </a:r>
            <a:r>
              <a:rPr lang="el-GR" altLang="en-US" sz="2000" b="1">
                <a:latin typeface="Tahoma" panose="020B0604030504040204" pitchFamily="34" charset="0"/>
                <a:cs typeface="Times New Roman" panose="02020603050405020304" pitchFamily="18" charset="0"/>
              </a:rPr>
              <a:t>σ</a:t>
            </a:r>
            <a:r>
              <a:rPr lang="en-US" altLang="en-US" sz="2000">
                <a:latin typeface="Tahoma" panose="020B0604030504040204" pitchFamily="34" charset="0"/>
                <a:cs typeface="Times New Roman" panose="02020603050405020304" pitchFamily="18" charset="0"/>
              </a:rPr>
              <a:t>= Stefan-Boltzmann’s constant</a:t>
            </a:r>
            <a:r>
              <a:rPr lang="en-US" altLang="en-US" sz="2000">
                <a:latin typeface="Tahoma" panose="020B0604030504040204" pitchFamily="34" charset="0"/>
              </a:rPr>
              <a:t> </a:t>
            </a:r>
          </a:p>
        </p:txBody>
      </p:sp>
      <p:pic>
        <p:nvPicPr>
          <p:cNvPr id="18438" name="Picture 7" descr="Hot_metalwork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8063" y="960438"/>
            <a:ext cx="2209800" cy="160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Thermal Insulation</a:t>
            </a:r>
          </a:p>
        </p:txBody>
      </p:sp>
      <p:sp>
        <p:nvSpPr>
          <p:cNvPr id="19459" name="Rectangle 3"/>
          <p:cNvSpPr txBox="1">
            <a:spLocks noChangeArrowheads="1"/>
          </p:cNvSpPr>
          <p:nvPr/>
        </p:nvSpPr>
        <p:spPr bwMode="auto">
          <a:xfrm>
            <a:off x="930275" y="960438"/>
            <a:ext cx="73263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Slows down heat transfer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Examples: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Clothing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Walls of houses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Refrigerators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Thermos bottles</a:t>
            </a:r>
            <a:endParaRPr lang="en-US" altLang="en-US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358900"/>
            <a:ext cx="3300413" cy="339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Material Price List</a:t>
            </a:r>
          </a:p>
        </p:txBody>
      </p:sp>
      <p:sp>
        <p:nvSpPr>
          <p:cNvPr id="13315" name="Rectangle 3"/>
          <p:cNvSpPr txBox="1">
            <a:spLocks noChangeArrowheads="1"/>
          </p:cNvSpPr>
          <p:nvPr/>
        </p:nvSpPr>
        <p:spPr bwMode="auto">
          <a:xfrm>
            <a:off x="930275" y="960438"/>
            <a:ext cx="73263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457200" indent="-457200" eaLnBrk="1" hangingPunct="1">
              <a:buFont typeface="Wingdings" panose="05000000000000000000" pitchFamily="2" charset="2"/>
              <a:buChar char="Ø"/>
              <a:defRPr/>
            </a:pPr>
            <a:r>
              <a:rPr lang="en-US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Minimal design - ability to design an object that is both functional and economical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  <a:defRPr/>
            </a:pPr>
            <a:endParaRPr lang="en-US" smtClean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1" indent="-401638" eaLnBrk="1" hangingPunct="1">
              <a:buFont typeface="Wingdings" panose="05000000000000000000" pitchFamily="2" charset="2"/>
              <a:buChar char="Ø"/>
              <a:defRPr/>
            </a:pPr>
            <a:r>
              <a:rPr lang="en-US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Goal 1: Maximize functionality</a:t>
            </a:r>
          </a:p>
          <a:p>
            <a:pPr marL="914400" indent="-401638" eaLnBrk="1" hangingPunct="1">
              <a:buFont typeface="Wingdings" panose="05000000000000000000" pitchFamily="2" charset="2"/>
              <a:buChar char="Ø"/>
              <a:defRPr/>
            </a:pPr>
            <a:endParaRPr lang="en-US" smtClean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14400" lvl="1" indent="-401638" eaLnBrk="1" hangingPunct="1">
              <a:buFont typeface="Wingdings" panose="05000000000000000000" pitchFamily="2" charset="2"/>
              <a:buChar char="Ø"/>
              <a:defRPr/>
            </a:pPr>
            <a:r>
              <a:rPr lang="en-US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Goal 2: Minimize cost </a:t>
            </a:r>
            <a:endParaRPr lang="en-US" dirty="0" smtClean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Materials</a:t>
            </a:r>
          </a:p>
        </p:txBody>
      </p:sp>
      <p:sp>
        <p:nvSpPr>
          <p:cNvPr id="13315" name="Rectangle 3"/>
          <p:cNvSpPr txBox="1">
            <a:spLocks noChangeArrowheads="1"/>
          </p:cNvSpPr>
          <p:nvPr/>
        </p:nvSpPr>
        <p:spPr bwMode="auto">
          <a:xfrm>
            <a:off x="930275" y="960438"/>
            <a:ext cx="7326313" cy="3849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2"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457200" indent="-4572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</a:rPr>
              <a:t>Foam chips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</a:rPr>
              <a:t>Plastic wrap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</a:rPr>
              <a:t>Tape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</a:rPr>
              <a:t>Aluminum foil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</a:rPr>
              <a:t>Cup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</a:rPr>
              <a:t>Styrofoam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</a:rPr>
              <a:t>Paper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</a:rPr>
              <a:t>Plastic cup lid</a:t>
            </a:r>
          </a:p>
          <a:p>
            <a:pPr marL="457200" indent="-4572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</a:rPr>
              <a:t>Boiled egg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endParaRPr lang="en-US" sz="1100" dirty="0" smtClean="0">
              <a:solidFill>
                <a:srgbClr val="000066"/>
              </a:solidFill>
            </a:endParaRPr>
          </a:p>
          <a:p>
            <a:pPr marL="457200" indent="-4572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</a:rPr>
              <a:t>Thermocouple and wire connectors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endParaRPr lang="en-US" sz="1100" dirty="0" smtClean="0">
              <a:solidFill>
                <a:srgbClr val="000066"/>
              </a:solidFill>
            </a:endParaRPr>
          </a:p>
          <a:p>
            <a:pPr marL="457200" indent="-4572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</a:rPr>
              <a:t>Thermal LabVIEW program</a:t>
            </a:r>
          </a:p>
        </p:txBody>
      </p:sp>
      <p:pic>
        <p:nvPicPr>
          <p:cNvPr id="2150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6900" y="3176588"/>
            <a:ext cx="1714500" cy="1462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6"/>
          <p:cNvPicPr>
            <a:picLocks noChangeAspect="1" noChangeArrowheads="1"/>
          </p:cNvPicPr>
          <p:nvPr/>
        </p:nvPicPr>
        <p:blipFill>
          <a:blip r:embed="rId3">
            <a:lum bright="-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888" y="3297238"/>
            <a:ext cx="1600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Problem Statement</a:t>
            </a:r>
          </a:p>
        </p:txBody>
      </p:sp>
      <p:sp>
        <p:nvSpPr>
          <p:cNvPr id="22531" name="Rectangle 3"/>
          <p:cNvSpPr txBox="1">
            <a:spLocks noChangeArrowheads="1"/>
          </p:cNvSpPr>
          <p:nvPr/>
        </p:nvSpPr>
        <p:spPr bwMode="auto">
          <a:xfrm>
            <a:off x="930275" y="960438"/>
            <a:ext cx="73263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en-US"/>
          </a:p>
          <a:p>
            <a:pPr>
              <a:spcBef>
                <a:spcPct val="20000"/>
              </a:spcBef>
            </a:pPr>
            <a:endParaRPr lang="en-US" altLang="en-US"/>
          </a:p>
        </p:txBody>
      </p:sp>
      <p:sp>
        <p:nvSpPr>
          <p:cNvPr id="22532" name="Rectangle 1"/>
          <p:cNvSpPr>
            <a:spLocks noChangeArrowheads="1"/>
          </p:cNvSpPr>
          <p:nvPr/>
        </p:nvSpPr>
        <p:spPr bwMode="auto">
          <a:xfrm>
            <a:off x="930275" y="863600"/>
            <a:ext cx="732631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65138" indent="-4651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Design/construct insulating container to accept hot egg just removed from boiling water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Container should minimize heat loss from egg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Use minimal design concepts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Materials</a:t>
            </a:r>
          </a:p>
        </p:txBody>
      </p:sp>
      <p:sp>
        <p:nvSpPr>
          <p:cNvPr id="23555" name="Rectangle 3"/>
          <p:cNvSpPr txBox="1">
            <a:spLocks noChangeArrowheads="1"/>
          </p:cNvSpPr>
          <p:nvPr/>
        </p:nvSpPr>
        <p:spPr bwMode="auto">
          <a:xfrm>
            <a:off x="930275" y="960438"/>
            <a:ext cx="73263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</a:rPr>
              <a:t>Large foam cup………………….………$0.50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</a:rPr>
              <a:t>Lid</a:t>
            </a:r>
            <a:r>
              <a:rPr lang="en-US" altLang="en-US" dirty="0" smtClean="0">
                <a:solidFill>
                  <a:srgbClr val="000066"/>
                </a:solidFill>
              </a:rPr>
              <a:t>…………………………………………$</a:t>
            </a:r>
            <a:r>
              <a:rPr lang="en-US" altLang="en-US" dirty="0">
                <a:solidFill>
                  <a:srgbClr val="000066"/>
                </a:solidFill>
              </a:rPr>
              <a:t>0.25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</a:rPr>
              <a:t>Paper cup</a:t>
            </a:r>
            <a:r>
              <a:rPr lang="en-US" altLang="en-US" dirty="0" smtClean="0">
                <a:solidFill>
                  <a:srgbClr val="000066"/>
                </a:solidFill>
              </a:rPr>
              <a:t>…………………….……….….$</a:t>
            </a:r>
            <a:r>
              <a:rPr lang="en-US" altLang="en-US" dirty="0">
                <a:solidFill>
                  <a:srgbClr val="000066"/>
                </a:solidFill>
              </a:rPr>
              <a:t>0.40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</a:rPr>
              <a:t>Styrofoam pieces</a:t>
            </a:r>
            <a:r>
              <a:rPr lang="en-US" altLang="en-US" dirty="0" smtClean="0">
                <a:solidFill>
                  <a:srgbClr val="000066"/>
                </a:solidFill>
              </a:rPr>
              <a:t>.…………….………..  </a:t>
            </a:r>
            <a:r>
              <a:rPr lang="en-US" altLang="en-US" dirty="0">
                <a:solidFill>
                  <a:srgbClr val="000066"/>
                </a:solidFill>
              </a:rPr>
              <a:t>$0.05 / 6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</a:rPr>
              <a:t>Tape </a:t>
            </a:r>
            <a:r>
              <a:rPr lang="en-US" altLang="en-US" dirty="0" smtClean="0">
                <a:solidFill>
                  <a:srgbClr val="000066"/>
                </a:solidFill>
              </a:rPr>
              <a:t>…………………………….….…… </a:t>
            </a:r>
            <a:r>
              <a:rPr lang="en-US" altLang="en-US" dirty="0">
                <a:solidFill>
                  <a:srgbClr val="000066"/>
                </a:solidFill>
              </a:rPr>
              <a:t>$0.10/ </a:t>
            </a:r>
            <a:r>
              <a:rPr lang="en-US" altLang="en-US" dirty="0" err="1">
                <a:solidFill>
                  <a:srgbClr val="000066"/>
                </a:solidFill>
              </a:rPr>
              <a:t>ft</a:t>
            </a:r>
            <a:endParaRPr lang="en-US" altLang="en-US" dirty="0">
              <a:solidFill>
                <a:srgbClr val="000066"/>
              </a:solidFill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</a:rPr>
              <a:t>Aluminum foil </a:t>
            </a:r>
            <a:r>
              <a:rPr lang="en-US" altLang="en-US" dirty="0" smtClean="0">
                <a:solidFill>
                  <a:srgbClr val="000066"/>
                </a:solidFill>
              </a:rPr>
              <a:t>……………………..……  </a:t>
            </a:r>
            <a:r>
              <a:rPr lang="en-US" altLang="en-US" dirty="0">
                <a:solidFill>
                  <a:srgbClr val="000066"/>
                </a:solidFill>
              </a:rPr>
              <a:t>$0.30/ ft</a:t>
            </a:r>
            <a:r>
              <a:rPr lang="en-US" altLang="en-US" baseline="30000" dirty="0">
                <a:solidFill>
                  <a:srgbClr val="000066"/>
                </a:solidFill>
              </a:rPr>
              <a:t>2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</a:rPr>
              <a:t>Plastic wrap   </a:t>
            </a:r>
            <a:r>
              <a:rPr lang="en-US" altLang="en-US" dirty="0" smtClean="0">
                <a:solidFill>
                  <a:srgbClr val="000066"/>
                </a:solidFill>
              </a:rPr>
              <a:t>………………….….……..$</a:t>
            </a:r>
            <a:r>
              <a:rPr lang="en-US" altLang="en-US" dirty="0">
                <a:solidFill>
                  <a:srgbClr val="000066"/>
                </a:solidFill>
              </a:rPr>
              <a:t>0.02 / ft</a:t>
            </a:r>
            <a:r>
              <a:rPr lang="en-US" altLang="en-US" baseline="30000" dirty="0">
                <a:solidFill>
                  <a:srgbClr val="000066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Overview</a:t>
            </a:r>
          </a:p>
        </p:txBody>
      </p:sp>
      <p:sp>
        <p:nvSpPr>
          <p:cNvPr id="6147" name="Rectangle 3"/>
          <p:cNvSpPr txBox="1">
            <a:spLocks noChangeArrowheads="1"/>
          </p:cNvSpPr>
          <p:nvPr/>
        </p:nvSpPr>
        <p:spPr bwMode="auto">
          <a:xfrm>
            <a:off x="1371600" y="1222375"/>
            <a:ext cx="69723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Objective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Background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Materials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Procedure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Report / Presentation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Closing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Rules of the Competition</a:t>
            </a:r>
          </a:p>
        </p:txBody>
      </p:sp>
      <p:sp>
        <p:nvSpPr>
          <p:cNvPr id="24579" name="Rectangle 3"/>
          <p:cNvSpPr txBox="1">
            <a:spLocks noChangeArrowheads="1"/>
          </p:cNvSpPr>
          <p:nvPr/>
        </p:nvSpPr>
        <p:spPr bwMode="auto">
          <a:xfrm>
            <a:off x="2103438" y="960438"/>
            <a:ext cx="615315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n-US" altLang="en-US" sz="18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 container must be purchased</a:t>
            </a:r>
          </a:p>
          <a:p>
            <a:pPr eaLnBrk="1" hangingPunct="1">
              <a:buFontTx/>
              <a:buAutoNum type="arabicPeriod"/>
            </a:pPr>
            <a:r>
              <a:rPr lang="en-US" altLang="en-US" sz="18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All materials must remain inside chosen container</a:t>
            </a:r>
          </a:p>
          <a:p>
            <a:pPr eaLnBrk="1" hangingPunct="1">
              <a:buFontTx/>
              <a:buAutoNum type="arabicPeriod"/>
            </a:pPr>
            <a:r>
              <a:rPr lang="en-US" altLang="en-US" sz="18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Container cannot be larger than largest cup provided</a:t>
            </a:r>
          </a:p>
          <a:p>
            <a:pPr eaLnBrk="1" hangingPunct="1">
              <a:buFontTx/>
              <a:buAutoNum type="arabicPeriod"/>
            </a:pPr>
            <a:r>
              <a:rPr lang="en-US" altLang="en-US" sz="18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No external heat sources may be used</a:t>
            </a:r>
          </a:p>
          <a:p>
            <a:pPr eaLnBrk="1" hangingPunct="1">
              <a:buFontTx/>
              <a:buAutoNum type="arabicPeriod"/>
            </a:pPr>
            <a:r>
              <a:rPr lang="en-US" altLang="en-US" sz="18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Start LabVIEW program when container cover is closed and egg is inside</a:t>
            </a:r>
          </a:p>
          <a:p>
            <a:pPr eaLnBrk="1" hangingPunct="1">
              <a:buFontTx/>
              <a:buAutoNum type="arabicPeriod"/>
            </a:pPr>
            <a:r>
              <a:rPr lang="en-US" altLang="en-US" sz="18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Container may not be held or covered during temperature readings</a:t>
            </a:r>
          </a:p>
          <a:p>
            <a:pPr eaLnBrk="1" hangingPunct="1">
              <a:buFontTx/>
              <a:buAutoNum type="arabicPeriod"/>
            </a:pPr>
            <a:r>
              <a:rPr lang="en-US" altLang="en-US" sz="18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Egg may not be returned to water (No “restarts”)</a:t>
            </a:r>
          </a:p>
          <a:p>
            <a:pPr eaLnBrk="1" hangingPunct="1">
              <a:buFontTx/>
              <a:buAutoNum type="arabicPeriod"/>
            </a:pPr>
            <a:r>
              <a:rPr lang="en-US" altLang="en-US" sz="18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At least one cup must be used</a:t>
            </a:r>
          </a:p>
          <a:p>
            <a:pPr eaLnBrk="1" hangingPunct="1">
              <a:buFontTx/>
              <a:buAutoNum type="arabicPeriod"/>
            </a:pPr>
            <a:r>
              <a:rPr lang="en-US" altLang="en-US" sz="18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Egg shell may not be cracked</a:t>
            </a:r>
          </a:p>
          <a:p>
            <a:pPr eaLnBrk="1" hangingPunct="1">
              <a:buFontTx/>
              <a:buAutoNum type="arabicPeriod"/>
            </a:pPr>
            <a:r>
              <a:rPr lang="en-US" altLang="en-US" sz="18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Container must remain on surface of testing area</a:t>
            </a:r>
          </a:p>
          <a:p>
            <a:pPr eaLnBrk="1" hangingPunct="1">
              <a:buFontTx/>
              <a:buAutoNum type="arabicPeriod"/>
            </a:pPr>
            <a:r>
              <a:rPr lang="en-US" altLang="en-US" sz="18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Thermocouple must only be taped to surface of egg shell</a:t>
            </a:r>
          </a:p>
        </p:txBody>
      </p:sp>
      <p:sp>
        <p:nvSpPr>
          <p:cNvPr id="24580" name="Rectangle 1"/>
          <p:cNvSpPr>
            <a:spLocks noChangeArrowheads="1"/>
          </p:cNvSpPr>
          <p:nvPr/>
        </p:nvSpPr>
        <p:spPr bwMode="auto">
          <a:xfrm>
            <a:off x="0" y="1787525"/>
            <a:ext cx="2103438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rgbClr val="CC0000"/>
                </a:solidFill>
              </a:rPr>
              <a:t>Design Specs.</a:t>
            </a:r>
          </a:p>
          <a:p>
            <a:pPr>
              <a:spcBef>
                <a:spcPct val="50000"/>
              </a:spcBef>
            </a:pPr>
            <a:r>
              <a:rPr lang="en-US" altLang="en-US" sz="2000"/>
              <a:t>Disqualifications</a:t>
            </a:r>
          </a:p>
          <a:p>
            <a:pPr>
              <a:spcBef>
                <a:spcPct val="50000"/>
              </a:spcBef>
            </a:pPr>
            <a:r>
              <a:rPr lang="en-US" altLang="en-US" sz="2000"/>
              <a:t>Declaration of winners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103438" y="960438"/>
            <a:ext cx="0" cy="395922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Rules of the Competition</a:t>
            </a:r>
          </a:p>
        </p:txBody>
      </p:sp>
      <p:sp>
        <p:nvSpPr>
          <p:cNvPr id="25603" name="Rectangle 3"/>
          <p:cNvSpPr txBox="1">
            <a:spLocks noChangeArrowheads="1"/>
          </p:cNvSpPr>
          <p:nvPr/>
        </p:nvSpPr>
        <p:spPr bwMode="auto">
          <a:xfrm>
            <a:off x="2743200" y="1133475"/>
            <a:ext cx="5513388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609600" indent="-609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1800">
                <a:solidFill>
                  <a:srgbClr val="CC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Disqualifications</a:t>
            </a:r>
            <a:r>
              <a:rPr lang="en-US" altLang="en-US" sz="1800"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18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occur when: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altLang="en-US" sz="1800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18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Any materials are outside the container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altLang="en-US" sz="1800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18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Container is held during testing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altLang="en-US" sz="1800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18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Any external heating source is used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endParaRPr lang="en-US" altLang="en-US" sz="1800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18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Testing not started within 30 seconds of receiving egg</a:t>
            </a:r>
          </a:p>
        </p:txBody>
      </p:sp>
      <p:sp>
        <p:nvSpPr>
          <p:cNvPr id="25604" name="Rectangle 1"/>
          <p:cNvSpPr>
            <a:spLocks noChangeArrowheads="1"/>
          </p:cNvSpPr>
          <p:nvPr/>
        </p:nvSpPr>
        <p:spPr bwMode="auto">
          <a:xfrm>
            <a:off x="0" y="1787525"/>
            <a:ext cx="2103438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/>
              <a:t>Design Specs.</a:t>
            </a:r>
            <a:endParaRPr lang="en-US" altLang="en-US" sz="2000">
              <a:solidFill>
                <a:srgbClr val="FF3300"/>
              </a:solidFill>
            </a:endParaRPr>
          </a:p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rgbClr val="CC0000"/>
                </a:solidFill>
              </a:rPr>
              <a:t>Disqualifications</a:t>
            </a:r>
          </a:p>
          <a:p>
            <a:pPr>
              <a:spcBef>
                <a:spcPct val="50000"/>
              </a:spcBef>
            </a:pPr>
            <a:r>
              <a:rPr lang="en-US" altLang="en-US" sz="2000"/>
              <a:t>Declaration of winners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103438" y="960438"/>
            <a:ext cx="0" cy="395922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Rules of the Competition</a:t>
            </a:r>
          </a:p>
        </p:txBody>
      </p:sp>
      <p:sp>
        <p:nvSpPr>
          <p:cNvPr id="26627" name="Rectangle 3"/>
          <p:cNvSpPr txBox="1">
            <a:spLocks noChangeArrowheads="1"/>
          </p:cNvSpPr>
          <p:nvPr/>
        </p:nvSpPr>
        <p:spPr bwMode="auto">
          <a:xfrm>
            <a:off x="2103438" y="960438"/>
            <a:ext cx="681355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sz="2200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IC = insulating capability of container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sz="2200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IC is slope of first 15 minutes of the heat loss plot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sz="2200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altLang="en-US" sz="2200" dirty="0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sz="2200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</a:t>
            </a:r>
            <a:r>
              <a:rPr lang="en-US" altLang="en-US" sz="2200" baseline="-25000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altLang="en-US" sz="2200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is room temperature, T</a:t>
            </a:r>
            <a:r>
              <a:rPr lang="en-US" altLang="en-US" sz="2200" baseline="-25000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</a:t>
            </a:r>
            <a:r>
              <a:rPr lang="en-US" altLang="en-US" sz="2200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is final thermocouple temperature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sz="2200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Team with lowest </a:t>
            </a:r>
            <a:r>
              <a:rPr lang="en-US" altLang="en-US" sz="2200" b="1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</a:t>
            </a:r>
            <a:r>
              <a:rPr lang="en-US" altLang="en-US" sz="2200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inimal </a:t>
            </a:r>
            <a:r>
              <a:rPr lang="en-US" altLang="en-US" sz="2200" b="1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en-US" altLang="en-US" sz="2200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esign </a:t>
            </a:r>
            <a:r>
              <a:rPr lang="en-US" altLang="en-US" sz="2200" b="1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altLang="en-US" sz="2200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atio wins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sz="2200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Extra points for </a:t>
            </a:r>
            <a:r>
              <a:rPr lang="en-US" altLang="en-US" sz="2200" dirty="0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Recitation Presentation</a:t>
            </a:r>
            <a:endParaRPr lang="en-US" altLang="en-US" sz="2200" dirty="0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sz="2200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Winning team +</a:t>
            </a:r>
            <a:r>
              <a:rPr lang="en-US" altLang="en-US" sz="2200" dirty="0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</a:t>
            </a:r>
            <a:endParaRPr lang="en-US" altLang="en-US" sz="2200" dirty="0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sz="2200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altLang="en-US" sz="2200" baseline="30000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nd</a:t>
            </a:r>
            <a:r>
              <a:rPr lang="en-US" altLang="en-US" sz="2200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place </a:t>
            </a:r>
            <a:r>
              <a:rPr lang="en-US" altLang="en-US" sz="220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team </a:t>
            </a:r>
            <a:r>
              <a:rPr lang="en-US" altLang="en-US" sz="2200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+0.5 </a:t>
            </a:r>
            <a:r>
              <a:rPr lang="en-US" altLang="en-US" sz="2200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(4 or more teams)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sz="2200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en-US" altLang="en-US" sz="2200" baseline="30000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rd</a:t>
            </a:r>
            <a:r>
              <a:rPr lang="en-US" altLang="en-US" sz="2200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place team </a:t>
            </a:r>
            <a:r>
              <a:rPr lang="en-US" altLang="en-US" sz="2200" dirty="0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+0.2 </a:t>
            </a:r>
            <a:r>
              <a:rPr lang="en-US" altLang="en-US" sz="2200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(8 or more teams)</a:t>
            </a:r>
          </a:p>
        </p:txBody>
      </p:sp>
      <p:sp>
        <p:nvSpPr>
          <p:cNvPr id="26628" name="Rectangle 1"/>
          <p:cNvSpPr>
            <a:spLocks noChangeArrowheads="1"/>
          </p:cNvSpPr>
          <p:nvPr/>
        </p:nvSpPr>
        <p:spPr bwMode="auto">
          <a:xfrm>
            <a:off x="0" y="1787525"/>
            <a:ext cx="2103438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/>
              <a:t>Design Specs.</a:t>
            </a:r>
          </a:p>
          <a:p>
            <a:pPr>
              <a:spcBef>
                <a:spcPct val="50000"/>
              </a:spcBef>
            </a:pPr>
            <a:r>
              <a:rPr lang="en-US" altLang="en-US" sz="2000"/>
              <a:t>Disqualifications</a:t>
            </a:r>
          </a:p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rgbClr val="CC0000"/>
                </a:solidFill>
              </a:rPr>
              <a:t>Declaration of winners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103438" y="960438"/>
            <a:ext cx="0" cy="395922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2943225" y="1652588"/>
          <a:ext cx="2525713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3" name="Equation" r:id="rId4" imgW="1447800" imgH="419100" progId="Equation.3">
                  <p:embed/>
                </p:oleObj>
              </mc:Choice>
              <mc:Fallback>
                <p:oleObj name="Equation" r:id="rId4" imgW="1447800" imgH="4191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3225" y="1652588"/>
                        <a:ext cx="2525713" cy="73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Procedure</a:t>
            </a:r>
          </a:p>
        </p:txBody>
      </p:sp>
      <p:sp>
        <p:nvSpPr>
          <p:cNvPr id="28675" name="Rectangle 3"/>
          <p:cNvSpPr txBox="1">
            <a:spLocks noChangeArrowheads="1"/>
          </p:cNvSpPr>
          <p:nvPr/>
        </p:nvSpPr>
        <p:spPr bwMode="auto">
          <a:xfrm>
            <a:off x="2103438" y="960438"/>
            <a:ext cx="681355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Pre-Test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Observe provided material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Brainstorm for possible designs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Sketch design on paper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Label properly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Construct design according to your sketch </a:t>
            </a:r>
          </a:p>
          <a:p>
            <a:pPr lvl="1"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Note design changes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Create price list detailing your design </a:t>
            </a:r>
          </a:p>
        </p:txBody>
      </p:sp>
      <p:sp>
        <p:nvSpPr>
          <p:cNvPr id="28676" name="Rectangle 1"/>
          <p:cNvSpPr>
            <a:spLocks noChangeArrowheads="1"/>
          </p:cNvSpPr>
          <p:nvPr/>
        </p:nvSpPr>
        <p:spPr bwMode="auto">
          <a:xfrm>
            <a:off x="0" y="1787525"/>
            <a:ext cx="2103438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000">
                <a:solidFill>
                  <a:srgbClr val="CC0000"/>
                </a:solidFill>
                <a:latin typeface="Tahoma" panose="020B0604030504040204" pitchFamily="34" charset="0"/>
              </a:rPr>
              <a:t>Pre-Test</a:t>
            </a:r>
          </a:p>
          <a:p>
            <a:pPr>
              <a:spcBef>
                <a:spcPct val="50000"/>
              </a:spcBef>
            </a:pPr>
            <a:endParaRPr lang="en-US" altLang="en-US" sz="2000">
              <a:latin typeface="Tahoma" panose="020B0604030504040204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000">
                <a:latin typeface="Tahoma" panose="020B0604030504040204" pitchFamily="34" charset="0"/>
              </a:rPr>
              <a:t>Test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altLang="en-US" sz="2000">
              <a:latin typeface="Tahoma" panose="020B0604030504040204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000">
                <a:latin typeface="Tahoma" panose="020B0604030504040204" pitchFamily="34" charset="0"/>
              </a:rPr>
              <a:t>Post-Test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103438" y="960438"/>
            <a:ext cx="0" cy="395922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Procedure</a:t>
            </a:r>
          </a:p>
        </p:txBody>
      </p:sp>
      <p:sp>
        <p:nvSpPr>
          <p:cNvPr id="30723" name="Rectangle 3"/>
          <p:cNvSpPr txBox="1">
            <a:spLocks noChangeArrowheads="1"/>
          </p:cNvSpPr>
          <p:nvPr/>
        </p:nvSpPr>
        <p:spPr bwMode="auto">
          <a:xfrm>
            <a:off x="2103438" y="960438"/>
            <a:ext cx="681355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33400" indent="-5334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Test</a:t>
            </a:r>
          </a:p>
          <a:p>
            <a:pPr lvl="1" eaLnBrk="1" hangingPunct="1"/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* TA performs test using an unmodified cup (control experiment) </a:t>
            </a:r>
          </a:p>
          <a:p>
            <a:pPr eaLnBrk="1" hangingPunct="1"/>
            <a:endParaRPr lang="en-US" altLang="en-US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lvl="1" eaLnBrk="1" hangingPunct="1">
              <a:buFontTx/>
              <a:buAutoNum type="arabicPeriod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Receive boiled egg from instructor</a:t>
            </a:r>
          </a:p>
          <a:p>
            <a:pPr lvl="1" eaLnBrk="1" hangingPunct="1">
              <a:buFontTx/>
              <a:buAutoNum type="arabicPeriod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Tape one end of thermocouple wire to egg (constant contact essential)</a:t>
            </a:r>
          </a:p>
          <a:p>
            <a:pPr lvl="1" eaLnBrk="1" hangingPunct="1">
              <a:buFontTx/>
              <a:buAutoNum type="arabicPeriod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Insert egg with attached thermocouple</a:t>
            </a:r>
          </a:p>
          <a:p>
            <a:pPr lvl="1" eaLnBrk="1" hangingPunct="1">
              <a:buFontTx/>
              <a:buAutoNum type="arabicPeriod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Quickly close container</a:t>
            </a:r>
          </a:p>
          <a:p>
            <a:pPr lvl="1" eaLnBrk="1" hangingPunct="1">
              <a:buFontTx/>
              <a:buAutoNum type="arabicPeriod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Start LabVIEW program</a:t>
            </a:r>
          </a:p>
        </p:txBody>
      </p:sp>
      <p:sp>
        <p:nvSpPr>
          <p:cNvPr id="30724" name="Rectangle 1"/>
          <p:cNvSpPr>
            <a:spLocks noChangeArrowheads="1"/>
          </p:cNvSpPr>
          <p:nvPr/>
        </p:nvSpPr>
        <p:spPr bwMode="auto">
          <a:xfrm>
            <a:off x="0" y="1787525"/>
            <a:ext cx="2103438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000">
                <a:latin typeface="Tahoma" panose="020B0604030504040204" pitchFamily="34" charset="0"/>
              </a:rPr>
              <a:t>Pre-Test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altLang="en-US" sz="2000">
              <a:latin typeface="Tahoma" panose="020B0604030504040204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000">
                <a:solidFill>
                  <a:srgbClr val="CC0000"/>
                </a:solidFill>
                <a:latin typeface="Tahoma" panose="020B0604030504040204" pitchFamily="34" charset="0"/>
              </a:rPr>
              <a:t>Test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altLang="en-US" sz="2000">
              <a:solidFill>
                <a:srgbClr val="CC0000"/>
              </a:solidFill>
              <a:latin typeface="Tahoma" panose="020B0604030504040204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000">
                <a:latin typeface="Tahoma" panose="020B0604030504040204" pitchFamily="34" charset="0"/>
              </a:rPr>
              <a:t>Post-Test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103438" y="960438"/>
            <a:ext cx="0" cy="395922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Procedure</a:t>
            </a:r>
          </a:p>
        </p:txBody>
      </p:sp>
      <p:sp>
        <p:nvSpPr>
          <p:cNvPr id="32771" name="Rectangle 3"/>
          <p:cNvSpPr txBox="1">
            <a:spLocks noChangeArrowheads="1"/>
          </p:cNvSpPr>
          <p:nvPr/>
        </p:nvSpPr>
        <p:spPr bwMode="auto">
          <a:xfrm>
            <a:off x="2103438" y="749300"/>
            <a:ext cx="6813550" cy="473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Post-Test</a:t>
            </a:r>
          </a:p>
          <a:p>
            <a:pPr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LabVIEW program has run for 15 minutes</a:t>
            </a:r>
          </a:p>
          <a:p>
            <a:pPr lvl="1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Excel table automatically created after test</a:t>
            </a:r>
          </a:p>
          <a:p>
            <a:pPr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Use data on table to create Excel  graph of Temperature vs. Time</a:t>
            </a:r>
          </a:p>
          <a:p>
            <a:pPr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Show table and graph to TA</a:t>
            </a:r>
          </a:p>
          <a:p>
            <a:pPr lvl="1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TA will initial lab notes that table and graph have been created</a:t>
            </a:r>
          </a:p>
          <a:p>
            <a:pPr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Save table and graph </a:t>
            </a:r>
          </a:p>
          <a:p>
            <a:pPr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Have photo taken of container</a:t>
            </a:r>
          </a:p>
        </p:txBody>
      </p:sp>
      <p:sp>
        <p:nvSpPr>
          <p:cNvPr id="32772" name="Rectangle 1"/>
          <p:cNvSpPr>
            <a:spLocks noChangeArrowheads="1"/>
          </p:cNvSpPr>
          <p:nvPr/>
        </p:nvSpPr>
        <p:spPr bwMode="auto">
          <a:xfrm>
            <a:off x="0" y="1787525"/>
            <a:ext cx="2103438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000">
                <a:latin typeface="Tahoma" panose="020B0604030504040204" pitchFamily="34" charset="0"/>
              </a:rPr>
              <a:t>Pre-Test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altLang="en-US" sz="2000">
              <a:latin typeface="Tahoma" panose="020B0604030504040204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000">
                <a:latin typeface="Tahoma" panose="020B0604030504040204" pitchFamily="34" charset="0"/>
              </a:rPr>
              <a:t>Test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altLang="en-US" sz="2000">
              <a:latin typeface="Tahoma" panose="020B0604030504040204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000">
                <a:solidFill>
                  <a:srgbClr val="CC0000"/>
                </a:solidFill>
                <a:latin typeface="Tahoma" panose="020B0604030504040204" pitchFamily="34" charset="0"/>
              </a:rPr>
              <a:t>Post-Test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2103438" y="960438"/>
            <a:ext cx="0" cy="3959225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Assignment: Report</a:t>
            </a:r>
          </a:p>
        </p:txBody>
      </p:sp>
      <p:sp>
        <p:nvSpPr>
          <p:cNvPr id="34819" name="Rectangle 3"/>
          <p:cNvSpPr txBox="1">
            <a:spLocks noChangeArrowheads="1"/>
          </p:cNvSpPr>
          <p:nvPr/>
        </p:nvSpPr>
        <p:spPr bwMode="auto">
          <a:xfrm>
            <a:off x="930275" y="960438"/>
            <a:ext cx="73263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Individual BONUS (</a:t>
            </a:r>
            <a:r>
              <a:rPr lang="en-US" altLang="en-US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!</a:t>
            </a: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) Report</a:t>
            </a:r>
          </a:p>
          <a:p>
            <a:pPr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Title page</a:t>
            </a:r>
          </a:p>
          <a:p>
            <a:pPr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Discussion topics in the manual</a:t>
            </a:r>
          </a:p>
          <a:p>
            <a:pPr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Include a picture of your design</a:t>
            </a:r>
          </a:p>
          <a:p>
            <a:pPr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Scan in lab notes (ask TA for assistance)</a:t>
            </a:r>
          </a:p>
          <a:p>
            <a:pPr lvl="1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TA must initial that table and graph were completed</a:t>
            </a:r>
          </a:p>
          <a:p>
            <a:pPr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Include table, graph, and photo of container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Assignment: Presentation</a:t>
            </a:r>
          </a:p>
        </p:txBody>
      </p:sp>
      <p:sp>
        <p:nvSpPr>
          <p:cNvPr id="35843" name="Rectangle 3"/>
          <p:cNvSpPr txBox="1">
            <a:spLocks noChangeArrowheads="1"/>
          </p:cNvSpPr>
          <p:nvPr/>
        </p:nvSpPr>
        <p:spPr bwMode="auto">
          <a:xfrm>
            <a:off x="930275" y="960438"/>
            <a:ext cx="73263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Team presentation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State rules of competition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Describe your design and its concepts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Explain steps taken to complete lab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Professional-looking tables and graph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How could your current design be improved?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Refer to “Creating PowerPoint Presentations” found on EG website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Closing</a:t>
            </a:r>
          </a:p>
        </p:txBody>
      </p:sp>
      <p:sp>
        <p:nvSpPr>
          <p:cNvPr id="36867" name="Rectangle 3"/>
          <p:cNvSpPr txBox="1">
            <a:spLocks noChangeArrowheads="1"/>
          </p:cNvSpPr>
          <p:nvPr/>
        </p:nvSpPr>
        <p:spPr bwMode="auto">
          <a:xfrm>
            <a:off x="930275" y="960438"/>
            <a:ext cx="73263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Have all original data signed by TA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Each team member should have turn using software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Submit all work electronically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Return all unused materials to TA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Discard egg after testing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Objectives</a:t>
            </a:r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Design and construct container to minimize heat loss from an egg within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Understand concept of minimal design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Understand: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Thermodynamic systems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Temperature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Heat and heat transfer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Thermodynamic Systems</a:t>
            </a:r>
          </a:p>
        </p:txBody>
      </p:sp>
      <p:sp>
        <p:nvSpPr>
          <p:cNvPr id="8195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2898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indent="4572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 of the universe separated from the surroundings by a boundary (real or imaginary)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endParaRPr lang="en-US" dirty="0" smtClean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indent="457200"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types of systems:</a:t>
            </a:r>
          </a:p>
          <a:p>
            <a:pPr marL="914400" lvl="1" eaLnBrk="1" hangingPunct="1">
              <a:buFont typeface="Wingdings" panose="05000000000000000000" pitchFamily="2" charset="2"/>
              <a:buChar char="Ø"/>
              <a:defRPr/>
            </a:pPr>
            <a:r>
              <a:rPr lang="en-US" b="1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Open</a:t>
            </a: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system: exchange </a:t>
            </a:r>
            <a:r>
              <a:rPr lang="en-US" b="1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energy</a:t>
            </a: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en-US" b="1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matter</a:t>
            </a:r>
          </a:p>
          <a:p>
            <a:pPr marL="914400" lvl="1" eaLnBrk="1" hangingPunct="1">
              <a:buFont typeface="Wingdings" panose="05000000000000000000" pitchFamily="2" charset="2"/>
              <a:buChar char="Ø"/>
              <a:defRPr/>
            </a:pPr>
            <a:r>
              <a:rPr lang="en-US" b="1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Closed</a:t>
            </a: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system: exchange </a:t>
            </a:r>
            <a:r>
              <a:rPr lang="en-US" b="1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energy</a:t>
            </a:r>
          </a:p>
          <a:p>
            <a:pPr marL="914400" lvl="1" eaLnBrk="1" hangingPunct="1">
              <a:buFont typeface="Wingdings" panose="05000000000000000000" pitchFamily="2" charset="2"/>
              <a:buChar char="Ø"/>
              <a:defRPr/>
            </a:pPr>
            <a:r>
              <a:rPr lang="en-US" b="1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Isolated</a:t>
            </a: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system: </a:t>
            </a:r>
            <a:r>
              <a:rPr lang="en-US" b="1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</a:t>
            </a: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exchange</a:t>
            </a:r>
          </a:p>
        </p:txBody>
      </p:sp>
      <p:pic>
        <p:nvPicPr>
          <p:cNvPr id="8196" name="Picture 3" descr="682px-System-boundar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8950" y="3035300"/>
            <a:ext cx="2078038" cy="182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Temperature</a:t>
            </a:r>
          </a:p>
        </p:txBody>
      </p:sp>
      <p:sp>
        <p:nvSpPr>
          <p:cNvPr id="9219" name="Rectangle 3"/>
          <p:cNvSpPr txBox="1">
            <a:spLocks noChangeArrowheads="1"/>
          </p:cNvSpPr>
          <p:nvPr/>
        </p:nvSpPr>
        <p:spPr bwMode="auto">
          <a:xfrm>
            <a:off x="528638" y="911225"/>
            <a:ext cx="4884737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Qualitative laymen perception: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en-US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hot, warm, cold…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Physical property of system: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en-US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Average kinetic energy of </a:t>
            </a:r>
          </a:p>
          <a:p>
            <a:pPr lvl="1" indent="0" eaLnBrk="1" hangingPunct="1">
              <a:defRPr/>
            </a:pPr>
            <a:r>
              <a:rPr lang="en-US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atoms and/or molecules</a:t>
            </a:r>
          </a:p>
          <a:p>
            <a:pPr lvl="1" eaLnBrk="1" hangingPunct="1">
              <a:buFont typeface="Wingdings" panose="05000000000000000000" pitchFamily="2" charset="2"/>
              <a:buChar char="Ø"/>
              <a:defRPr/>
            </a:pPr>
            <a:r>
              <a:rPr lang="en-US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Absolute zero occurs when </a:t>
            </a:r>
          </a:p>
          <a:p>
            <a:pPr lvl="1" indent="0" eaLnBrk="1" hangingPunct="1">
              <a:defRPr/>
            </a:pPr>
            <a:r>
              <a:rPr lang="en-US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average kinetic energy is</a:t>
            </a:r>
          </a:p>
          <a:p>
            <a:pPr lvl="1" indent="0" eaLnBrk="1" hangingPunct="1">
              <a:defRPr/>
            </a:pPr>
            <a:r>
              <a:rPr lang="en-US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zero: 0</a:t>
            </a:r>
            <a:r>
              <a:rPr lang="en-US" baseline="3000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lang="en-US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endParaRPr lang="en-US" dirty="0" smtClean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220" name="Picture 3" descr="Thermally_Agitated_Molecule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0900" y="1870075"/>
            <a:ext cx="2667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Heat &amp; Heat Transfer</a:t>
            </a:r>
          </a:p>
        </p:txBody>
      </p:sp>
      <p:sp>
        <p:nvSpPr>
          <p:cNvPr id="10243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b="1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Heat</a:t>
            </a: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 thermal energy (total kinetic energy of all atoms and/or molecules)</a:t>
            </a:r>
          </a:p>
          <a:p>
            <a:pPr lvl="2" eaLnBrk="1" hangingPunct="1">
              <a:buFont typeface="Wingdings" panose="05000000000000000000" pitchFamily="2" charset="2"/>
              <a:buChar char="Ø"/>
            </a:pPr>
            <a:endParaRPr lang="en-US" altLang="en-US" i="1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b="1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Heat transfer</a:t>
            </a: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 passage of thermal energy from hot to cold body</a:t>
            </a:r>
          </a:p>
        </p:txBody>
      </p:sp>
      <p:sp>
        <p:nvSpPr>
          <p:cNvPr id="10244" name="Rectangle 9"/>
          <p:cNvSpPr>
            <a:spLocks noChangeArrowheads="1"/>
          </p:cNvSpPr>
          <p:nvPr/>
        </p:nvSpPr>
        <p:spPr bwMode="auto">
          <a:xfrm>
            <a:off x="1371600" y="3935413"/>
            <a:ext cx="7315200" cy="5334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  <a:p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Can NEVER be stopped, only SLOWED DOWN</a:t>
            </a:r>
          </a:p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Equilibrium</a:t>
            </a:r>
          </a:p>
        </p:txBody>
      </p:sp>
      <p:sp>
        <p:nvSpPr>
          <p:cNvPr id="11267" name="Rectangle 3"/>
          <p:cNvSpPr txBox="1">
            <a:spLocks noChangeArrowheads="1"/>
          </p:cNvSpPr>
          <p:nvPr/>
        </p:nvSpPr>
        <p:spPr bwMode="auto">
          <a:xfrm>
            <a:off x="930275" y="960438"/>
            <a:ext cx="73263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Equilibrium reached 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Temperature at all points in a system are equal</a:t>
            </a:r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555625" y="2593975"/>
            <a:ext cx="3429000" cy="1370013"/>
            <a:chOff x="-432" y="2688"/>
            <a:chExt cx="2832" cy="1296"/>
          </a:xfrm>
        </p:grpSpPr>
        <p:sp>
          <p:nvSpPr>
            <p:cNvPr id="11284" name="Rectangle 5"/>
            <p:cNvSpPr>
              <a:spLocks noChangeArrowheads="1"/>
            </p:cNvSpPr>
            <p:nvPr/>
          </p:nvSpPr>
          <p:spPr bwMode="auto">
            <a:xfrm>
              <a:off x="-432" y="2688"/>
              <a:ext cx="2832" cy="1296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</p:spPr>
          <p:txBody>
            <a:bodyPr wrap="none" anchor="ctr">
              <a:flatTx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285" name="Text Box 6"/>
            <p:cNvSpPr txBox="1">
              <a:spLocks noChangeArrowheads="1"/>
            </p:cNvSpPr>
            <p:nvPr/>
          </p:nvSpPr>
          <p:spPr bwMode="auto">
            <a:xfrm>
              <a:off x="-241" y="2882"/>
              <a:ext cx="433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65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11286" name="Text Box 7"/>
            <p:cNvSpPr txBox="1">
              <a:spLocks noChangeArrowheads="1"/>
            </p:cNvSpPr>
            <p:nvPr/>
          </p:nvSpPr>
          <p:spPr bwMode="auto">
            <a:xfrm>
              <a:off x="-95" y="3599"/>
              <a:ext cx="431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73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11287" name="Text Box 8"/>
            <p:cNvSpPr txBox="1">
              <a:spLocks noChangeArrowheads="1"/>
            </p:cNvSpPr>
            <p:nvPr/>
          </p:nvSpPr>
          <p:spPr bwMode="auto">
            <a:xfrm>
              <a:off x="768" y="2784"/>
              <a:ext cx="528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125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11288" name="Text Box 9"/>
            <p:cNvSpPr txBox="1">
              <a:spLocks noChangeArrowheads="1"/>
            </p:cNvSpPr>
            <p:nvPr/>
          </p:nvSpPr>
          <p:spPr bwMode="auto">
            <a:xfrm>
              <a:off x="1056" y="3311"/>
              <a:ext cx="431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50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11289" name="Text Box 10"/>
            <p:cNvSpPr txBox="1">
              <a:spLocks noChangeArrowheads="1"/>
            </p:cNvSpPr>
            <p:nvPr/>
          </p:nvSpPr>
          <p:spPr bwMode="auto">
            <a:xfrm>
              <a:off x="1873" y="2832"/>
              <a:ext cx="431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39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11290" name="Text Box 11"/>
            <p:cNvSpPr txBox="1">
              <a:spLocks noChangeArrowheads="1"/>
            </p:cNvSpPr>
            <p:nvPr/>
          </p:nvSpPr>
          <p:spPr bwMode="auto">
            <a:xfrm>
              <a:off x="289" y="2975"/>
              <a:ext cx="431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25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11291" name="Text Box 12"/>
            <p:cNvSpPr txBox="1">
              <a:spLocks noChangeArrowheads="1"/>
            </p:cNvSpPr>
            <p:nvPr/>
          </p:nvSpPr>
          <p:spPr bwMode="auto">
            <a:xfrm>
              <a:off x="1487" y="3553"/>
              <a:ext cx="433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80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11292" name="Text Box 13"/>
            <p:cNvSpPr txBox="1">
              <a:spLocks noChangeArrowheads="1"/>
            </p:cNvSpPr>
            <p:nvPr/>
          </p:nvSpPr>
          <p:spPr bwMode="auto">
            <a:xfrm>
              <a:off x="386" y="3457"/>
              <a:ext cx="429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95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11293" name="Text Box 14"/>
            <p:cNvSpPr txBox="1">
              <a:spLocks noChangeArrowheads="1"/>
            </p:cNvSpPr>
            <p:nvPr/>
          </p:nvSpPr>
          <p:spPr bwMode="auto">
            <a:xfrm>
              <a:off x="1200" y="2975"/>
              <a:ext cx="432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90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11294" name="Text Box 15"/>
            <p:cNvSpPr txBox="1">
              <a:spLocks noChangeArrowheads="1"/>
            </p:cNvSpPr>
            <p:nvPr/>
          </p:nvSpPr>
          <p:spPr bwMode="auto">
            <a:xfrm>
              <a:off x="1873" y="3215"/>
              <a:ext cx="431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58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</p:grpSp>
      <p:sp>
        <p:nvSpPr>
          <p:cNvPr id="11269" name="Text Box 29"/>
          <p:cNvSpPr txBox="1">
            <a:spLocks noChangeArrowheads="1"/>
          </p:cNvSpPr>
          <p:nvPr/>
        </p:nvSpPr>
        <p:spPr bwMode="auto">
          <a:xfrm>
            <a:off x="1089025" y="4117975"/>
            <a:ext cx="19812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66"/>
                </a:solidFill>
              </a:rPr>
              <a:t>Initial State</a:t>
            </a:r>
            <a:endParaRPr lang="en-US" altLang="en-US">
              <a:solidFill>
                <a:srgbClr val="000066"/>
              </a:solidFill>
            </a:endParaRPr>
          </a:p>
        </p:txBody>
      </p:sp>
      <p:grpSp>
        <p:nvGrpSpPr>
          <p:cNvPr id="11270" name="Group 16"/>
          <p:cNvGrpSpPr>
            <a:grpSpLocks/>
          </p:cNvGrpSpPr>
          <p:nvPr/>
        </p:nvGrpSpPr>
        <p:grpSpPr bwMode="auto">
          <a:xfrm>
            <a:off x="5280025" y="2593975"/>
            <a:ext cx="3429000" cy="1368425"/>
            <a:chOff x="3216" y="2736"/>
            <a:chExt cx="2832" cy="1296"/>
          </a:xfrm>
        </p:grpSpPr>
        <p:sp>
          <p:nvSpPr>
            <p:cNvPr id="11273" name="Rectangle 17"/>
            <p:cNvSpPr>
              <a:spLocks noChangeArrowheads="1"/>
            </p:cNvSpPr>
            <p:nvPr/>
          </p:nvSpPr>
          <p:spPr bwMode="auto">
            <a:xfrm>
              <a:off x="3216" y="2736"/>
              <a:ext cx="2832" cy="1296"/>
            </a:xfrm>
            <a:prstGeom prst="rect">
              <a:avLst/>
            </a:prstGeom>
            <a:solidFill>
              <a:schemeClr val="accent1"/>
            </a:solidFill>
            <a:ln w="9525">
              <a:miter lim="800000"/>
              <a:headEnd/>
              <a:tailEnd/>
            </a:ln>
            <a:scene3d>
              <a:camera prst="legacyPerspectiveTopRight"/>
              <a:lightRig rig="legacyFlat3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1"/>
              </a:extrusionClr>
              <a:contourClr>
                <a:schemeClr val="accent1"/>
              </a:contourClr>
            </a:sp3d>
          </p:spPr>
          <p:txBody>
            <a:bodyPr wrap="none" anchor="ctr">
              <a:flatTx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1274" name="Text Box 18"/>
            <p:cNvSpPr txBox="1">
              <a:spLocks noChangeArrowheads="1"/>
            </p:cNvSpPr>
            <p:nvPr/>
          </p:nvSpPr>
          <p:spPr bwMode="auto">
            <a:xfrm>
              <a:off x="3407" y="2928"/>
              <a:ext cx="433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70</a:t>
              </a:r>
            </a:p>
          </p:txBody>
        </p:sp>
        <p:sp>
          <p:nvSpPr>
            <p:cNvPr id="11275" name="Text Box 19"/>
            <p:cNvSpPr txBox="1">
              <a:spLocks noChangeArrowheads="1"/>
            </p:cNvSpPr>
            <p:nvPr/>
          </p:nvSpPr>
          <p:spPr bwMode="auto">
            <a:xfrm>
              <a:off x="3552" y="3649"/>
              <a:ext cx="432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70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11276" name="Text Box 20"/>
            <p:cNvSpPr txBox="1">
              <a:spLocks noChangeArrowheads="1"/>
            </p:cNvSpPr>
            <p:nvPr/>
          </p:nvSpPr>
          <p:spPr bwMode="auto">
            <a:xfrm>
              <a:off x="4416" y="2834"/>
              <a:ext cx="529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70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11277" name="Text Box 21"/>
            <p:cNvSpPr txBox="1">
              <a:spLocks noChangeArrowheads="1"/>
            </p:cNvSpPr>
            <p:nvPr/>
          </p:nvSpPr>
          <p:spPr bwMode="auto">
            <a:xfrm>
              <a:off x="4705" y="3361"/>
              <a:ext cx="432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70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11278" name="Text Box 22"/>
            <p:cNvSpPr txBox="1">
              <a:spLocks noChangeArrowheads="1"/>
            </p:cNvSpPr>
            <p:nvPr/>
          </p:nvSpPr>
          <p:spPr bwMode="auto">
            <a:xfrm>
              <a:off x="5520" y="2879"/>
              <a:ext cx="434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70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11279" name="Text Box 23"/>
            <p:cNvSpPr txBox="1">
              <a:spLocks noChangeArrowheads="1"/>
            </p:cNvSpPr>
            <p:nvPr/>
          </p:nvSpPr>
          <p:spPr bwMode="auto">
            <a:xfrm>
              <a:off x="3937" y="3025"/>
              <a:ext cx="431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70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11280" name="Text Box 24"/>
            <p:cNvSpPr txBox="1">
              <a:spLocks noChangeArrowheads="1"/>
            </p:cNvSpPr>
            <p:nvPr/>
          </p:nvSpPr>
          <p:spPr bwMode="auto">
            <a:xfrm>
              <a:off x="5137" y="3601"/>
              <a:ext cx="431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70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11281" name="Text Box 25"/>
            <p:cNvSpPr txBox="1">
              <a:spLocks noChangeArrowheads="1"/>
            </p:cNvSpPr>
            <p:nvPr/>
          </p:nvSpPr>
          <p:spPr bwMode="auto">
            <a:xfrm>
              <a:off x="4034" y="3504"/>
              <a:ext cx="429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70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11282" name="Text Box 26"/>
            <p:cNvSpPr txBox="1">
              <a:spLocks noChangeArrowheads="1"/>
            </p:cNvSpPr>
            <p:nvPr/>
          </p:nvSpPr>
          <p:spPr bwMode="auto">
            <a:xfrm>
              <a:off x="4848" y="3025"/>
              <a:ext cx="432" cy="3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70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  <p:sp>
          <p:nvSpPr>
            <p:cNvPr id="11283" name="Text Box 27"/>
            <p:cNvSpPr txBox="1">
              <a:spLocks noChangeArrowheads="1"/>
            </p:cNvSpPr>
            <p:nvPr/>
          </p:nvSpPr>
          <p:spPr bwMode="auto">
            <a:xfrm>
              <a:off x="5520" y="3265"/>
              <a:ext cx="434" cy="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70</a:t>
              </a:r>
              <a:r>
                <a:rPr lang="en-US" altLang="en-US" sz="1800" baseline="30000"/>
                <a:t>o</a:t>
              </a:r>
              <a:endParaRPr lang="en-US" altLang="en-US" sz="1800"/>
            </a:p>
          </p:txBody>
        </p:sp>
      </p:grpSp>
      <p:sp>
        <p:nvSpPr>
          <p:cNvPr id="11271" name="Text Box 30"/>
          <p:cNvSpPr txBox="1">
            <a:spLocks noChangeArrowheads="1"/>
          </p:cNvSpPr>
          <p:nvPr/>
        </p:nvSpPr>
        <p:spPr bwMode="auto">
          <a:xfrm>
            <a:off x="6270625" y="4117975"/>
            <a:ext cx="1828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000066"/>
                </a:solidFill>
              </a:rPr>
              <a:t>Final State</a:t>
            </a:r>
            <a:endParaRPr lang="en-US" altLang="en-US">
              <a:solidFill>
                <a:srgbClr val="000066"/>
              </a:solidFill>
            </a:endParaRPr>
          </a:p>
        </p:txBody>
      </p:sp>
      <p:sp>
        <p:nvSpPr>
          <p:cNvPr id="11272" name="Line 32"/>
          <p:cNvSpPr>
            <a:spLocks noChangeShapeType="1"/>
          </p:cNvSpPr>
          <p:nvPr/>
        </p:nvSpPr>
        <p:spPr bwMode="auto">
          <a:xfrm>
            <a:off x="4289425" y="3279775"/>
            <a:ext cx="838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Means of Heat Transfer</a:t>
            </a:r>
          </a:p>
        </p:txBody>
      </p:sp>
      <p:sp>
        <p:nvSpPr>
          <p:cNvPr id="12291" name="Rectangle 3"/>
          <p:cNvSpPr txBox="1">
            <a:spLocks noChangeArrowheads="1"/>
          </p:cNvSpPr>
          <p:nvPr/>
        </p:nvSpPr>
        <p:spPr bwMode="auto">
          <a:xfrm>
            <a:off x="476250" y="1003300"/>
            <a:ext cx="82296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Three types of heat transfer covered: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b="1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Conduction</a:t>
            </a: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 through matter (solids)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b="1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Convection</a:t>
            </a: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 through fluids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b="1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Radiation</a:t>
            </a: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 does not require medium</a:t>
            </a:r>
          </a:p>
        </p:txBody>
      </p:sp>
      <p:pic>
        <p:nvPicPr>
          <p:cNvPr id="12292" name="Picture 14" descr="heatran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500" y="2651125"/>
            <a:ext cx="2959100" cy="223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Conduction</a:t>
            </a:r>
          </a:p>
        </p:txBody>
      </p:sp>
      <p:sp>
        <p:nvSpPr>
          <p:cNvPr id="13315" name="Rectangle 3"/>
          <p:cNvSpPr txBox="1">
            <a:spLocks noChangeArrowheads="1"/>
          </p:cNvSpPr>
          <p:nvPr/>
        </p:nvSpPr>
        <p:spPr bwMode="auto">
          <a:xfrm>
            <a:off x="930275" y="960438"/>
            <a:ext cx="73263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7675" indent="-4476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None/>
            </a:pPr>
            <a:endParaRPr lang="en-US" altLang="en-US"/>
          </a:p>
          <a:p>
            <a:pPr>
              <a:spcBef>
                <a:spcPct val="20000"/>
              </a:spcBef>
            </a:pPr>
            <a:endParaRPr lang="en-US" altLang="en-US"/>
          </a:p>
        </p:txBody>
      </p:sp>
      <p:sp>
        <p:nvSpPr>
          <p:cNvPr id="13316" name="Rectangle 18"/>
          <p:cNvSpPr>
            <a:spLocks noChangeArrowheads="1"/>
          </p:cNvSpPr>
          <p:nvPr/>
        </p:nvSpPr>
        <p:spPr bwMode="auto">
          <a:xfrm>
            <a:off x="4968875" y="1381125"/>
            <a:ext cx="3200400" cy="1371600"/>
          </a:xfrm>
          <a:prstGeom prst="rect">
            <a:avLst/>
          </a:prstGeom>
          <a:gradFill rotWithShape="1">
            <a:gsLst>
              <a:gs pos="0">
                <a:srgbClr val="CC0000"/>
              </a:gs>
              <a:gs pos="100000">
                <a:srgbClr val="3366CC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100</a:t>
            </a:r>
            <a:r>
              <a:rPr lang="en-US" altLang="en-US">
                <a:cs typeface="Times New Roman" panose="02020603050405020304" pitchFamily="18" charset="0"/>
              </a:rPr>
              <a:t>°F</a:t>
            </a:r>
          </a:p>
          <a:p>
            <a:endParaRPr lang="en-US" altLang="en-US">
              <a:cs typeface="Times New Roman" panose="02020603050405020304" pitchFamily="18" charset="0"/>
            </a:endParaRPr>
          </a:p>
          <a:p>
            <a:endParaRPr lang="en-US" altLang="en-US">
              <a:cs typeface="Times New Roman" panose="02020603050405020304" pitchFamily="18" charset="0"/>
            </a:endParaRPr>
          </a:p>
          <a:p>
            <a:endParaRPr lang="en-US" altLang="en-US">
              <a:cs typeface="Times New Roman" panose="02020603050405020304" pitchFamily="18" charset="0"/>
            </a:endParaRPr>
          </a:p>
          <a:p>
            <a:endParaRPr lang="en-US" altLang="en-US">
              <a:cs typeface="Times New Roman" panose="02020603050405020304" pitchFamily="18" charset="0"/>
            </a:endParaRPr>
          </a:p>
          <a:p>
            <a:endParaRPr lang="en-US" altLang="en-US">
              <a:cs typeface="Times New Roman" panose="02020603050405020304" pitchFamily="18" charset="0"/>
            </a:endParaRPr>
          </a:p>
          <a:p>
            <a:endParaRPr lang="en-US" altLang="en-US">
              <a:cs typeface="Times New Roman" panose="02020603050405020304" pitchFamily="18" charset="0"/>
            </a:endParaRPr>
          </a:p>
          <a:p>
            <a:endParaRPr lang="en-US" altLang="en-US">
              <a:cs typeface="Times New Roman" panose="02020603050405020304" pitchFamily="18" charset="0"/>
            </a:endParaRPr>
          </a:p>
          <a:p>
            <a:endParaRPr lang="en-US" altLang="en-US">
              <a:cs typeface="Times New Roman" panose="02020603050405020304" pitchFamily="18" charset="0"/>
            </a:endParaRPr>
          </a:p>
          <a:p>
            <a:endParaRPr lang="en-US" altLang="en-US">
              <a:cs typeface="Times New Roman" panose="02020603050405020304" pitchFamily="18" charset="0"/>
            </a:endParaRPr>
          </a:p>
          <a:p>
            <a:r>
              <a:rPr lang="en-US" altLang="en-US">
                <a:cs typeface="Times New Roman" panose="02020603050405020304" pitchFamily="18" charset="0"/>
              </a:rPr>
              <a:t>200</a:t>
            </a:r>
            <a:r>
              <a:rPr lang="en-US" altLang="en-US"/>
              <a:t>°F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body" sz="half" idx="4294967295"/>
          </p:nvPr>
        </p:nvSpPr>
        <p:spPr bwMode="auto">
          <a:xfrm>
            <a:off x="360363" y="860425"/>
            <a:ext cx="4038600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/>
            <a:r>
              <a:rPr lang="en-US" altLang="en-US" sz="2500" smtClean="0">
                <a:solidFill>
                  <a:srgbClr val="000066"/>
                </a:solidFill>
              </a:rPr>
              <a:t>Heat transferred through a solid body</a:t>
            </a:r>
          </a:p>
        </p:txBody>
      </p: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5654675" y="1762125"/>
            <a:ext cx="2514600" cy="685800"/>
            <a:chOff x="2592" y="3408"/>
            <a:chExt cx="528" cy="384"/>
          </a:xfrm>
        </p:grpSpPr>
        <p:sp>
          <p:nvSpPr>
            <p:cNvPr id="13323" name="Line 7"/>
            <p:cNvSpPr>
              <a:spLocks noChangeShapeType="1"/>
            </p:cNvSpPr>
            <p:nvPr/>
          </p:nvSpPr>
          <p:spPr bwMode="auto">
            <a:xfrm>
              <a:off x="2592" y="3408"/>
              <a:ext cx="52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4" name="Line 8"/>
            <p:cNvSpPr>
              <a:spLocks noChangeShapeType="1"/>
            </p:cNvSpPr>
            <p:nvPr/>
          </p:nvSpPr>
          <p:spPr bwMode="auto">
            <a:xfrm>
              <a:off x="2592" y="3600"/>
              <a:ext cx="52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325" name="Line 9"/>
            <p:cNvSpPr>
              <a:spLocks noChangeShapeType="1"/>
            </p:cNvSpPr>
            <p:nvPr/>
          </p:nvSpPr>
          <p:spPr bwMode="auto">
            <a:xfrm>
              <a:off x="2592" y="3792"/>
              <a:ext cx="528" cy="0"/>
            </a:xfrm>
            <a:prstGeom prst="line">
              <a:avLst/>
            </a:prstGeom>
            <a:noFill/>
            <a:ln w="76200">
              <a:solidFill>
                <a:schemeClr val="tx1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11"/>
          <p:cNvGrpSpPr>
            <a:grpSpLocks/>
          </p:cNvGrpSpPr>
          <p:nvPr/>
        </p:nvGrpSpPr>
        <p:grpSpPr bwMode="auto">
          <a:xfrm>
            <a:off x="655638" y="2768600"/>
            <a:ext cx="8488362" cy="2586038"/>
            <a:chOff x="1920" y="2813"/>
            <a:chExt cx="4191" cy="1480"/>
          </a:xfrm>
        </p:grpSpPr>
        <p:sp>
          <p:nvSpPr>
            <p:cNvPr id="13321" name="Text Box 12"/>
            <p:cNvSpPr txBox="1">
              <a:spLocks noChangeArrowheads="1"/>
            </p:cNvSpPr>
            <p:nvPr/>
          </p:nvSpPr>
          <p:spPr bwMode="auto">
            <a:xfrm>
              <a:off x="3615" y="3311"/>
              <a:ext cx="2496" cy="8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lnSpc>
                  <a:spcPct val="75000"/>
                </a:lnSpc>
                <a:spcBef>
                  <a:spcPct val="50000"/>
                </a:spcBef>
              </a:pPr>
              <a:r>
                <a:rPr lang="en-US" altLang="en-US">
                  <a:latin typeface="Tahoma" panose="020B0604030504040204" pitchFamily="34" charset="0"/>
                </a:rPr>
                <a:t>     </a:t>
              </a:r>
              <a:r>
                <a:rPr lang="en-US" altLang="en-US" i="1">
                  <a:solidFill>
                    <a:srgbClr val="000066"/>
                  </a:solidFill>
                </a:rPr>
                <a:t>k</a:t>
              </a:r>
              <a:r>
                <a:rPr lang="en-US" altLang="en-US">
                  <a:solidFill>
                    <a:srgbClr val="000066"/>
                  </a:solidFill>
                  <a:latin typeface="Tahoma" panose="020B0604030504040204" pitchFamily="34" charset="0"/>
                </a:rPr>
                <a:t> = Coefficient of </a:t>
              </a:r>
            </a:p>
            <a:p>
              <a:pPr>
                <a:lnSpc>
                  <a:spcPct val="75000"/>
                </a:lnSpc>
                <a:spcBef>
                  <a:spcPct val="50000"/>
                </a:spcBef>
              </a:pPr>
              <a:r>
                <a:rPr lang="en-US" altLang="en-US">
                  <a:solidFill>
                    <a:srgbClr val="000066"/>
                  </a:solidFill>
                  <a:latin typeface="Tahoma" panose="020B0604030504040204" pitchFamily="34" charset="0"/>
                </a:rPr>
                <a:t>           thermal conductivity </a:t>
              </a:r>
            </a:p>
            <a:p>
              <a:pPr>
                <a:lnSpc>
                  <a:spcPct val="75000"/>
                </a:lnSpc>
                <a:spcBef>
                  <a:spcPct val="50000"/>
                </a:spcBef>
              </a:pPr>
              <a:r>
                <a:rPr lang="en-US" altLang="en-US">
                  <a:solidFill>
                    <a:srgbClr val="000066"/>
                  </a:solidFill>
                  <a:latin typeface="Tahoma" panose="020B0604030504040204" pitchFamily="34" charset="0"/>
                </a:rPr>
                <a:t>     </a:t>
              </a:r>
              <a:r>
                <a:rPr lang="en-US" altLang="en-US" i="1">
                  <a:solidFill>
                    <a:srgbClr val="000066"/>
                  </a:solidFill>
                </a:rPr>
                <a:t>A</a:t>
              </a:r>
              <a:r>
                <a:rPr lang="en-US" altLang="en-US">
                  <a:solidFill>
                    <a:srgbClr val="000066"/>
                  </a:solidFill>
                  <a:latin typeface="Tahoma" panose="020B0604030504040204" pitchFamily="34" charset="0"/>
                </a:rPr>
                <a:t> = Cross-sectional area 	</a:t>
              </a:r>
            </a:p>
          </p:txBody>
        </p:sp>
        <p:sp>
          <p:nvSpPr>
            <p:cNvPr id="13322" name="Rectangle 13"/>
            <p:cNvSpPr>
              <a:spLocks noChangeArrowheads="1"/>
            </p:cNvSpPr>
            <p:nvPr/>
          </p:nvSpPr>
          <p:spPr bwMode="auto">
            <a:xfrm>
              <a:off x="1920" y="2813"/>
              <a:ext cx="1923" cy="1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r>
                <a:rPr lang="en-US" altLang="en-US" i="1">
                  <a:solidFill>
                    <a:srgbClr val="000066"/>
                  </a:solidFill>
                </a:rPr>
                <a:t>q </a:t>
              </a:r>
              <a:r>
                <a:rPr lang="en-US" altLang="en-US">
                  <a:solidFill>
                    <a:srgbClr val="000066"/>
                  </a:solidFill>
                  <a:latin typeface="Tahoma" panose="020B0604030504040204" pitchFamily="34" charset="0"/>
                </a:rPr>
                <a:t>= Heat transferred </a:t>
              </a:r>
            </a:p>
            <a:p>
              <a:r>
                <a:rPr lang="en-US" altLang="en-US">
                  <a:solidFill>
                    <a:srgbClr val="000066"/>
                  </a:solidFill>
                  <a:latin typeface="Tahoma" panose="020B0604030504040204" pitchFamily="34" charset="0"/>
                </a:rPr>
                <a:t>      per unit time</a:t>
              </a:r>
            </a:p>
            <a:p>
              <a:endParaRPr lang="en-US" altLang="en-US" sz="1200">
                <a:solidFill>
                  <a:srgbClr val="000066"/>
                </a:solidFill>
                <a:latin typeface="Tahoma" panose="020B0604030504040204" pitchFamily="34" charset="0"/>
              </a:endParaRPr>
            </a:p>
            <a:p>
              <a:r>
                <a:rPr lang="el-GR" altLang="en-US" sz="1800" i="1">
                  <a:solidFill>
                    <a:srgbClr val="000066"/>
                  </a:solidFill>
                </a:rPr>
                <a:t>Δ</a:t>
              </a:r>
              <a:r>
                <a:rPr lang="en-US" altLang="en-US" sz="1800" i="1">
                  <a:solidFill>
                    <a:srgbClr val="000066"/>
                  </a:solidFill>
                </a:rPr>
                <a:t> </a:t>
              </a:r>
              <a:r>
                <a:rPr lang="en-US" altLang="en-US" i="1">
                  <a:solidFill>
                    <a:srgbClr val="000066"/>
                  </a:solidFill>
                </a:rPr>
                <a:t>T</a:t>
              </a:r>
              <a:r>
                <a:rPr lang="en-US" altLang="en-US">
                  <a:solidFill>
                    <a:srgbClr val="000066"/>
                  </a:solidFill>
                  <a:latin typeface="Tahoma" panose="020B0604030504040204" pitchFamily="34" charset="0"/>
                </a:rPr>
                <a:t> = Difference in </a:t>
              </a:r>
            </a:p>
            <a:p>
              <a:r>
                <a:rPr lang="en-US" altLang="en-US">
                  <a:solidFill>
                    <a:srgbClr val="000066"/>
                  </a:solidFill>
                  <a:latin typeface="Tahoma" panose="020B0604030504040204" pitchFamily="34" charset="0"/>
                </a:rPr>
                <a:t>         temperature</a:t>
              </a:r>
            </a:p>
            <a:p>
              <a:pPr>
                <a:lnSpc>
                  <a:spcPct val="75000"/>
                </a:lnSpc>
                <a:spcBef>
                  <a:spcPct val="50000"/>
                </a:spcBef>
              </a:pPr>
              <a:r>
                <a:rPr lang="el-GR" altLang="en-US" sz="1800" i="1">
                  <a:solidFill>
                    <a:srgbClr val="000066"/>
                  </a:solidFill>
                </a:rPr>
                <a:t>Δ</a:t>
              </a:r>
              <a:r>
                <a:rPr lang="en-US" altLang="en-US" sz="1800" i="1">
                  <a:solidFill>
                    <a:srgbClr val="000066"/>
                  </a:solidFill>
                </a:rPr>
                <a:t> </a:t>
              </a:r>
              <a:r>
                <a:rPr lang="en-US" altLang="en-US" i="1">
                  <a:solidFill>
                    <a:srgbClr val="000066"/>
                  </a:solidFill>
                </a:rPr>
                <a:t>X</a:t>
              </a:r>
              <a:r>
                <a:rPr lang="en-US" altLang="en-US">
                  <a:solidFill>
                    <a:srgbClr val="000066"/>
                  </a:solidFill>
                  <a:latin typeface="Tahoma" panose="020B0604030504040204" pitchFamily="34" charset="0"/>
                </a:rPr>
                <a:t> = Length of material</a:t>
              </a:r>
            </a:p>
            <a:p>
              <a:endParaRPr lang="en-US" altLang="en-US"/>
            </a:p>
          </p:txBody>
        </p:sp>
      </p:grpSp>
      <p:graphicFrame>
        <p:nvGraphicFramePr>
          <p:cNvPr id="13320" name="Object 14"/>
          <p:cNvGraphicFramePr>
            <a:graphicFrameLocks noChangeAspect="1"/>
          </p:cNvGraphicFramePr>
          <p:nvPr/>
        </p:nvGraphicFramePr>
        <p:xfrm>
          <a:off x="1066800" y="1854200"/>
          <a:ext cx="2057400" cy="1012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8" name="Equation" r:id="rId3" imgW="799920" imgH="393480" progId="Equation.3">
                  <p:embed/>
                </p:oleObj>
              </mc:Choice>
              <mc:Fallback>
                <p:oleObj name="Equation" r:id="rId3" imgW="799920" imgH="39348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854200"/>
                        <a:ext cx="2057400" cy="1012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</p:bldLst>
  </p:timing>
</p:sld>
</file>

<file path=ppt/theme/theme1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5843</TotalTime>
  <Words>1096</Words>
  <Application>Microsoft Office PowerPoint</Application>
  <PresentationFormat>On-screen Show (16:9)</PresentationFormat>
  <Paragraphs>293</Paragraphs>
  <Slides>28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NYU Schools Master Template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 York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Jenna Bresnahan</dc:creator>
  <cp:lastModifiedBy>General Engineering</cp:lastModifiedBy>
  <cp:revision>53</cp:revision>
  <dcterms:created xsi:type="dcterms:W3CDTF">2013-09-03T13:03:01Z</dcterms:created>
  <dcterms:modified xsi:type="dcterms:W3CDTF">2015-04-28T18:33:40Z</dcterms:modified>
</cp:coreProperties>
</file>