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275" r:id="rId3"/>
    <p:sldId id="276" r:id="rId4"/>
    <p:sldId id="287" r:id="rId5"/>
    <p:sldId id="288" r:id="rId6"/>
    <p:sldId id="290" r:id="rId7"/>
    <p:sldId id="308" r:id="rId8"/>
    <p:sldId id="283" r:id="rId9"/>
    <p:sldId id="280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9" r:id="rId22"/>
    <p:sldId id="310" r:id="rId23"/>
    <p:sldId id="311" r:id="rId24"/>
    <p:sldId id="312" r:id="rId25"/>
    <p:sldId id="313" r:id="rId26"/>
    <p:sldId id="304" r:id="rId27"/>
    <p:sldId id="305" r:id="rId28"/>
    <p:sldId id="306" r:id="rId2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9" autoAdjust="0"/>
    <p:restoredTop sz="94660"/>
  </p:normalViewPr>
  <p:slideViewPr>
    <p:cSldViewPr snapToGrid="0" snapToObjects="1">
      <p:cViewPr>
        <p:scale>
          <a:sx n="139" d="100"/>
          <a:sy n="139" d="100"/>
        </p:scale>
        <p:origin x="-102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223936-3AC6-465B-A087-F37F9D3613AE}" type="datetimeFigureOut">
              <a:rPr lang="en-US" altLang="en-US"/>
              <a:pPr>
                <a:defRPr/>
              </a:pPr>
              <a:t>4/28/2015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A2E41E-46A5-41D1-9155-BACCA1C20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07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E31A36-312A-4039-938A-CEDCD8C384BB}" type="datetimeFigureOut">
              <a:rPr lang="en-US" altLang="en-US"/>
              <a:pPr>
                <a:defRPr/>
              </a:pPr>
              <a:t>4/28/2015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86EB45-24DC-413F-B7C6-57B17802A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09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A02AFA-75F8-48AA-9CD9-064EE4D298EF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9600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AD4C76-554A-4089-AC0A-111C61D9C1E3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09139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227448E-0726-4F66-95AB-4BAD8A6EE31C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7092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C74A46-A3A0-46B3-B2D0-4E5360DAFA96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250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4985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576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04DF-7F00-4799-9E4A-C60122A353ED}" type="datetime1">
              <a:rPr lang="en-US" altLang="en-US"/>
              <a:pPr>
                <a:defRPr/>
              </a:pPr>
              <a:t>4/28/2015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757E-C9B9-4CD0-A55C-E052F900C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00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C4F0-7280-42B6-B8B1-F2581A653D4C}" type="datetime1">
              <a:rPr lang="en-US" altLang="en-US"/>
              <a:pPr>
                <a:defRPr/>
              </a:pPr>
              <a:t>4/28/2015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3ADF-A527-4D17-B4BD-446AAC21F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B7EA98-9F36-4700-8D52-A0D144528865}" type="datetime1">
              <a:rPr lang="en-US" altLang="en-US"/>
              <a:pPr>
                <a:defRPr/>
              </a:pPr>
              <a:t>4/28/2015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DFC67D-E5C8-4D33-8100-8F7F2BDF5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Heat Transfer &amp;</a:t>
            </a:r>
            <a:b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Thermal Insulation</a:t>
            </a:r>
          </a:p>
        </p:txBody>
      </p:sp>
      <p:pic>
        <p:nvPicPr>
          <p:cNvPr id="512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616200"/>
            <a:ext cx="17589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 of Conduction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3017838"/>
            <a:ext cx="7326313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Atoms are heated and begin to vibrate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Vibrating atoms hit adjacent atoms, increasing temperature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Heat travels atom to atom up to the end of the rod</a:t>
            </a:r>
          </a:p>
        </p:txBody>
      </p:sp>
      <p:pic>
        <p:nvPicPr>
          <p:cNvPr id="14340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960438"/>
            <a:ext cx="3659187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Convection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27025" y="731838"/>
            <a:ext cx="4038600" cy="47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Heat transferred by mass transport of atoms</a:t>
            </a: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altLang="en-US" sz="1200" smtClean="0">
              <a:solidFill>
                <a:srgbClr val="000066"/>
              </a:solidFill>
            </a:endParaRP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Heat transfer between solid and fluid 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(liquid or gas)</a:t>
            </a: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US" altLang="en-US" sz="1200" smtClean="0">
              <a:solidFill>
                <a:srgbClr val="000066"/>
              </a:solidFill>
            </a:endParaRPr>
          </a:p>
          <a:p>
            <a:pPr marL="0" indent="0" eaLnBrk="1" hangingPunct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Two types of convection</a:t>
            </a:r>
          </a:p>
        </p:txBody>
      </p:sp>
      <p:graphicFrame>
        <p:nvGraphicFramePr>
          <p:cNvPr id="15365" name="Object 19"/>
          <p:cNvGraphicFramePr>
            <a:graphicFrameLocks noChangeAspect="1"/>
          </p:cNvGraphicFramePr>
          <p:nvPr/>
        </p:nvGraphicFramePr>
        <p:xfrm>
          <a:off x="5238750" y="1060450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1060450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79425" y="372903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      Iron</a:t>
            </a:r>
          </a:p>
        </p:txBody>
      </p:sp>
      <p:sp>
        <p:nvSpPr>
          <p:cNvPr id="15367" name="Rectangle 5" descr="Zig zag"/>
          <p:cNvSpPr>
            <a:spLocks noChangeArrowheads="1"/>
          </p:cNvSpPr>
          <p:nvPr/>
        </p:nvSpPr>
        <p:spPr bwMode="auto">
          <a:xfrm>
            <a:off x="2384425" y="372903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     Water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079625" y="4262438"/>
            <a:ext cx="609600" cy="274637"/>
            <a:chOff x="2448" y="3408"/>
            <a:chExt cx="384" cy="384"/>
          </a:xfrm>
        </p:grpSpPr>
        <p:sp>
          <p:nvSpPr>
            <p:cNvPr id="15372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4968875" y="1697038"/>
            <a:ext cx="3530600" cy="3352800"/>
            <a:chOff x="3072" y="2570"/>
            <a:chExt cx="2960" cy="1742"/>
          </a:xfrm>
        </p:grpSpPr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/>
                <a:t>h</a:t>
              </a:r>
              <a:r>
                <a:rPr lang="en-US" altLang="en-US">
                  <a:latin typeface="Tahoma" panose="020B0604030504040204" pitchFamily="34" charset="0"/>
                </a:rPr>
                <a:t> = coefficient of </a:t>
              </a:r>
            </a:p>
            <a:p>
              <a:r>
                <a:rPr lang="en-US" altLang="en-US">
                  <a:latin typeface="Tahoma" panose="020B0604030504040204" pitchFamily="34" charset="0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 i="1"/>
                <a:t>A</a:t>
              </a:r>
              <a:r>
                <a:rPr lang="en-US" altLang="en-US">
                  <a:latin typeface="Tahoma" panose="020B0604030504040204" pitchFamily="34" charset="0"/>
                </a:rPr>
                <a:t> =cross-sectional 	area</a:t>
              </a:r>
              <a:r>
                <a:rPr lang="en-US" altLang="en-US"/>
                <a:t> 	</a:t>
              </a:r>
            </a:p>
          </p:txBody>
        </p:sp>
        <p:sp>
          <p:nvSpPr>
            <p:cNvPr id="15371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/>
                <a:t>q</a:t>
              </a:r>
              <a:r>
                <a:rPr lang="en-US" altLang="en-US"/>
                <a:t> </a:t>
              </a:r>
              <a:r>
                <a:rPr lang="en-US" altLang="en-US">
                  <a:latin typeface="Tahoma" panose="020B0604030504040204" pitchFamily="34" charset="0"/>
                </a:rPr>
                <a:t>=Heat transferred per 	unit time</a:t>
              </a:r>
            </a:p>
            <a:p>
              <a:endParaRPr lang="en-US" altLang="en-US" sz="800">
                <a:latin typeface="Tahoma" panose="020B0604030504040204" pitchFamily="34" charset="0"/>
              </a:endParaRPr>
            </a:p>
            <a:p>
              <a:r>
                <a:rPr lang="el-GR" altLang="en-US" sz="1800" i="1">
                  <a:solidFill>
                    <a:schemeClr val="tx2"/>
                  </a:solidFill>
                </a:rPr>
                <a:t>Δ</a:t>
              </a:r>
              <a:r>
                <a:rPr lang="en-US" altLang="en-US" sz="1800" i="1"/>
                <a:t> </a:t>
              </a:r>
              <a:r>
                <a:rPr lang="en-US" altLang="en-US" i="1"/>
                <a:t>T</a:t>
              </a:r>
              <a:r>
                <a:rPr lang="en-US" altLang="en-US">
                  <a:latin typeface="Tahoma" panose="020B0604030504040204" pitchFamily="34" charset="0"/>
                </a:rPr>
                <a:t> = difference in </a:t>
              </a:r>
            </a:p>
            <a:p>
              <a:r>
                <a:rPr lang="en-US" altLang="en-US">
                  <a:latin typeface="Tahoma" panose="020B0604030504040204" pitchFamily="34" charset="0"/>
                </a:rPr>
                <a:t>         temperature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Types of Convection</a:t>
            </a: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217488" y="957263"/>
            <a:ext cx="7078662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Natural Convection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Density of fluid changes with temperature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Fluids expand as temperature rises and decrease density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i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Buoyant 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forces dominate 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Forced Convection or Advection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Fluid flow caused by a device or environment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More heat transfer than natural convection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Buoyancy has little effect on direction of flow</a:t>
            </a:r>
          </a:p>
        </p:txBody>
      </p:sp>
      <p:pic>
        <p:nvPicPr>
          <p:cNvPr id="16388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957263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357563"/>
            <a:ext cx="2154238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Example of Natural Convection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11138" y="1125538"/>
            <a:ext cx="41179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Atoms move around and are heated by fire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Warm air rises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(less dense)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Transfers energy to adjacent (air) molecules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Warm air cools, becomes more dense, and sinks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Process repeats</a:t>
            </a:r>
          </a:p>
        </p:txBody>
      </p:sp>
      <p:pic>
        <p:nvPicPr>
          <p:cNvPr id="17412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1125538"/>
            <a:ext cx="4648200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Radiation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396875" y="960438"/>
            <a:ext cx="51419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exchanged between bodies in form of electromagnetic waves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travel through a vacuum </a:t>
            </a:r>
          </a:p>
          <a:p>
            <a:pPr marL="742950" lvl="1" indent="-457200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(requires no medium)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5888038" y="2944813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2944813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-465138" y="3551238"/>
            <a:ext cx="960120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en-US" i="1">
                <a:latin typeface="Tahoma" panose="020B0604030504040204" pitchFamily="34" charset="0"/>
                <a:cs typeface="Times New Roman" panose="02020603050405020304" pitchFamily="18" charset="0"/>
              </a:rPr>
              <a:t>                              </a:t>
            </a:r>
            <a:endParaRPr lang="en-US" altLang="en-US" b="1" i="1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q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heat transferred per unit time   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en-US" sz="2000" i="1" baseline="-25000">
                <a:latin typeface="Tahom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surface temperature (absolute)</a:t>
            </a:r>
          </a:p>
          <a:p>
            <a:pPr algn="just"/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e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 = constant of emissivity             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en-US" sz="2000" i="1" baseline="-25000">
                <a:latin typeface="Tahoma" panose="020B0604030504040204" pitchFamily="34" charset="0"/>
                <a:cs typeface="Times New Roman" panose="02020603050405020304" pitchFamily="18" charset="0"/>
              </a:rPr>
              <a:t>∞</a:t>
            </a:r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surrounding temperature </a:t>
            </a:r>
            <a:r>
              <a:rPr lang="en-US" altLang="en-US" sz="1800" b="1"/>
              <a:t>(absolute)</a:t>
            </a:r>
            <a:endParaRPr lang="en-US" altLang="en-US" sz="2000" b="1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en-US" sz="2000" b="1" i="1">
                <a:latin typeface="Tahoma" panose="020B0604030504040204" pitchFamily="34" charset="0"/>
                <a:cs typeface="Times New Roman" panose="02020603050405020304" pitchFamily="18" charset="0"/>
              </a:rPr>
              <a:t>          A 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surface area 	                           </a:t>
            </a:r>
            <a:r>
              <a:rPr lang="el-GR" altLang="en-US" sz="2000" b="1">
                <a:latin typeface="Tahoma" panose="020B0604030504040204" pitchFamily="34" charset="0"/>
                <a:cs typeface="Times New Roman" panose="02020603050405020304" pitchFamily="18" charset="0"/>
              </a:rPr>
              <a:t>σ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= Stefan-Boltzmann’s constant</a:t>
            </a:r>
            <a:r>
              <a:rPr lang="en-US" altLang="en-US" sz="2000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18438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960438"/>
            <a:ext cx="22098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Insulation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Slows down heat transfer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Clothing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Walls of houses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Refrigerators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Thermos bottles</a:t>
            </a:r>
            <a:endParaRPr lang="en-US" alt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58900"/>
            <a:ext cx="33004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 Price List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Minimal design - ability to design an object that is both functional and economical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01638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 1: Maximize functionality</a:t>
            </a:r>
          </a:p>
          <a:p>
            <a:pPr marL="914400" indent="-401638" eaLnBrk="1" hangingPunct="1">
              <a:buFont typeface="Wingdings" panose="05000000000000000000" pitchFamily="2" charset="2"/>
              <a:buChar char="Ø"/>
              <a:defRPr/>
            </a:pPr>
            <a:endParaRPr lang="en-US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01638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 2: Minimize cost 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384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Foam chips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Plastic wrap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Tape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Aluminum foil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Cup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Styrofoam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Paper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Plastic cup lid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Boiled egg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Thermocouple and wire connectors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11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</a:rPr>
              <a:t>Thermal LabVIEW program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3176588"/>
            <a:ext cx="17145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3297238"/>
            <a:ext cx="1600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Problem Statement</a:t>
            </a: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930275" y="863600"/>
            <a:ext cx="7326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Design/construct insulating container to accept hot egg just removed from boiling water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should minimize heat loss from egg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 minimal design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Materials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Large foam cup………………….………$0.50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Lid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…………………………………………$</a:t>
            </a:r>
            <a:r>
              <a:rPr lang="en-US" altLang="en-US" dirty="0">
                <a:solidFill>
                  <a:srgbClr val="000066"/>
                </a:solidFill>
              </a:rPr>
              <a:t>0.25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Paper cup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…………………….……….….$</a:t>
            </a:r>
            <a:r>
              <a:rPr lang="en-US" altLang="en-US" dirty="0">
                <a:solidFill>
                  <a:srgbClr val="000066"/>
                </a:solidFill>
              </a:rPr>
              <a:t>0.40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Styrofoam pieces</a:t>
            </a:r>
            <a:r>
              <a:rPr lang="en-US" altLang="en-US" dirty="0" smtClean="0">
                <a:solidFill>
                  <a:srgbClr val="000066"/>
                </a:solidFill>
              </a:rPr>
              <a:t>.…………….………..  </a:t>
            </a:r>
            <a:r>
              <a:rPr lang="en-US" altLang="en-US" dirty="0">
                <a:solidFill>
                  <a:srgbClr val="000066"/>
                </a:solidFill>
              </a:rPr>
              <a:t>$0.05 / 6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Tape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…………………………….….…… </a:t>
            </a:r>
            <a:r>
              <a:rPr lang="en-US" altLang="en-US" dirty="0">
                <a:solidFill>
                  <a:srgbClr val="000066"/>
                </a:solidFill>
              </a:rPr>
              <a:t>$0.10/ </a:t>
            </a:r>
            <a:r>
              <a:rPr lang="en-US" altLang="en-US" dirty="0" err="1">
                <a:solidFill>
                  <a:srgbClr val="000066"/>
                </a:solidFill>
              </a:rPr>
              <a:t>ft</a:t>
            </a:r>
            <a:endParaRPr lang="en-US" altLang="en-US" dirty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Aluminum foil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……………………..……  </a:t>
            </a:r>
            <a:r>
              <a:rPr lang="en-US" altLang="en-US" dirty="0">
                <a:solidFill>
                  <a:srgbClr val="000066"/>
                </a:solidFill>
              </a:rPr>
              <a:t>$0.30/ ft</a:t>
            </a:r>
            <a:r>
              <a:rPr lang="en-US" altLang="en-US" baseline="30000" dirty="0">
                <a:solidFill>
                  <a:srgbClr val="000066"/>
                </a:solidFill>
              </a:rPr>
              <a:t>2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</a:rPr>
              <a:t>Plastic wrap   </a:t>
            </a:r>
            <a:r>
              <a:rPr lang="en-US" altLang="en-US" dirty="0" smtClean="0">
                <a:solidFill>
                  <a:srgbClr val="000066"/>
                </a:solidFill>
              </a:rPr>
              <a:t>………………….….……..$</a:t>
            </a:r>
            <a:r>
              <a:rPr lang="en-US" altLang="en-US" dirty="0">
                <a:solidFill>
                  <a:srgbClr val="000066"/>
                </a:solidFill>
              </a:rPr>
              <a:t>0.02 / ft</a:t>
            </a:r>
            <a:r>
              <a:rPr lang="en-US" altLang="en-US" baseline="30000" dirty="0">
                <a:solidFill>
                  <a:srgbClr val="00006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1531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container must be purchased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All materials must remain inside chosen container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cannot be larger than largest cup provided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external heat sources may be used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Start LabVIEW program when container cover is closed and egg is inside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may not be held or covered during temperature readings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Egg may not be returned to water (No “restarts”)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 least one cup must be used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Egg shell may not be cracked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must remain on surface of testing area</a:t>
            </a:r>
          </a:p>
          <a:p>
            <a:pPr eaLnBrk="1" hangingPunct="1">
              <a:buFontTx/>
              <a:buAutoNum type="arabicPeriod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Thermocouple must only be taped to surface of egg shell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Design Specs.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2743200" y="1133475"/>
            <a:ext cx="5513388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CC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Disqualifications</a:t>
            </a:r>
            <a:r>
              <a:rPr lang="en-US" altLang="en-US" sz="18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occur when: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Any materials are outside the container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Container is held during testing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Any external heating source is used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180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18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Testing not started within 30 seconds of receiving egg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Design Specs.</a:t>
            </a:r>
            <a:endParaRPr lang="en-US" altLang="en-US" sz="200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Rules of the Competition</a:t>
            </a: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IC = insulating capability of container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IC is slope of first 15 minutes of the heat loss plot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sz="2200" dirty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en-US" sz="2200" baseline="-250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is room temperature, T</a:t>
            </a:r>
            <a:r>
              <a:rPr lang="en-US" altLang="en-US" sz="2200" baseline="-250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is final thermocouple temperature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with lowest </a:t>
            </a:r>
            <a:r>
              <a:rPr lang="en-US" altLang="en-US" sz="2200" b="1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inimal </a:t>
            </a:r>
            <a:r>
              <a:rPr lang="en-US" altLang="en-US" sz="2200" b="1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esign </a:t>
            </a:r>
            <a:r>
              <a:rPr lang="en-US" altLang="en-US" sz="2200" b="1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atio wins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Extra points for </a:t>
            </a:r>
            <a:r>
              <a:rPr lang="en-US" altLang="en-US" sz="2200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Recitation Presentation</a:t>
            </a:r>
            <a:endParaRPr lang="en-US" altLang="en-US" sz="2200" dirty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Winning team +</a:t>
            </a:r>
            <a:r>
              <a:rPr lang="en-US" altLang="en-US" sz="2200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altLang="en-US" sz="2200" dirty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200" baseline="300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place </a:t>
            </a:r>
            <a:r>
              <a:rPr lang="en-US" altLang="en-US" sz="22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</a:t>
            </a:r>
            <a:r>
              <a:rPr lang="en-US" altLang="en-US" sz="220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+0.5 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(4 or more teams)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z="2200" baseline="300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place team </a:t>
            </a:r>
            <a:r>
              <a:rPr lang="en-US" altLang="en-US" sz="2200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+0.2 </a:t>
            </a:r>
            <a:r>
              <a:rPr lang="en-US" altLang="en-US" sz="2200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(8 or more teams)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Design Specs.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Disqualifications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CC0000"/>
                </a:solidFill>
              </a:rPr>
              <a:t>Declaration of winners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943225" y="1652588"/>
          <a:ext cx="25257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4" imgW="1447800" imgH="419100" progId="Equation.3">
                  <p:embed/>
                </p:oleObj>
              </mc:Choice>
              <mc:Fallback>
                <p:oleObj name="Equation" r:id="rId4" imgW="14478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1652588"/>
                        <a:ext cx="25257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Pre-Test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Observe provided material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Brainstorm for possible designs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design on paper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Label properly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 design according to your sketch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Note design changes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Create price list detailing your design </a:t>
            </a: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2103438" y="960438"/>
            <a:ext cx="6813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</a:t>
            </a:r>
          </a:p>
          <a:p>
            <a:pPr lvl="1"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TA performs test using an unmodified cup (control experiment) </a:t>
            </a:r>
          </a:p>
          <a:p>
            <a:pPr eaLnBrk="1" hangingPunct="1"/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Receive boiled egg from instructor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Tape one end of thermocouple wire to egg (constant contact essential)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Insert egg with attached thermocouple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Quickly close container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Start LabVIEW program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solidFill>
                <a:srgbClr val="CC0000"/>
              </a:solidFill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2103438" y="749300"/>
            <a:ext cx="681355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Post-Test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LabVIEW program has run for 15 minutes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Excel table automatically created after test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 data on table to create Excel  graph of Temperature vs. Time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Show table and graph to TA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initial lab notes that table and graph have been created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Save table and graph 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photo taken of container</a:t>
            </a: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0" y="1787525"/>
            <a:ext cx="21034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Pre-Test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Test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CC0000"/>
                </a:solidFill>
                <a:latin typeface="Tahoma" panose="020B0604030504040204" pitchFamily="34" charset="0"/>
              </a:rPr>
              <a:t>Post-Test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03438" y="960438"/>
            <a:ext cx="0" cy="3959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Assignment: Report</a:t>
            </a: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Individual BONUS (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!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Report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 page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Discussion topics in the manual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Include a picture of your design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Scan in lab notes (ask TA for assistance)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must initial that table and graph were completed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Include table, graph, and photo of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Assignment: Presentation</a:t>
            </a:r>
          </a:p>
        </p:txBody>
      </p: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presentation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State rules of competition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Describe your design and its concepts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Explain steps taken to complete lab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Professional-looking tables and graph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could your current design be improved?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 to “Creating PowerPoint Presentations” found on EG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Closing</a:t>
            </a:r>
          </a:p>
        </p:txBody>
      </p:sp>
      <p:sp>
        <p:nvSpPr>
          <p:cNvPr id="36867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all original data signed by 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Each team member should have turn using software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Submit all work electronically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Return all unused materials to 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Discard egg after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and construct container to minimize heat loss from an egg within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Understand concept of minimal design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Understand: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Thermodynamic systems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 and heat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Thermodynamic Systems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indent="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of the universe separated from the surroundings by a boundary (real or imaginary)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types of systems: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exchange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matter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exchange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</a:p>
          <a:p>
            <a:pPr marL="914400" lvl="1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Isolated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system: </a:t>
            </a:r>
            <a:r>
              <a:rPr lang="en-US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exchange</a:t>
            </a:r>
          </a:p>
        </p:txBody>
      </p:sp>
      <p:pic>
        <p:nvPicPr>
          <p:cNvPr id="8196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035300"/>
            <a:ext cx="20780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48847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 laymen perception: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hot, warm, cold…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property of system: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kinetic energy of 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atoms and/or molecules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Absolute zero occurs when 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average kinetic energy is</a:t>
            </a:r>
          </a:p>
          <a:p>
            <a:pPr lvl="1" indent="0" eaLnBrk="1" hangingPunct="1">
              <a:defRPr/>
            </a:pP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zero: 0</a:t>
            </a:r>
            <a:r>
              <a:rPr lang="en-US" baseline="3000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20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1870075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Heat &amp; Heat Transfer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thermal energy (total kinetic energy of all atoms and/or molecules)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i="1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Heat transfer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passage of thermal energy from hot to cold body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1371600" y="3935413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  <a:p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 NEVER be stopped, only SLOWED DOWN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Equilibrium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Equilibrium reached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Temperature at all points in a system are equal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55625" y="2593975"/>
            <a:ext cx="3429000" cy="1370013"/>
            <a:chOff x="-432" y="2688"/>
            <a:chExt cx="2832" cy="1296"/>
          </a:xfrm>
        </p:grpSpPr>
        <p:sp>
          <p:nvSpPr>
            <p:cNvPr id="11284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85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65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6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73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7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8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9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39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0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25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1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2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95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3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90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94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58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1089025" y="4117975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Initial State</a:t>
            </a:r>
            <a:endParaRPr lang="en-US" altLang="en-US">
              <a:solidFill>
                <a:srgbClr val="000066"/>
              </a:solidFill>
            </a:endParaRPr>
          </a:p>
        </p:txBody>
      </p:sp>
      <p:grpSp>
        <p:nvGrpSpPr>
          <p:cNvPr id="11270" name="Group 16"/>
          <p:cNvGrpSpPr>
            <a:grpSpLocks/>
          </p:cNvGrpSpPr>
          <p:nvPr/>
        </p:nvGrpSpPr>
        <p:grpSpPr bwMode="auto">
          <a:xfrm>
            <a:off x="5280025" y="2593975"/>
            <a:ext cx="3429000" cy="1368425"/>
            <a:chOff x="3216" y="2736"/>
            <a:chExt cx="2832" cy="1296"/>
          </a:xfrm>
        </p:grpSpPr>
        <p:sp>
          <p:nvSpPr>
            <p:cNvPr id="11273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4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</a:p>
          </p:txBody>
        </p:sp>
        <p:sp>
          <p:nvSpPr>
            <p:cNvPr id="11275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6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7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8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79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0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1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2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  <p:sp>
          <p:nvSpPr>
            <p:cNvPr id="11283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70</a:t>
              </a:r>
              <a:r>
                <a:rPr lang="en-US" altLang="en-US" sz="1800" baseline="30000"/>
                <a:t>o</a:t>
              </a:r>
              <a:endParaRPr lang="en-US" altLang="en-US" sz="1800"/>
            </a:p>
          </p:txBody>
        </p:sp>
      </p:grpSp>
      <p:sp>
        <p:nvSpPr>
          <p:cNvPr id="11271" name="Text Box 30"/>
          <p:cNvSpPr txBox="1">
            <a:spLocks noChangeArrowheads="1"/>
          </p:cNvSpPr>
          <p:nvPr/>
        </p:nvSpPr>
        <p:spPr bwMode="auto">
          <a:xfrm>
            <a:off x="6270625" y="4117975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66"/>
                </a:solidFill>
              </a:rPr>
              <a:t>Final State</a:t>
            </a:r>
            <a:endParaRPr lang="en-US" altLang="en-US">
              <a:solidFill>
                <a:srgbClr val="000066"/>
              </a:solidFill>
            </a:endParaRPr>
          </a:p>
        </p:txBody>
      </p:sp>
      <p:sp>
        <p:nvSpPr>
          <p:cNvPr id="11272" name="Line 32"/>
          <p:cNvSpPr>
            <a:spLocks noChangeShapeType="1"/>
          </p:cNvSpPr>
          <p:nvPr/>
        </p:nvSpPr>
        <p:spPr bwMode="auto">
          <a:xfrm>
            <a:off x="4289425" y="3279775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Means of Heat Transfer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Three types of heat transfer covered: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Conduction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through matter (solids)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Convection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through fluids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Radiation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does not require medium</a:t>
            </a:r>
          </a:p>
        </p:txBody>
      </p:sp>
      <p:pic>
        <p:nvPicPr>
          <p:cNvPr id="12292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651125"/>
            <a:ext cx="29591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Conduction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/>
          </a:p>
          <a:p>
            <a:pPr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6" name="Rectangle 18"/>
          <p:cNvSpPr>
            <a:spLocks noChangeArrowheads="1"/>
          </p:cNvSpPr>
          <p:nvPr/>
        </p:nvSpPr>
        <p:spPr bwMode="auto">
          <a:xfrm>
            <a:off x="4968875" y="1381125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100</a:t>
            </a:r>
            <a:r>
              <a:rPr lang="en-US" altLang="en-US">
                <a:cs typeface="Times New Roman" panose="02020603050405020304" pitchFamily="18" charset="0"/>
              </a:rPr>
              <a:t>°F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200</a:t>
            </a:r>
            <a:r>
              <a:rPr lang="en-US" altLang="en-US"/>
              <a:t>°F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60363" y="860425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lang="en-US" altLang="en-US" sz="2500" smtClean="0">
                <a:solidFill>
                  <a:srgbClr val="000066"/>
                </a:solidFill>
              </a:rPr>
              <a:t>Heat transferred through a solid body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654675" y="1762125"/>
            <a:ext cx="2514600" cy="685800"/>
            <a:chOff x="2592" y="3408"/>
            <a:chExt cx="528" cy="384"/>
          </a:xfrm>
        </p:grpSpPr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655638" y="2768600"/>
            <a:ext cx="8488362" cy="2586038"/>
            <a:chOff x="1920" y="2813"/>
            <a:chExt cx="4191" cy="1480"/>
          </a:xfrm>
        </p:grpSpPr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latin typeface="Tahoma" panose="020B0604030504040204" pitchFamily="34" charset="0"/>
                </a:rPr>
                <a:t>     </a:t>
              </a:r>
              <a:r>
                <a:rPr lang="en-US" altLang="en-US" i="1">
                  <a:solidFill>
                    <a:srgbClr val="000066"/>
                  </a:solidFill>
                </a:rPr>
                <a:t>k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</a:t>
              </a:r>
              <a:r>
                <a:rPr lang="en-US" altLang="en-US" i="1">
                  <a:solidFill>
                    <a:srgbClr val="000066"/>
                  </a:solidFill>
                </a:rPr>
                <a:t>A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Cross-sectional area 	</a:t>
              </a:r>
            </a:p>
          </p:txBody>
        </p:sp>
        <p:sp>
          <p:nvSpPr>
            <p:cNvPr id="13322" name="Rectangle 13"/>
            <p:cNvSpPr>
              <a:spLocks noChangeArrowheads="1"/>
            </p:cNvSpPr>
            <p:nvPr/>
          </p:nvSpPr>
          <p:spPr bwMode="auto">
            <a:xfrm>
              <a:off x="1920" y="2813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i="1">
                  <a:solidFill>
                    <a:srgbClr val="000066"/>
                  </a:solidFill>
                </a:rPr>
                <a:t>q 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= Heat transferred </a:t>
              </a:r>
            </a:p>
            <a:p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per unit time</a:t>
              </a:r>
            </a:p>
            <a:p>
              <a:endParaRPr lang="en-US" altLang="en-US" sz="1200">
                <a:solidFill>
                  <a:srgbClr val="000066"/>
                </a:solidFill>
                <a:latin typeface="Tahoma" panose="020B0604030504040204" pitchFamily="34" charset="0"/>
              </a:endParaRPr>
            </a:p>
            <a:p>
              <a:r>
                <a:rPr lang="el-GR" altLang="en-US" sz="1800" i="1">
                  <a:solidFill>
                    <a:srgbClr val="000066"/>
                  </a:solidFill>
                </a:rPr>
                <a:t>Δ</a:t>
              </a:r>
              <a:r>
                <a:rPr lang="en-US" altLang="en-US" sz="1800" i="1">
                  <a:solidFill>
                    <a:srgbClr val="000066"/>
                  </a:solidFill>
                </a:rPr>
                <a:t> </a:t>
              </a:r>
              <a:r>
                <a:rPr lang="en-US" altLang="en-US" i="1">
                  <a:solidFill>
                    <a:srgbClr val="000066"/>
                  </a:solidFill>
                </a:rPr>
                <a:t>T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Difference in </a:t>
              </a:r>
            </a:p>
            <a:p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l-GR" altLang="en-US" sz="1800" i="1">
                  <a:solidFill>
                    <a:srgbClr val="000066"/>
                  </a:solidFill>
                </a:rPr>
                <a:t>Δ</a:t>
              </a:r>
              <a:r>
                <a:rPr lang="en-US" altLang="en-US" sz="1800" i="1">
                  <a:solidFill>
                    <a:srgbClr val="000066"/>
                  </a:solidFill>
                </a:rPr>
                <a:t> </a:t>
              </a:r>
              <a:r>
                <a:rPr lang="en-US" altLang="en-US" i="1">
                  <a:solidFill>
                    <a:srgbClr val="000066"/>
                  </a:solidFill>
                </a:rPr>
                <a:t>X</a:t>
              </a: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= Length of material</a:t>
              </a:r>
            </a:p>
            <a:p>
              <a:endParaRPr lang="en-US" altLang="en-US"/>
            </a:p>
          </p:txBody>
        </p:sp>
      </p:grpSp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1066800" y="1854200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799920" imgH="393480" progId="Equation.3">
                  <p:embed/>
                </p:oleObj>
              </mc:Choice>
              <mc:Fallback>
                <p:oleObj name="Equation" r:id="rId3" imgW="7999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54200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5843</TotalTime>
  <Words>1096</Words>
  <Application>Microsoft Office PowerPoint</Application>
  <PresentationFormat>On-screen Show (16:9)</PresentationFormat>
  <Paragraphs>293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NYU Schools Master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General Engineering</cp:lastModifiedBy>
  <cp:revision>53</cp:revision>
  <dcterms:created xsi:type="dcterms:W3CDTF">2013-09-03T13:03:01Z</dcterms:created>
  <dcterms:modified xsi:type="dcterms:W3CDTF">2015-04-28T18:33:40Z</dcterms:modified>
</cp:coreProperties>
</file>