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dp" ContentType="image/vnd.ms-photo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template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7" r:id="rId21"/>
    <p:sldId id="275" r:id="rId22"/>
    <p:sldId id="276" r:id="rId23"/>
    <p:sldId id="278" r:id="rId24"/>
    <p:sldId id="279" r:id="rId25"/>
    <p:sldId id="280" r:id="rId26"/>
    <p:sldId id="281" r:id="rId27"/>
    <p:sldId id="282" r:id="rId28"/>
    <p:sldId id="283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068C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2" d="100"/>
          <a:sy n="92" d="100"/>
        </p:scale>
        <p:origin x="-72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4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4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240924" y="3543300"/>
            <a:ext cx="3710152" cy="2743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11" name="Picture 1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itle 15"/>
          <p:cNvSpPr>
            <a:spLocks noGrp="1"/>
          </p:cNvSpPr>
          <p:nvPr>
            <p:ph type="title" hasCustomPrompt="1"/>
          </p:nvPr>
        </p:nvSpPr>
        <p:spPr>
          <a:xfrm>
            <a:off x="0" y="228600"/>
            <a:ext cx="12192000" cy="3195881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002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12192000" cy="731520"/>
            </a:xfrm>
            <a:prstGeom prst="rect">
              <a:avLst/>
            </a:prstGeom>
            <a:solidFill>
              <a:srgbClr val="57068C"/>
            </a:solidFill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/>
          </p:spPr>
          <p:txBody>
            <a:bodyPr anchor="ctr"/>
            <a:lstStyle/>
            <a:p>
              <a:pPr algn="ctr" defTabSz="914377">
                <a:defRPr/>
              </a:pPr>
              <a:endParaRPr lang="en-US" sz="2400" dirty="0">
                <a:solidFill>
                  <a:prstClr val="white"/>
                </a:solidFill>
                <a:ea typeface="MS PGothic" pitchFamily="34" charset="-128"/>
              </a:endParaRPr>
            </a:p>
          </p:txBody>
        </p:sp>
        <p:pic>
          <p:nvPicPr>
            <p:cNvPr id="11" name="Picture 10" descr="C:\Users\Rondell\Desktop\Benchmark A\EG newlogo v4 2048x789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42000"/>
                      </a14:imgEffect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62" t="16378" r="6138" b="16362"/>
            <a:stretch/>
          </p:blipFill>
          <p:spPr bwMode="auto">
            <a:xfrm>
              <a:off x="11140006" y="6400800"/>
              <a:ext cx="772759" cy="228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12192000" cy="731520"/>
          </a:xfrm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TITLE</a:t>
            </a:r>
            <a:endParaRPr kumimoji="0" lang="en-US" altLang="en-US" sz="40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0" y="914399"/>
            <a:ext cx="12192000" cy="5339751"/>
          </a:xfrm>
        </p:spPr>
        <p:txBody>
          <a:bodyPr/>
          <a:lstStyle>
            <a:lvl1pPr marL="685800" indent="-228600">
              <a:buSzPct val="100000"/>
              <a:defRPr sz="3600"/>
            </a:lvl1pPr>
            <a:lvl2pPr marL="1143000" indent="-228600">
              <a:defRPr sz="3200"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 smtClean="0"/>
              <a:t>Text </a:t>
            </a:r>
          </a:p>
          <a:p>
            <a:pPr lvl="0"/>
            <a:r>
              <a:rPr lang="en-US" dirty="0" smtClean="0"/>
              <a:t>Text</a:t>
            </a:r>
          </a:p>
          <a:p>
            <a:pPr lvl="0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Text </a:t>
            </a:r>
          </a:p>
          <a:p>
            <a:pPr lvl="1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Text</a:t>
            </a:r>
          </a:p>
        </p:txBody>
      </p:sp>
      <p:sp>
        <p:nvSpPr>
          <p:cNvPr id="19" name="Rectangle 18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21" name="Picture 2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665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EC4E8-95F1-4BAF-9024-4DE4F8F5D4A5}" type="datetimeFigureOut">
              <a:rPr lang="en-US" smtClean="0"/>
              <a:t>10/16/16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41DBA-AC74-4466-8E52-E461CACFA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683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google.com/url?sa=i&amp;rct=j&amp;q=&amp;esrc=s&amp;source=images&amp;cd=&amp;cad=rja&amp;uact=8&amp;docid=tiIaRwZ524twlM&amp;tbnid=bEfRsTk4-wF-zM:&amp;ved=0CAUQjRw&amp;url=http://www.downloadclipart.net/download/1616/flame-design-svg&amp;ei=vC4aU-7iK8Sb1AH4_IDYBw&amp;bvm=bv.62578216,d.dmQ&amp;psig=AFQjCNFYw9Sctryd1gIc2UZKY_dBEcd5lw&amp;ust=1394311225383149" TargetMode="External"/><Relationship Id="rId3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9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13.wmf"/><Relationship Id="rId5" Type="http://schemas.openxmlformats.org/officeDocument/2006/relationships/image" Target="../media/image14.jpeg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Relationship Id="rId3" Type="http://schemas.openxmlformats.org/officeDocument/2006/relationships/image" Target="../media/image17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4" Type="http://schemas.openxmlformats.org/officeDocument/2006/relationships/image" Target="../media/image18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g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7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Heat Transfer &amp; Thermal Insulation</a:t>
            </a:r>
            <a:endParaRPr lang="en-US" b="1" dirty="0"/>
          </a:p>
        </p:txBody>
      </p:sp>
      <p:pic>
        <p:nvPicPr>
          <p:cNvPr id="4" name="Picture 2" descr="https://encrypted-tbn1.gstatic.com/images?q=tbn:ANd9GcT_7A9lmyFjhCWijtZTPkiEtmXDJdkeNLAoKsDqL_1WVKVAMj1N2A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1922" y="3213901"/>
            <a:ext cx="2284178" cy="2991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23806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Example of Conduction</a:t>
            </a:r>
            <a:endParaRPr kumimoji="1" lang="zh-CN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449217" y="3441210"/>
            <a:ext cx="7326313" cy="2468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7675" indent="-4476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342900" indent="-342900" eaLnBrk="1" hangingPunct="1">
              <a:lnSpc>
                <a:spcPct val="150000"/>
              </a:lnSpc>
              <a:buFont typeface="Arial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Atoms are heated and begin to vibrate</a:t>
            </a:r>
          </a:p>
          <a:p>
            <a:pPr marL="171450" indent="-171450" eaLnBrk="1" hangingPunct="1">
              <a:lnSpc>
                <a:spcPct val="150000"/>
              </a:lnSpc>
              <a:buFont typeface="Arial"/>
              <a:buChar char="•"/>
              <a:defRPr/>
            </a:pPr>
            <a:endParaRPr lang="en-US" sz="11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342900" indent="-342900" eaLnBrk="1" hangingPunct="1">
              <a:lnSpc>
                <a:spcPct val="150000"/>
              </a:lnSpc>
              <a:buFont typeface="Arial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Vibrating atoms hit adjacent atoms, increasing temperature</a:t>
            </a:r>
          </a:p>
          <a:p>
            <a:pPr marL="342900" indent="-342900" eaLnBrk="1" hangingPunct="1">
              <a:lnSpc>
                <a:spcPct val="150000"/>
              </a:lnSpc>
              <a:buFont typeface="Arial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Heat travels atom to atom up to the end of the rod</a:t>
            </a:r>
          </a:p>
        </p:txBody>
      </p:sp>
      <p:pic>
        <p:nvPicPr>
          <p:cNvPr id="5" name="Picture 5" descr="condcution"/>
          <p:cNvPicPr>
            <a:picLocks noChangeAspect="1" noChangeArrowheads="1"/>
          </p:cNvPicPr>
          <p:nvPr/>
        </p:nvPicPr>
        <p:blipFill>
          <a:blip r:embed="rId2">
            <a:lum bright="-6000" contrast="4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3713" y="1234384"/>
            <a:ext cx="4057459" cy="213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69719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Convection</a:t>
            </a:r>
            <a:endParaRPr kumimoji="1" lang="zh-CN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499019" y="1234384"/>
            <a:ext cx="7326313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7675" indent="-4476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endParaRPr lang="en-US" altLang="en-US"/>
          </a:p>
          <a:p>
            <a:pPr>
              <a:spcBef>
                <a:spcPct val="20000"/>
              </a:spcBef>
            </a:pPr>
            <a:endParaRPr lang="en-US" altLang="en-US"/>
          </a:p>
        </p:txBody>
      </p:sp>
      <p:sp>
        <p:nvSpPr>
          <p:cNvPr id="5" name="Text Placeholder 3"/>
          <p:cNvSpPr txBox="1">
            <a:spLocks noChangeArrowheads="1"/>
          </p:cNvSpPr>
          <p:nvPr/>
        </p:nvSpPr>
        <p:spPr bwMode="auto">
          <a:xfrm>
            <a:off x="348609" y="881263"/>
            <a:ext cx="5577755" cy="3999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ts val="300"/>
              </a:spcBef>
            </a:pPr>
            <a:r>
              <a:rPr lang="en-US" altLang="en-US" sz="2400" dirty="0" smtClean="0">
                <a:solidFill>
                  <a:srgbClr val="000000"/>
                </a:solidFill>
                <a:latin typeface="Arial"/>
                <a:cs typeface="Arial"/>
              </a:rPr>
              <a:t>Heat transferred by mass transport of atoms</a:t>
            </a:r>
          </a:p>
          <a:p>
            <a:pPr>
              <a:lnSpc>
                <a:spcPct val="150000"/>
              </a:lnSpc>
              <a:spcBef>
                <a:spcPts val="300"/>
              </a:spcBef>
            </a:pPr>
            <a:endParaRPr lang="en-US" altLang="en-US" sz="11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ts val="300"/>
              </a:spcBef>
            </a:pPr>
            <a:r>
              <a:rPr lang="en-US" altLang="en-US" sz="2400" dirty="0" smtClean="0">
                <a:solidFill>
                  <a:srgbClr val="000000"/>
                </a:solidFill>
                <a:latin typeface="Arial"/>
                <a:cs typeface="Arial"/>
              </a:rPr>
              <a:t>Heat transfer between solid and fluid </a:t>
            </a:r>
          </a:p>
          <a:p>
            <a:pPr lvl="1">
              <a:lnSpc>
                <a:spcPct val="150000"/>
              </a:lnSpc>
              <a:spcBef>
                <a:spcPts val="300"/>
              </a:spcBef>
            </a:pPr>
            <a:r>
              <a:rPr lang="en-US" altLang="en-US" sz="2000" dirty="0" smtClean="0">
                <a:solidFill>
                  <a:srgbClr val="000000"/>
                </a:solidFill>
                <a:latin typeface="Arial"/>
                <a:cs typeface="Arial"/>
              </a:rPr>
              <a:t>(liquid or gas)</a:t>
            </a:r>
          </a:p>
          <a:p>
            <a:pPr>
              <a:lnSpc>
                <a:spcPct val="150000"/>
              </a:lnSpc>
              <a:spcBef>
                <a:spcPts val="300"/>
              </a:spcBef>
            </a:pPr>
            <a:endParaRPr lang="en-US" altLang="en-US" sz="11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ts val="300"/>
              </a:spcBef>
            </a:pPr>
            <a:r>
              <a:rPr lang="en-US" altLang="en-US" sz="2400" dirty="0" smtClean="0">
                <a:solidFill>
                  <a:srgbClr val="000000"/>
                </a:solidFill>
                <a:latin typeface="Arial"/>
                <a:cs typeface="Arial"/>
              </a:rPr>
              <a:t>Two types of </a:t>
            </a:r>
            <a:r>
              <a:rPr lang="en-US" altLang="en-US" sz="2400" dirty="0" smtClean="0">
                <a:solidFill>
                  <a:srgbClr val="000066"/>
                </a:solidFill>
              </a:rPr>
              <a:t>convection</a:t>
            </a:r>
            <a:endParaRPr lang="en-US" altLang="en-US" sz="2400" dirty="0" smtClean="0">
              <a:solidFill>
                <a:srgbClr val="000066"/>
              </a:solidFill>
            </a:endParaRPr>
          </a:p>
        </p:txBody>
      </p:sp>
      <p:graphicFrame>
        <p:nvGraphicFramePr>
          <p:cNvPr id="6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8845154"/>
              </p:ext>
            </p:extLst>
          </p:nvPr>
        </p:nvGraphicFramePr>
        <p:xfrm>
          <a:off x="7081401" y="1384205"/>
          <a:ext cx="2435225" cy="64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3" imgW="761669" imgH="203112" progId="Equation.3">
                  <p:embed/>
                </p:oleObj>
              </mc:Choice>
              <mc:Fallback>
                <p:oleObj name="Equation" r:id="rId3" imgW="761669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1401" y="1384205"/>
                        <a:ext cx="2435225" cy="649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052141" y="4675398"/>
            <a:ext cx="2133600" cy="1295400"/>
          </a:xfrm>
          <a:prstGeom prst="rect">
            <a:avLst/>
          </a:prstGeom>
          <a:solidFill>
            <a:srgbClr val="969696"/>
          </a:solidFill>
          <a:ln w="9525">
            <a:miter lim="800000"/>
            <a:headEnd/>
            <a:tailEnd/>
          </a:ln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</p:spPr>
        <p:txBody>
          <a:bodyPr wrap="none" anchor="ctr">
            <a:flatTx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      Iron</a:t>
            </a:r>
          </a:p>
        </p:txBody>
      </p:sp>
      <p:sp>
        <p:nvSpPr>
          <p:cNvPr id="8" name="Rectangle 5" descr="Zig zag"/>
          <p:cNvSpPr>
            <a:spLocks noChangeArrowheads="1"/>
          </p:cNvSpPr>
          <p:nvPr/>
        </p:nvSpPr>
        <p:spPr bwMode="auto">
          <a:xfrm>
            <a:off x="2957141" y="4675398"/>
            <a:ext cx="1828800" cy="1295400"/>
          </a:xfrm>
          <a:prstGeom prst="rect">
            <a:avLst/>
          </a:prstGeom>
          <a:pattFill prst="zigZag">
            <a:fgClr>
              <a:srgbClr val="3399FF"/>
            </a:fgClr>
            <a:bgClr>
              <a:srgbClr val="FFFFFF"/>
            </a:bgClr>
          </a:pattFill>
          <a:ln w="9525">
            <a:miter lim="800000"/>
            <a:headEnd/>
            <a:tailEnd/>
          </a:ln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FFFF"/>
            </a:extrusionClr>
            <a:contourClr>
              <a:srgbClr val="3399FF"/>
            </a:contourClr>
          </a:sp3d>
        </p:spPr>
        <p:txBody>
          <a:bodyPr wrap="none" anchor="ctr">
            <a:flatTx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b="1" dirty="0"/>
              <a:t>     Water</a:t>
            </a:r>
          </a:p>
        </p:txBody>
      </p:sp>
      <p:grpSp>
        <p:nvGrpSpPr>
          <p:cNvPr id="9" name="Group 6"/>
          <p:cNvGrpSpPr>
            <a:grpSpLocks/>
          </p:cNvGrpSpPr>
          <p:nvPr/>
        </p:nvGrpSpPr>
        <p:grpSpPr bwMode="auto">
          <a:xfrm>
            <a:off x="2652341" y="5208798"/>
            <a:ext cx="609600" cy="274637"/>
            <a:chOff x="2448" y="3408"/>
            <a:chExt cx="384" cy="384"/>
          </a:xfrm>
        </p:grpSpPr>
        <p:sp>
          <p:nvSpPr>
            <p:cNvPr id="10" name="Line 7"/>
            <p:cNvSpPr>
              <a:spLocks noChangeShapeType="1"/>
            </p:cNvSpPr>
            <p:nvPr/>
          </p:nvSpPr>
          <p:spPr bwMode="auto">
            <a:xfrm>
              <a:off x="2448" y="3408"/>
              <a:ext cx="384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auto">
            <a:xfrm>
              <a:off x="2448" y="3600"/>
              <a:ext cx="384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Line 9"/>
            <p:cNvSpPr>
              <a:spLocks noChangeShapeType="1"/>
            </p:cNvSpPr>
            <p:nvPr/>
          </p:nvSpPr>
          <p:spPr bwMode="auto">
            <a:xfrm>
              <a:off x="2448" y="3792"/>
              <a:ext cx="384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" name="Group 16"/>
          <p:cNvGrpSpPr>
            <a:grpSpLocks/>
          </p:cNvGrpSpPr>
          <p:nvPr/>
        </p:nvGrpSpPr>
        <p:grpSpPr bwMode="auto">
          <a:xfrm>
            <a:off x="6911129" y="2369451"/>
            <a:ext cx="3530600" cy="3400917"/>
            <a:chOff x="3072" y="2570"/>
            <a:chExt cx="2960" cy="1767"/>
          </a:xfrm>
        </p:grpSpPr>
        <p:sp>
          <p:nvSpPr>
            <p:cNvPr id="14" name="Text Box 17"/>
            <p:cNvSpPr txBox="1">
              <a:spLocks noChangeArrowheads="1"/>
            </p:cNvSpPr>
            <p:nvPr/>
          </p:nvSpPr>
          <p:spPr bwMode="auto">
            <a:xfrm>
              <a:off x="3072" y="3513"/>
              <a:ext cx="2496" cy="8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US" i="1" dirty="0">
                  <a:latin typeface="Arial"/>
                  <a:cs typeface="Arial"/>
                </a:rPr>
                <a:t>h</a:t>
              </a:r>
              <a:r>
                <a:rPr lang="en-US" altLang="en-US" dirty="0">
                  <a:latin typeface="Arial"/>
                  <a:cs typeface="Arial"/>
                </a:rPr>
                <a:t> = coefficient of </a:t>
              </a:r>
            </a:p>
            <a:p>
              <a:r>
                <a:rPr lang="en-US" altLang="en-US" dirty="0">
                  <a:latin typeface="Arial"/>
                  <a:cs typeface="Arial"/>
                </a:rPr>
                <a:t>       convection </a:t>
              </a:r>
            </a:p>
            <a:p>
              <a:pPr>
                <a:lnSpc>
                  <a:spcPct val="75000"/>
                </a:lnSpc>
                <a:spcBef>
                  <a:spcPct val="50000"/>
                </a:spcBef>
              </a:pPr>
              <a:r>
                <a:rPr lang="en-US" altLang="en-US" i="1" dirty="0">
                  <a:latin typeface="Arial"/>
                  <a:cs typeface="Arial"/>
                </a:rPr>
                <a:t>A</a:t>
              </a:r>
              <a:r>
                <a:rPr lang="en-US" altLang="en-US" dirty="0">
                  <a:latin typeface="Arial"/>
                  <a:cs typeface="Arial"/>
                </a:rPr>
                <a:t> =cross-sectional 	area 	</a:t>
              </a:r>
            </a:p>
          </p:txBody>
        </p:sp>
        <p:sp>
          <p:nvSpPr>
            <p:cNvPr id="15" name="Rectangle 18"/>
            <p:cNvSpPr>
              <a:spLocks noChangeArrowheads="1"/>
            </p:cNvSpPr>
            <p:nvPr/>
          </p:nvSpPr>
          <p:spPr bwMode="auto">
            <a:xfrm>
              <a:off x="3072" y="2570"/>
              <a:ext cx="2960" cy="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US" i="1" dirty="0">
                  <a:solidFill>
                    <a:srgbClr val="000000"/>
                  </a:solidFill>
                  <a:latin typeface="Arial"/>
                  <a:cs typeface="Arial"/>
                </a:rPr>
                <a:t>q</a:t>
              </a:r>
              <a:r>
                <a:rPr lang="en-US" altLang="en-US" dirty="0">
                  <a:solidFill>
                    <a:srgbClr val="000000"/>
                  </a:solidFill>
                  <a:latin typeface="Arial"/>
                  <a:cs typeface="Arial"/>
                </a:rPr>
                <a:t> =Heat transferred per 	unit time</a:t>
              </a:r>
            </a:p>
            <a:p>
              <a:endParaRPr lang="en-US" altLang="en-US" sz="800" dirty="0">
                <a:solidFill>
                  <a:srgbClr val="000000"/>
                </a:solidFill>
                <a:latin typeface="Arial"/>
                <a:cs typeface="Arial"/>
              </a:endParaRPr>
            </a:p>
            <a:p>
              <a:r>
                <a:rPr lang="el-GR" altLang="en-US" sz="1800" i="1" dirty="0">
                  <a:solidFill>
                    <a:srgbClr val="000000"/>
                  </a:solidFill>
                  <a:latin typeface="Arial"/>
                  <a:cs typeface="Arial"/>
                </a:rPr>
                <a:t>Δ</a:t>
              </a:r>
              <a:r>
                <a:rPr lang="en-US" altLang="en-US" sz="1800" i="1" dirty="0">
                  <a:solidFill>
                    <a:srgbClr val="000000"/>
                  </a:solidFill>
                  <a:latin typeface="Arial"/>
                  <a:cs typeface="Arial"/>
                </a:rPr>
                <a:t> </a:t>
              </a:r>
              <a:r>
                <a:rPr lang="en-US" altLang="en-US" i="1" dirty="0">
                  <a:solidFill>
                    <a:srgbClr val="000000"/>
                  </a:solidFill>
                  <a:latin typeface="Arial"/>
                  <a:cs typeface="Arial"/>
                </a:rPr>
                <a:t>T</a:t>
              </a:r>
              <a:r>
                <a:rPr lang="en-US" altLang="en-US" dirty="0">
                  <a:solidFill>
                    <a:srgbClr val="000000"/>
                  </a:solidFill>
                  <a:latin typeface="Arial"/>
                  <a:cs typeface="Arial"/>
                </a:rPr>
                <a:t> = difference in </a:t>
              </a:r>
            </a:p>
            <a:p>
              <a:r>
                <a:rPr lang="en-US" altLang="en-US" dirty="0">
                  <a:solidFill>
                    <a:srgbClr val="000000"/>
                  </a:solidFill>
                  <a:latin typeface="Arial"/>
                  <a:cs typeface="Arial"/>
                </a:rPr>
                <a:t>         temperature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381174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Types of Convection</a:t>
            </a:r>
            <a:endParaRPr kumimoji="1" lang="zh-CN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65701" y="1056879"/>
            <a:ext cx="7078662" cy="418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342900" indent="-342900" eaLnBrk="1" hangingPunct="1">
              <a:lnSpc>
                <a:spcPct val="150000"/>
              </a:lnSpc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Natural Convection</a:t>
            </a:r>
          </a:p>
          <a:p>
            <a:pPr marL="800100" lvl="1" indent="-342900" eaLnBrk="1" hangingPunct="1">
              <a:lnSpc>
                <a:spcPct val="150000"/>
              </a:lnSpc>
              <a:buFont typeface="Arial"/>
              <a:buChar char="•"/>
            </a:pPr>
            <a:r>
              <a:rPr lang="en-US" altLang="en-US" sz="2000" dirty="0">
                <a:solidFill>
                  <a:srgbClr val="000000"/>
                </a:solidFill>
                <a:latin typeface="Arial"/>
                <a:cs typeface="Arial"/>
              </a:rPr>
              <a:t>Density of fluid changes with temperature</a:t>
            </a:r>
          </a:p>
          <a:p>
            <a:pPr marL="800100" lvl="1" indent="-342900" eaLnBrk="1" hangingPunct="1">
              <a:lnSpc>
                <a:spcPct val="150000"/>
              </a:lnSpc>
              <a:buFont typeface="Arial"/>
              <a:buChar char="•"/>
            </a:pPr>
            <a:r>
              <a:rPr lang="en-US" altLang="en-US" sz="2000" dirty="0">
                <a:solidFill>
                  <a:srgbClr val="000000"/>
                </a:solidFill>
                <a:latin typeface="Arial"/>
                <a:cs typeface="Arial"/>
              </a:rPr>
              <a:t>Fluids expand as temperature rises and decrease density</a:t>
            </a:r>
          </a:p>
          <a:p>
            <a:pPr marL="800100" lvl="1" indent="-342900" eaLnBrk="1" hangingPunct="1">
              <a:lnSpc>
                <a:spcPct val="150000"/>
              </a:lnSpc>
              <a:buFont typeface="Arial"/>
              <a:buChar char="•"/>
            </a:pPr>
            <a:r>
              <a:rPr lang="en-US" altLang="en-US" sz="2000" i="1" dirty="0">
                <a:solidFill>
                  <a:srgbClr val="000000"/>
                </a:solidFill>
                <a:latin typeface="Arial"/>
                <a:cs typeface="Arial"/>
              </a:rPr>
              <a:t>Buoyant </a:t>
            </a:r>
            <a:r>
              <a:rPr lang="en-US" altLang="en-US" sz="2000" dirty="0">
                <a:solidFill>
                  <a:srgbClr val="000000"/>
                </a:solidFill>
                <a:latin typeface="Arial"/>
                <a:cs typeface="Arial"/>
              </a:rPr>
              <a:t> forces dominate  </a:t>
            </a:r>
            <a:endParaRPr lang="en-US" altLang="en-US" sz="20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457200" lvl="1" indent="0" eaLnBrk="1" hangingPunct="1">
              <a:lnSpc>
                <a:spcPct val="150000"/>
              </a:lnSpc>
            </a:pPr>
            <a:endParaRPr lang="en-US" altLang="en-US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342900" indent="-342900" eaLnBrk="1" hangingPunct="1">
              <a:lnSpc>
                <a:spcPct val="150000"/>
              </a:lnSpc>
              <a:buFont typeface="Arial"/>
              <a:buChar char="•"/>
            </a:pP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</a:rPr>
              <a:t>Forced </a:t>
            </a: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Convection or Advection</a:t>
            </a:r>
          </a:p>
          <a:p>
            <a:pPr marL="800100" lvl="1" indent="-342900" eaLnBrk="1" hangingPunct="1">
              <a:lnSpc>
                <a:spcPct val="150000"/>
              </a:lnSpc>
              <a:buFont typeface="Arial"/>
              <a:buChar char="•"/>
            </a:pPr>
            <a:r>
              <a:rPr lang="en-US" altLang="en-US" sz="2000" dirty="0">
                <a:solidFill>
                  <a:srgbClr val="000000"/>
                </a:solidFill>
                <a:latin typeface="Arial"/>
                <a:cs typeface="Arial"/>
              </a:rPr>
              <a:t>Fluid flow caused by a device or environment</a:t>
            </a:r>
          </a:p>
          <a:p>
            <a:pPr marL="800100" lvl="1" indent="-342900" eaLnBrk="1" hangingPunct="1">
              <a:lnSpc>
                <a:spcPct val="150000"/>
              </a:lnSpc>
              <a:buFont typeface="Arial"/>
              <a:buChar char="•"/>
            </a:pPr>
            <a:r>
              <a:rPr lang="en-US" altLang="en-US" sz="2000" dirty="0">
                <a:solidFill>
                  <a:srgbClr val="000000"/>
                </a:solidFill>
                <a:latin typeface="Arial"/>
                <a:cs typeface="Arial"/>
              </a:rPr>
              <a:t>More heat transfer than natural convection </a:t>
            </a:r>
          </a:p>
          <a:p>
            <a:pPr marL="800100" lvl="1" indent="-342900" eaLnBrk="1" hangingPunct="1">
              <a:lnSpc>
                <a:spcPct val="150000"/>
              </a:lnSpc>
              <a:buFont typeface="Arial"/>
              <a:buChar char="•"/>
            </a:pPr>
            <a:r>
              <a:rPr lang="en-US" altLang="en-US" sz="2000" dirty="0">
                <a:solidFill>
                  <a:srgbClr val="000000"/>
                </a:solidFill>
                <a:latin typeface="Arial"/>
                <a:cs typeface="Arial"/>
              </a:rPr>
              <a:t>Buoyancy has little effect on direction of flow</a:t>
            </a:r>
          </a:p>
        </p:txBody>
      </p:sp>
      <p:pic>
        <p:nvPicPr>
          <p:cNvPr id="5" name="Picture 4" descr="fig5_1"/>
          <p:cNvPicPr>
            <a:picLocks noChangeAspect="1" noChangeArrowheads="1"/>
          </p:cNvPicPr>
          <p:nvPr/>
        </p:nvPicPr>
        <p:blipFill>
          <a:blip r:embed="rId2">
            <a:lum bright="-12000"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5224" y="1256113"/>
            <a:ext cx="2130861" cy="2130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fig5_2"/>
          <p:cNvPicPr>
            <a:picLocks noChangeAspect="1" noChangeArrowheads="1"/>
          </p:cNvPicPr>
          <p:nvPr/>
        </p:nvPicPr>
        <p:blipFill>
          <a:blip r:embed="rId3">
            <a:lum bright="-12000"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4870" y="4279019"/>
            <a:ext cx="3547174" cy="1623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21710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Examples of Natural Convection</a:t>
            </a:r>
            <a:endParaRPr kumimoji="1" lang="zh-CN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597618" y="747127"/>
            <a:ext cx="5549246" cy="4904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7675" indent="-4476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342900" indent="-342900" eaLnBrk="1" hangingPunct="1">
              <a:lnSpc>
                <a:spcPct val="150000"/>
              </a:lnSpc>
              <a:spcBef>
                <a:spcPts val="6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66"/>
                </a:solidFill>
                <a:latin typeface="Arial"/>
                <a:cs typeface="Arial"/>
              </a:rPr>
              <a:t>Atoms move around and are heated by fire</a:t>
            </a:r>
          </a:p>
          <a:p>
            <a:pPr marL="342900" indent="-342900" eaLnBrk="1" hangingPunct="1">
              <a:lnSpc>
                <a:spcPct val="150000"/>
              </a:lnSpc>
              <a:spcBef>
                <a:spcPts val="6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66"/>
                </a:solidFill>
                <a:latin typeface="Arial"/>
                <a:cs typeface="Arial"/>
              </a:rPr>
              <a:t>Warm air rises </a:t>
            </a:r>
          </a:p>
          <a:p>
            <a:pPr marL="800100" lvl="1" indent="-342900">
              <a:lnSpc>
                <a:spcPct val="150000"/>
              </a:lnSpc>
              <a:spcBef>
                <a:spcPts val="6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66"/>
                </a:solidFill>
                <a:latin typeface="Arial"/>
                <a:cs typeface="Arial"/>
              </a:rPr>
              <a:t>(less dense)</a:t>
            </a:r>
          </a:p>
          <a:p>
            <a:pPr marL="342900" indent="-342900" eaLnBrk="1" hangingPunct="1">
              <a:lnSpc>
                <a:spcPct val="150000"/>
              </a:lnSpc>
              <a:spcBef>
                <a:spcPts val="6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66"/>
                </a:solidFill>
                <a:latin typeface="Arial"/>
                <a:cs typeface="Arial"/>
              </a:rPr>
              <a:t>Transfers energy to adjacent (air) molecules</a:t>
            </a:r>
          </a:p>
          <a:p>
            <a:pPr marL="342900" indent="-342900" eaLnBrk="1" hangingPunct="1">
              <a:lnSpc>
                <a:spcPct val="150000"/>
              </a:lnSpc>
              <a:spcBef>
                <a:spcPts val="6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66"/>
                </a:solidFill>
                <a:latin typeface="Arial"/>
                <a:cs typeface="Arial"/>
              </a:rPr>
              <a:t>Warm air cools, becomes more dense, and sinks </a:t>
            </a:r>
          </a:p>
          <a:p>
            <a:pPr marL="342900" indent="-342900" eaLnBrk="1" hangingPunct="1">
              <a:lnSpc>
                <a:spcPct val="150000"/>
              </a:lnSpc>
              <a:spcBef>
                <a:spcPts val="6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66"/>
                </a:solidFill>
                <a:latin typeface="Arial"/>
                <a:cs typeface="Arial"/>
              </a:rPr>
              <a:t>Process repeats</a:t>
            </a:r>
          </a:p>
        </p:txBody>
      </p:sp>
      <p:pic>
        <p:nvPicPr>
          <p:cNvPr id="5" name="Picture 5" descr="conve"/>
          <p:cNvPicPr>
            <a:picLocks noChangeAspect="1" noChangeArrowheads="1"/>
          </p:cNvPicPr>
          <p:nvPr/>
        </p:nvPicPr>
        <p:blipFill>
          <a:blip r:embed="rId2">
            <a:lum bright="-2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5744" y="1598719"/>
            <a:ext cx="5044070" cy="3767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54630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Radiation</a:t>
            </a:r>
            <a:endParaRPr kumimoji="1" lang="zh-CN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862013" y="1010246"/>
            <a:ext cx="5141913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7675" indent="-4476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342900" indent="-342900" eaLnBrk="1" hangingPunct="1">
              <a:lnSpc>
                <a:spcPct val="150000"/>
              </a:lnSpc>
              <a:buFont typeface="Arial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Arial"/>
                <a:ea typeface="Tahoma" panose="020B0604030504040204" pitchFamily="34" charset="0"/>
                <a:cs typeface="Arial"/>
              </a:rPr>
              <a:t>Energy exchanged between bodies in form of electromagnetic waves</a:t>
            </a:r>
          </a:p>
          <a:p>
            <a:pPr marL="342900" indent="-342900" eaLnBrk="1" hangingPunct="1">
              <a:lnSpc>
                <a:spcPct val="150000"/>
              </a:lnSpc>
              <a:buFont typeface="Arial"/>
              <a:buChar char="•"/>
              <a:defRPr/>
            </a:pPr>
            <a:endParaRPr lang="en-US" dirty="0" smtClean="0">
              <a:solidFill>
                <a:srgbClr val="000000"/>
              </a:solidFill>
              <a:latin typeface="Arial"/>
              <a:ea typeface="Tahoma" panose="020B0604030504040204" pitchFamily="34" charset="0"/>
              <a:cs typeface="Arial"/>
            </a:endParaRPr>
          </a:p>
          <a:p>
            <a:pPr marL="342900" indent="-342900" eaLnBrk="1" hangingPunct="1">
              <a:lnSpc>
                <a:spcPct val="150000"/>
              </a:lnSpc>
              <a:buFont typeface="Arial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Arial"/>
                <a:ea typeface="Tahoma" panose="020B0604030504040204" pitchFamily="34" charset="0"/>
                <a:cs typeface="Arial"/>
              </a:rPr>
              <a:t>Can travel through a vacuum </a:t>
            </a:r>
          </a:p>
          <a:p>
            <a:pPr lvl="1" indent="-342900">
              <a:lnSpc>
                <a:spcPct val="150000"/>
              </a:lnSpc>
              <a:buFont typeface="Arial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Arial"/>
                <a:ea typeface="Tahoma" panose="020B0604030504040204" pitchFamily="34" charset="0"/>
                <a:cs typeface="Arial"/>
              </a:rPr>
              <a:t>(requires no medium)</a:t>
            </a:r>
          </a:p>
        </p:txBody>
      </p:sp>
      <p:graphicFrame>
        <p:nvGraphicFramePr>
          <p:cNvPr id="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2396956"/>
              </p:ext>
            </p:extLst>
          </p:nvPr>
        </p:nvGraphicFramePr>
        <p:xfrm>
          <a:off x="7872118" y="3492706"/>
          <a:ext cx="2797175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3" imgW="1079032" imgH="241195" progId="Equation.3">
                  <p:embed/>
                </p:oleObj>
              </mc:Choice>
              <mc:Fallback>
                <p:oleObj name="Equation" r:id="rId3" imgW="1079032" imgH="2411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72118" y="3492706"/>
                        <a:ext cx="2797175" cy="625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294836" y="4572310"/>
            <a:ext cx="9601201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914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tabLst>
                <a:tab pos="914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tabLst>
                <a:tab pos="914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tabLst>
                <a:tab pos="914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tabLst>
                <a:tab pos="914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/>
            <a:r>
              <a:rPr lang="en-US" altLang="en-US" i="1" dirty="0">
                <a:latin typeface="Arial"/>
                <a:cs typeface="Arial"/>
              </a:rPr>
              <a:t>                              </a:t>
            </a:r>
            <a:endParaRPr lang="en-US" altLang="en-US" b="1" i="1" dirty="0">
              <a:latin typeface="Arial"/>
              <a:cs typeface="Arial"/>
            </a:endParaRPr>
          </a:p>
          <a:p>
            <a:pPr algn="just"/>
            <a:r>
              <a:rPr lang="en-US" altLang="en-US" sz="2000" b="1" i="1" dirty="0">
                <a:latin typeface="Arial"/>
                <a:cs typeface="Arial"/>
              </a:rPr>
              <a:t>          q</a:t>
            </a:r>
            <a:r>
              <a:rPr lang="en-US" altLang="en-US" sz="2000" dirty="0">
                <a:latin typeface="Arial"/>
                <a:cs typeface="Arial"/>
              </a:rPr>
              <a:t> = heat transferred per unit time   </a:t>
            </a:r>
            <a:r>
              <a:rPr lang="en-US" altLang="en-US" sz="2000" b="1" i="1" dirty="0" err="1">
                <a:latin typeface="Arial"/>
                <a:cs typeface="Arial"/>
              </a:rPr>
              <a:t>T</a:t>
            </a:r>
            <a:r>
              <a:rPr lang="en-US" altLang="en-US" sz="2000" i="1" baseline="-25000" dirty="0" err="1">
                <a:latin typeface="Arial"/>
                <a:cs typeface="Arial"/>
              </a:rPr>
              <a:t>s</a:t>
            </a:r>
            <a:r>
              <a:rPr lang="en-US" altLang="en-US" sz="2000" dirty="0">
                <a:latin typeface="Arial"/>
                <a:cs typeface="Arial"/>
              </a:rPr>
              <a:t> = surface temperature (absolute)</a:t>
            </a:r>
          </a:p>
          <a:p>
            <a:pPr algn="just"/>
            <a:r>
              <a:rPr lang="en-US" altLang="en-US" sz="2000" b="1" i="1" dirty="0">
                <a:latin typeface="Arial"/>
                <a:cs typeface="Arial"/>
              </a:rPr>
              <a:t>          e</a:t>
            </a:r>
            <a:r>
              <a:rPr lang="en-US" altLang="en-US" sz="2000" dirty="0">
                <a:latin typeface="Arial"/>
                <a:cs typeface="Arial"/>
              </a:rPr>
              <a:t> = constant of emissivity             </a:t>
            </a:r>
            <a:r>
              <a:rPr lang="en-US" altLang="en-US" sz="2000" b="1" i="1" dirty="0">
                <a:latin typeface="Arial"/>
                <a:cs typeface="Arial"/>
              </a:rPr>
              <a:t>T</a:t>
            </a:r>
            <a:r>
              <a:rPr lang="en-US" altLang="en-US" sz="2000" i="1" baseline="-25000" dirty="0">
                <a:latin typeface="Arial"/>
                <a:cs typeface="Arial"/>
              </a:rPr>
              <a:t>∞</a:t>
            </a:r>
            <a:r>
              <a:rPr lang="en-US" altLang="en-US" sz="2000" b="1" i="1" dirty="0">
                <a:latin typeface="Arial"/>
                <a:cs typeface="Arial"/>
              </a:rPr>
              <a:t> </a:t>
            </a:r>
            <a:r>
              <a:rPr lang="en-US" altLang="en-US" sz="2000" dirty="0">
                <a:latin typeface="Arial"/>
                <a:cs typeface="Arial"/>
              </a:rPr>
              <a:t>= surrounding temperature </a:t>
            </a:r>
            <a:r>
              <a:rPr lang="en-US" altLang="en-US" sz="1800" b="1" dirty="0">
                <a:latin typeface="Arial"/>
                <a:cs typeface="Arial"/>
              </a:rPr>
              <a:t>(absolute)</a:t>
            </a:r>
            <a:endParaRPr lang="en-US" altLang="en-US" sz="2000" b="1" dirty="0">
              <a:latin typeface="Arial"/>
              <a:cs typeface="Arial"/>
            </a:endParaRPr>
          </a:p>
          <a:p>
            <a:r>
              <a:rPr lang="en-US" altLang="en-US" sz="2000" b="1" i="1" dirty="0">
                <a:latin typeface="Arial"/>
                <a:cs typeface="Arial"/>
              </a:rPr>
              <a:t>          A </a:t>
            </a:r>
            <a:r>
              <a:rPr lang="en-US" altLang="en-US" sz="2000" dirty="0">
                <a:latin typeface="Arial"/>
                <a:cs typeface="Arial"/>
              </a:rPr>
              <a:t>= surface area 	                           </a:t>
            </a:r>
            <a:r>
              <a:rPr lang="el-GR" altLang="en-US" sz="2000" b="1" dirty="0">
                <a:latin typeface="Arial"/>
                <a:cs typeface="Arial"/>
              </a:rPr>
              <a:t>σ</a:t>
            </a:r>
            <a:r>
              <a:rPr lang="en-US" altLang="en-US" sz="2000" dirty="0">
                <a:latin typeface="Arial"/>
                <a:cs typeface="Arial"/>
              </a:rPr>
              <a:t>= Stefan-Boltzmann’s constant </a:t>
            </a:r>
          </a:p>
        </p:txBody>
      </p:sp>
      <p:pic>
        <p:nvPicPr>
          <p:cNvPr id="7" name="Picture 7" descr="Hot_metalwork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8832" y="960436"/>
            <a:ext cx="2926621" cy="212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84133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Thermal Insulation</a:t>
            </a:r>
            <a:endParaRPr kumimoji="1" lang="zh-CN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029878" y="1234385"/>
            <a:ext cx="7326313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7675" indent="-4476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342900" indent="-342900" eaLnBrk="1" hangingPunct="1">
              <a:lnSpc>
                <a:spcPct val="150000"/>
              </a:lnSpc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Slows down heat transfer</a:t>
            </a:r>
          </a:p>
          <a:p>
            <a:pPr marL="342900" indent="-342900" eaLnBrk="1" hangingPunct="1">
              <a:lnSpc>
                <a:spcPct val="150000"/>
              </a:lnSpc>
              <a:buFont typeface="Arial"/>
              <a:buChar char="•"/>
            </a:pPr>
            <a:endParaRPr lang="en-US" altLang="en-US" dirty="0">
              <a:solidFill>
                <a:srgbClr val="000000"/>
              </a:solidFill>
              <a:latin typeface="Arial"/>
              <a:cs typeface="Arial"/>
            </a:endParaRPr>
          </a:p>
          <a:p>
            <a:pPr marL="342900" indent="-342900" eaLnBrk="1" hangingPunct="1">
              <a:lnSpc>
                <a:spcPct val="150000"/>
              </a:lnSpc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Examples:</a:t>
            </a:r>
          </a:p>
          <a:p>
            <a:pPr marL="800100" lvl="1" indent="-342900" eaLnBrk="1" hangingPunct="1">
              <a:lnSpc>
                <a:spcPct val="150000"/>
              </a:lnSpc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Clothing</a:t>
            </a:r>
          </a:p>
          <a:p>
            <a:pPr marL="800100" lvl="1" indent="-342900" eaLnBrk="1" hangingPunct="1">
              <a:lnSpc>
                <a:spcPct val="150000"/>
              </a:lnSpc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Walls of houses</a:t>
            </a:r>
          </a:p>
          <a:p>
            <a:pPr marL="800100" lvl="1" indent="-342900" eaLnBrk="1" hangingPunct="1">
              <a:lnSpc>
                <a:spcPct val="150000"/>
              </a:lnSpc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Refrigerators</a:t>
            </a:r>
          </a:p>
          <a:p>
            <a:pPr marL="800100" lvl="1" indent="-342900" eaLnBrk="1" hangingPunct="1">
              <a:lnSpc>
                <a:spcPct val="150000"/>
              </a:lnSpc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Thermos bottles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6560" y="1782271"/>
            <a:ext cx="3300413" cy="339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08426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Material Price List</a:t>
            </a:r>
            <a:endParaRPr kumimoji="1" lang="zh-CN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702196" y="1209480"/>
            <a:ext cx="8805895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7675" indent="-4476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342900" indent="-342900" eaLnBrk="1" hangingPunct="1">
              <a:lnSpc>
                <a:spcPct val="150000"/>
              </a:lnSpc>
              <a:buFont typeface="Arial"/>
              <a:buChar char="•"/>
              <a:defRPr/>
            </a:pPr>
            <a:r>
              <a:rPr lang="en-US" sz="2800" dirty="0" smtClean="0">
                <a:solidFill>
                  <a:srgbClr val="000000"/>
                </a:solidFill>
                <a:latin typeface="Arial"/>
                <a:ea typeface="Tahoma" panose="020B0604030504040204" pitchFamily="34" charset="0"/>
                <a:cs typeface="Arial"/>
              </a:rPr>
              <a:t>Minimal design - ability to design an object that is both functional and economical</a:t>
            </a:r>
          </a:p>
          <a:p>
            <a:pPr marL="342900" indent="-342900" eaLnBrk="1" hangingPunct="1">
              <a:lnSpc>
                <a:spcPct val="150000"/>
              </a:lnSpc>
              <a:buFont typeface="Arial"/>
              <a:buChar char="•"/>
              <a:defRPr/>
            </a:pPr>
            <a:endParaRPr lang="en-US" sz="2800" dirty="0" smtClean="0">
              <a:solidFill>
                <a:srgbClr val="000000"/>
              </a:solidFill>
              <a:latin typeface="Arial"/>
              <a:ea typeface="Tahoma" panose="020B0604030504040204" pitchFamily="34" charset="0"/>
              <a:cs typeface="Arial"/>
            </a:endParaRPr>
          </a:p>
          <a:p>
            <a:pPr marL="855662" lvl="1" indent="-342900" eaLnBrk="1" hangingPunct="1">
              <a:lnSpc>
                <a:spcPct val="150000"/>
              </a:lnSpc>
              <a:buFont typeface="Arial"/>
              <a:buChar char="•"/>
              <a:defRPr/>
            </a:pPr>
            <a:r>
              <a:rPr lang="en-US" sz="2800" dirty="0" smtClean="0">
                <a:solidFill>
                  <a:srgbClr val="000000"/>
                </a:solidFill>
                <a:latin typeface="Arial"/>
                <a:ea typeface="Tahoma" panose="020B0604030504040204" pitchFamily="34" charset="0"/>
                <a:cs typeface="Arial"/>
              </a:rPr>
              <a:t>Goal 1: Maximize functionality</a:t>
            </a:r>
          </a:p>
          <a:p>
            <a:pPr marL="855662" indent="-342900" eaLnBrk="1" hangingPunct="1">
              <a:lnSpc>
                <a:spcPct val="150000"/>
              </a:lnSpc>
              <a:buFont typeface="Arial"/>
              <a:buChar char="•"/>
              <a:defRPr/>
            </a:pPr>
            <a:endParaRPr lang="en-US" sz="2800" dirty="0" smtClean="0">
              <a:solidFill>
                <a:srgbClr val="000000"/>
              </a:solidFill>
              <a:latin typeface="Arial"/>
              <a:ea typeface="Tahoma" panose="020B0604030504040204" pitchFamily="34" charset="0"/>
              <a:cs typeface="Arial"/>
            </a:endParaRPr>
          </a:p>
          <a:p>
            <a:pPr marL="855662" lvl="1" indent="-342900" eaLnBrk="1" hangingPunct="1">
              <a:lnSpc>
                <a:spcPct val="150000"/>
              </a:lnSpc>
              <a:buFont typeface="Arial"/>
              <a:buChar char="•"/>
              <a:defRPr/>
            </a:pPr>
            <a:r>
              <a:rPr lang="en-US" sz="2800" dirty="0" smtClean="0">
                <a:solidFill>
                  <a:srgbClr val="000000"/>
                </a:solidFill>
                <a:latin typeface="Arial"/>
                <a:ea typeface="Tahoma" panose="020B0604030504040204" pitchFamily="34" charset="0"/>
                <a:cs typeface="Arial"/>
              </a:rPr>
              <a:t>Goal 2: Minimize cost </a:t>
            </a:r>
          </a:p>
        </p:txBody>
      </p:sp>
    </p:spTree>
    <p:extLst>
      <p:ext uri="{BB962C8B-B14F-4D97-AF65-F5344CB8AC3E}">
        <p14:creationId xmlns:p14="http://schemas.microsoft.com/office/powerpoint/2010/main" val="11662348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Materials</a:t>
            </a:r>
            <a:endParaRPr kumimoji="1" lang="zh-CN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170333" y="1145594"/>
            <a:ext cx="8989148" cy="4507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2"/>
          <a:lstStyle>
            <a:lvl1pPr marL="447675" indent="-4476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342900" indent="-342900" eaLnBrk="1" hangingPunct="1">
              <a:lnSpc>
                <a:spcPct val="150000"/>
              </a:lnSpc>
              <a:buFont typeface="Arial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Foam chips</a:t>
            </a:r>
          </a:p>
          <a:p>
            <a:pPr marL="342900" indent="-342900" eaLnBrk="1" hangingPunct="1">
              <a:lnSpc>
                <a:spcPct val="150000"/>
              </a:lnSpc>
              <a:buFont typeface="Arial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Plastic wrap</a:t>
            </a:r>
          </a:p>
          <a:p>
            <a:pPr marL="342900" indent="-342900" eaLnBrk="1" hangingPunct="1">
              <a:lnSpc>
                <a:spcPct val="150000"/>
              </a:lnSpc>
              <a:buFont typeface="Arial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Tape</a:t>
            </a:r>
          </a:p>
          <a:p>
            <a:pPr marL="342900" indent="-342900" eaLnBrk="1" hangingPunct="1">
              <a:lnSpc>
                <a:spcPct val="150000"/>
              </a:lnSpc>
              <a:buFont typeface="Arial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Aluminum foil</a:t>
            </a:r>
          </a:p>
          <a:p>
            <a:pPr marL="342900" indent="-342900" eaLnBrk="1" hangingPunct="1">
              <a:lnSpc>
                <a:spcPct val="150000"/>
              </a:lnSpc>
              <a:buFont typeface="Arial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Cup</a:t>
            </a:r>
          </a:p>
          <a:p>
            <a:pPr marL="800100" lvl="1" indent="-342900" eaLnBrk="1" hangingPunct="1">
              <a:lnSpc>
                <a:spcPct val="150000"/>
              </a:lnSpc>
              <a:buFont typeface="Arial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Styrofoam</a:t>
            </a:r>
          </a:p>
          <a:p>
            <a:pPr marL="800100" lvl="1" indent="-342900" eaLnBrk="1" hangingPunct="1">
              <a:lnSpc>
                <a:spcPct val="150000"/>
              </a:lnSpc>
              <a:buFont typeface="Arial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Paper</a:t>
            </a:r>
          </a:p>
          <a:p>
            <a:pPr marL="342900" indent="-342900" eaLnBrk="1" hangingPunct="1">
              <a:lnSpc>
                <a:spcPct val="150000"/>
              </a:lnSpc>
              <a:buFont typeface="Arial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Plastic cup lid</a:t>
            </a:r>
          </a:p>
          <a:p>
            <a:pPr marL="342900" indent="-342900" eaLnBrk="1" hangingPunct="1">
              <a:lnSpc>
                <a:spcPct val="150000"/>
              </a:lnSpc>
              <a:buFont typeface="Arial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Boiled egg</a:t>
            </a:r>
          </a:p>
          <a:p>
            <a:pPr marL="171450" indent="-171450" eaLnBrk="1" hangingPunct="1">
              <a:lnSpc>
                <a:spcPct val="150000"/>
              </a:lnSpc>
              <a:buFont typeface="Arial"/>
              <a:buChar char="•"/>
              <a:defRPr/>
            </a:pPr>
            <a:endParaRPr lang="en-US" sz="11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342900" indent="-342900" eaLnBrk="1" hangingPunct="1">
              <a:lnSpc>
                <a:spcPct val="150000"/>
              </a:lnSpc>
              <a:buFont typeface="Arial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Thermocouple and wire connectors</a:t>
            </a:r>
          </a:p>
          <a:p>
            <a:pPr marL="171450" indent="-171450" eaLnBrk="1" hangingPunct="1">
              <a:lnSpc>
                <a:spcPct val="150000"/>
              </a:lnSpc>
              <a:buFont typeface="Arial"/>
              <a:buChar char="•"/>
              <a:defRPr/>
            </a:pPr>
            <a:endParaRPr lang="en-US" sz="11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342900" indent="-342900" eaLnBrk="1" hangingPunct="1">
              <a:lnSpc>
                <a:spcPct val="150000"/>
              </a:lnSpc>
              <a:buFont typeface="Arial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Thermal LabVIEW program</a:t>
            </a:r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4053" y="4270495"/>
            <a:ext cx="2067149" cy="1762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>
            <a:lum bright="-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9504" y="4337776"/>
            <a:ext cx="2129908" cy="1724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21822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Problem Statement</a:t>
            </a:r>
            <a:endParaRPr kumimoji="1" lang="zh-CN" altLang="en-US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980077" y="1760152"/>
            <a:ext cx="10250134" cy="33855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65138" indent="-46513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342900" indent="-342900" eaLnBrk="1" hangingPunct="1">
              <a:lnSpc>
                <a:spcPct val="150000"/>
              </a:lnSpc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Design/construct insulating container to accept hot egg just removed from boiling water</a:t>
            </a:r>
          </a:p>
          <a:p>
            <a:pPr marL="342900" indent="-342900" eaLnBrk="1" hangingPunct="1">
              <a:lnSpc>
                <a:spcPct val="150000"/>
              </a:lnSpc>
              <a:buFont typeface="Arial"/>
              <a:buChar char="•"/>
            </a:pPr>
            <a:endParaRPr lang="en-US" altLang="en-US" dirty="0">
              <a:solidFill>
                <a:srgbClr val="000000"/>
              </a:solidFill>
              <a:latin typeface="Arial"/>
              <a:cs typeface="Arial"/>
            </a:endParaRPr>
          </a:p>
          <a:p>
            <a:pPr marL="342900" indent="-342900" eaLnBrk="1" hangingPunct="1">
              <a:lnSpc>
                <a:spcPct val="150000"/>
              </a:lnSpc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Container should minimize heat loss from egg</a:t>
            </a:r>
          </a:p>
          <a:p>
            <a:pPr marL="342900" indent="-342900" eaLnBrk="1" hangingPunct="1">
              <a:lnSpc>
                <a:spcPct val="150000"/>
              </a:lnSpc>
              <a:buFont typeface="Arial"/>
              <a:buChar char="•"/>
            </a:pPr>
            <a:endParaRPr lang="en-US" altLang="en-US" dirty="0">
              <a:solidFill>
                <a:srgbClr val="000000"/>
              </a:solidFill>
              <a:latin typeface="Arial"/>
              <a:cs typeface="Arial"/>
            </a:endParaRPr>
          </a:p>
          <a:p>
            <a:pPr marL="342900" indent="-342900" eaLnBrk="1" hangingPunct="1">
              <a:lnSpc>
                <a:spcPct val="150000"/>
              </a:lnSpc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Use minimal design concepts</a:t>
            </a:r>
          </a:p>
        </p:txBody>
      </p:sp>
    </p:spTree>
    <p:extLst>
      <p:ext uri="{BB962C8B-B14F-4D97-AF65-F5344CB8AC3E}">
        <p14:creationId xmlns:p14="http://schemas.microsoft.com/office/powerpoint/2010/main" val="15014193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Materials</a:t>
            </a:r>
            <a:endParaRPr kumimoji="1" lang="zh-CN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349615" y="1209479"/>
            <a:ext cx="7511059" cy="45433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7675" indent="-4476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342900" indent="-342900" eaLnBrk="1" hangingPunct="1">
              <a:lnSpc>
                <a:spcPct val="150000"/>
              </a:lnSpc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Large foam cup………………….………$0.50</a:t>
            </a:r>
          </a:p>
          <a:p>
            <a:pPr marL="342900" indent="-342900" eaLnBrk="1" hangingPunct="1">
              <a:lnSpc>
                <a:spcPct val="150000"/>
              </a:lnSpc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Lid</a:t>
            </a: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</a:rPr>
              <a:t>…………………………………………$</a:t>
            </a: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0.25</a:t>
            </a:r>
          </a:p>
          <a:p>
            <a:pPr marL="342900" indent="-342900" eaLnBrk="1" hangingPunct="1">
              <a:lnSpc>
                <a:spcPct val="150000"/>
              </a:lnSpc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Paper cup</a:t>
            </a: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</a:rPr>
              <a:t>…………………….……….….$</a:t>
            </a: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0.40</a:t>
            </a:r>
          </a:p>
          <a:p>
            <a:pPr marL="342900" indent="-342900" eaLnBrk="1" hangingPunct="1">
              <a:lnSpc>
                <a:spcPct val="150000"/>
              </a:lnSpc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Styrofoam pieces</a:t>
            </a: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</a:rPr>
              <a:t>.…………….………..  </a:t>
            </a: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$0.05 / 6</a:t>
            </a:r>
          </a:p>
          <a:p>
            <a:pPr marL="342900" indent="-342900" eaLnBrk="1" hangingPunct="1">
              <a:lnSpc>
                <a:spcPct val="150000"/>
              </a:lnSpc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Tape </a:t>
            </a: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</a:rPr>
              <a:t>…………………………….….…… </a:t>
            </a: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$0.10/ </a:t>
            </a:r>
            <a:r>
              <a:rPr lang="en-US" altLang="en-US" dirty="0" err="1">
                <a:solidFill>
                  <a:srgbClr val="000000"/>
                </a:solidFill>
                <a:latin typeface="Arial"/>
                <a:cs typeface="Arial"/>
              </a:rPr>
              <a:t>ft</a:t>
            </a:r>
            <a:endParaRPr lang="en-US" altLang="en-US" dirty="0">
              <a:solidFill>
                <a:srgbClr val="000000"/>
              </a:solidFill>
              <a:latin typeface="Arial"/>
              <a:cs typeface="Arial"/>
            </a:endParaRPr>
          </a:p>
          <a:p>
            <a:pPr marL="342900" indent="-342900" eaLnBrk="1" hangingPunct="1">
              <a:lnSpc>
                <a:spcPct val="150000"/>
              </a:lnSpc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Aluminum foil </a:t>
            </a: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</a:rPr>
              <a:t>……………………..……  </a:t>
            </a: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$0.30/ ft</a:t>
            </a:r>
            <a:r>
              <a:rPr lang="en-US" altLang="en-US" baseline="30000" dirty="0">
                <a:solidFill>
                  <a:srgbClr val="000000"/>
                </a:solidFill>
                <a:latin typeface="Arial"/>
                <a:cs typeface="Arial"/>
              </a:rPr>
              <a:t>2</a:t>
            </a:r>
          </a:p>
          <a:p>
            <a:pPr marL="342900" indent="-342900" eaLnBrk="1" hangingPunct="1">
              <a:lnSpc>
                <a:spcPct val="150000"/>
              </a:lnSpc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Plastic wrap   </a:t>
            </a: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</a:rPr>
              <a:t>………………….….……..$</a:t>
            </a: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0.02 / ft</a:t>
            </a:r>
            <a:r>
              <a:rPr lang="en-US" altLang="en-US" baseline="30000" dirty="0">
                <a:solidFill>
                  <a:srgbClr val="000000"/>
                </a:solidFill>
                <a:latin typeface="Arial"/>
                <a:cs typeface="Arial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191841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197294" y="898619"/>
            <a:ext cx="9734107" cy="490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13716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3200" dirty="0">
                <a:solidFill>
                  <a:srgbClr val="000066"/>
                </a:solidFill>
                <a:latin typeface="Arial"/>
                <a:cs typeface="Arial"/>
              </a:rPr>
              <a:t>Objective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3200" dirty="0">
                <a:solidFill>
                  <a:srgbClr val="000066"/>
                </a:solidFill>
                <a:latin typeface="Arial"/>
                <a:cs typeface="Arial"/>
              </a:rPr>
              <a:t>Background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3200" dirty="0">
                <a:solidFill>
                  <a:srgbClr val="000066"/>
                </a:solidFill>
                <a:latin typeface="Arial"/>
                <a:cs typeface="Arial"/>
              </a:rPr>
              <a:t>Materials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3200" dirty="0">
                <a:solidFill>
                  <a:srgbClr val="000066"/>
                </a:solidFill>
                <a:latin typeface="Arial"/>
                <a:cs typeface="Arial"/>
              </a:rPr>
              <a:t>Procedure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3200" dirty="0">
                <a:solidFill>
                  <a:srgbClr val="000066"/>
                </a:solidFill>
                <a:latin typeface="Arial"/>
                <a:cs typeface="Arial"/>
              </a:rPr>
              <a:t>Report / Presentation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3200" dirty="0">
                <a:solidFill>
                  <a:srgbClr val="000066"/>
                </a:solidFill>
                <a:latin typeface="Arial"/>
                <a:cs typeface="Arial"/>
              </a:rPr>
              <a:t>Closing</a:t>
            </a:r>
          </a:p>
        </p:txBody>
      </p:sp>
    </p:spTree>
    <p:extLst>
      <p:ext uri="{BB962C8B-B14F-4D97-AF65-F5344CB8AC3E}">
        <p14:creationId xmlns:p14="http://schemas.microsoft.com/office/powerpoint/2010/main" val="22112717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Rules of the Competition</a:t>
            </a:r>
            <a:endParaRPr kumimoji="1" lang="zh-CN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572577" y="960437"/>
            <a:ext cx="7682533" cy="4618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150000"/>
              </a:lnSpc>
              <a:buFontTx/>
              <a:buAutoNum type="arabicPeriod"/>
            </a:pPr>
            <a:r>
              <a:rPr lang="en-US" altLang="en-US" sz="1800" dirty="0">
                <a:solidFill>
                  <a:srgbClr val="000000"/>
                </a:solidFill>
                <a:latin typeface="Arial"/>
                <a:cs typeface="Arial"/>
              </a:rPr>
              <a:t>A container must be purchased</a:t>
            </a:r>
          </a:p>
          <a:p>
            <a:pPr eaLnBrk="1" hangingPunct="1">
              <a:lnSpc>
                <a:spcPct val="150000"/>
              </a:lnSpc>
              <a:buFontTx/>
              <a:buAutoNum type="arabicPeriod"/>
            </a:pPr>
            <a:r>
              <a:rPr lang="en-US" altLang="en-US" sz="1800" dirty="0">
                <a:solidFill>
                  <a:srgbClr val="000000"/>
                </a:solidFill>
                <a:latin typeface="Arial"/>
                <a:cs typeface="Arial"/>
              </a:rPr>
              <a:t>All materials must remain inside chosen container</a:t>
            </a:r>
          </a:p>
          <a:p>
            <a:pPr eaLnBrk="1" hangingPunct="1">
              <a:lnSpc>
                <a:spcPct val="150000"/>
              </a:lnSpc>
              <a:buFontTx/>
              <a:buAutoNum type="arabicPeriod"/>
            </a:pPr>
            <a:r>
              <a:rPr lang="en-US" altLang="en-US" sz="1800" dirty="0">
                <a:solidFill>
                  <a:srgbClr val="000000"/>
                </a:solidFill>
                <a:latin typeface="Arial"/>
                <a:cs typeface="Arial"/>
              </a:rPr>
              <a:t>Container cannot be larger than largest cup provided</a:t>
            </a:r>
          </a:p>
          <a:p>
            <a:pPr eaLnBrk="1" hangingPunct="1">
              <a:lnSpc>
                <a:spcPct val="150000"/>
              </a:lnSpc>
              <a:buFontTx/>
              <a:buAutoNum type="arabicPeriod"/>
            </a:pPr>
            <a:r>
              <a:rPr lang="en-US" altLang="en-US" sz="1800" dirty="0">
                <a:solidFill>
                  <a:srgbClr val="000000"/>
                </a:solidFill>
                <a:latin typeface="Arial"/>
                <a:cs typeface="Arial"/>
              </a:rPr>
              <a:t>No external heat sources may be used</a:t>
            </a:r>
          </a:p>
          <a:p>
            <a:pPr eaLnBrk="1" hangingPunct="1">
              <a:lnSpc>
                <a:spcPct val="150000"/>
              </a:lnSpc>
              <a:buFontTx/>
              <a:buAutoNum type="arabicPeriod"/>
            </a:pPr>
            <a:r>
              <a:rPr lang="en-US" altLang="en-US" sz="1800" dirty="0">
                <a:solidFill>
                  <a:srgbClr val="000000"/>
                </a:solidFill>
                <a:latin typeface="Arial"/>
                <a:cs typeface="Arial"/>
              </a:rPr>
              <a:t>Start LabVIEW program when container cover is closed and egg is inside</a:t>
            </a:r>
          </a:p>
          <a:p>
            <a:pPr eaLnBrk="1" hangingPunct="1">
              <a:lnSpc>
                <a:spcPct val="150000"/>
              </a:lnSpc>
              <a:buFontTx/>
              <a:buAutoNum type="arabicPeriod"/>
            </a:pPr>
            <a:r>
              <a:rPr lang="en-US" altLang="en-US" sz="1800" dirty="0">
                <a:solidFill>
                  <a:srgbClr val="000000"/>
                </a:solidFill>
                <a:latin typeface="Arial"/>
                <a:cs typeface="Arial"/>
              </a:rPr>
              <a:t>Container may not be held or covered during temperature readings</a:t>
            </a:r>
          </a:p>
          <a:p>
            <a:pPr eaLnBrk="1" hangingPunct="1">
              <a:lnSpc>
                <a:spcPct val="150000"/>
              </a:lnSpc>
              <a:buFontTx/>
              <a:buAutoNum type="arabicPeriod"/>
            </a:pPr>
            <a:r>
              <a:rPr lang="en-US" altLang="en-US" sz="1800" dirty="0">
                <a:solidFill>
                  <a:srgbClr val="000000"/>
                </a:solidFill>
                <a:latin typeface="Arial"/>
                <a:cs typeface="Arial"/>
              </a:rPr>
              <a:t>Egg may not be returned to water (No “restarts”)</a:t>
            </a:r>
          </a:p>
          <a:p>
            <a:pPr eaLnBrk="1" hangingPunct="1">
              <a:lnSpc>
                <a:spcPct val="150000"/>
              </a:lnSpc>
              <a:buFontTx/>
              <a:buAutoNum type="arabicPeriod"/>
            </a:pPr>
            <a:r>
              <a:rPr lang="en-US" altLang="en-US" sz="1800" dirty="0">
                <a:solidFill>
                  <a:srgbClr val="000000"/>
                </a:solidFill>
                <a:latin typeface="Arial"/>
                <a:cs typeface="Arial"/>
              </a:rPr>
              <a:t>At least one cup must be used</a:t>
            </a:r>
          </a:p>
          <a:p>
            <a:pPr eaLnBrk="1" hangingPunct="1">
              <a:lnSpc>
                <a:spcPct val="150000"/>
              </a:lnSpc>
              <a:buFontTx/>
              <a:buAutoNum type="arabicPeriod"/>
            </a:pPr>
            <a:r>
              <a:rPr lang="en-US" altLang="en-US" sz="1800" dirty="0">
                <a:solidFill>
                  <a:srgbClr val="000000"/>
                </a:solidFill>
                <a:latin typeface="Arial"/>
                <a:cs typeface="Arial"/>
              </a:rPr>
              <a:t>Egg shell may not be cracked</a:t>
            </a:r>
          </a:p>
          <a:p>
            <a:pPr eaLnBrk="1" hangingPunct="1">
              <a:lnSpc>
                <a:spcPct val="150000"/>
              </a:lnSpc>
              <a:buFontTx/>
              <a:buAutoNum type="arabicPeriod"/>
            </a:pPr>
            <a:r>
              <a:rPr lang="en-US" altLang="en-US" sz="1800" dirty="0">
                <a:solidFill>
                  <a:srgbClr val="000000"/>
                </a:solidFill>
                <a:latin typeface="Arial"/>
                <a:cs typeface="Arial"/>
              </a:rPr>
              <a:t>Container must remain on surface of testing area</a:t>
            </a:r>
          </a:p>
          <a:p>
            <a:pPr eaLnBrk="1" hangingPunct="1">
              <a:lnSpc>
                <a:spcPct val="150000"/>
              </a:lnSpc>
              <a:buFontTx/>
              <a:buAutoNum type="arabicPeriod"/>
            </a:pPr>
            <a:r>
              <a:rPr lang="en-US" altLang="en-US" sz="1800" dirty="0">
                <a:solidFill>
                  <a:srgbClr val="000000"/>
                </a:solidFill>
                <a:latin typeface="Arial"/>
                <a:cs typeface="Arial"/>
              </a:rPr>
              <a:t>Thermocouple must only be taped to surface of egg shell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72717" y="2185993"/>
            <a:ext cx="2265962" cy="22211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altLang="en-US" sz="2000" dirty="0">
                <a:solidFill>
                  <a:srgbClr val="CC0000"/>
                </a:solidFill>
              </a:rPr>
              <a:t>Design Specs.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altLang="en-US" sz="2000" dirty="0"/>
              <a:t>Disqualifications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altLang="en-US" sz="2000" dirty="0"/>
              <a:t>Declaration of winners</a:t>
            </a:r>
          </a:p>
        </p:txBody>
      </p:sp>
      <p:cxnSp>
        <p:nvCxnSpPr>
          <p:cNvPr id="6" name="Straight Connector 3"/>
          <p:cNvCxnSpPr/>
          <p:nvPr/>
        </p:nvCxnSpPr>
        <p:spPr>
          <a:xfrm>
            <a:off x="2676155" y="1358906"/>
            <a:ext cx="0" cy="4186543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07715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Rules of Competition</a:t>
            </a:r>
            <a:endParaRPr kumimoji="1" lang="zh-CN" altLang="en-US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572717" y="2185993"/>
            <a:ext cx="2265962" cy="22211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altLang="en-US" sz="2000" dirty="0">
                <a:solidFill>
                  <a:srgbClr val="000000"/>
                </a:solidFill>
              </a:rPr>
              <a:t>Design </a:t>
            </a:r>
            <a:r>
              <a:rPr lang="en-US" altLang="en-US" sz="2000" dirty="0" smtClean="0">
                <a:solidFill>
                  <a:srgbClr val="000000"/>
                </a:solidFill>
              </a:rPr>
              <a:t>Specs</a:t>
            </a:r>
            <a:endParaRPr lang="en-US" altLang="en-US" sz="2000" dirty="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altLang="en-US" sz="2000" dirty="0">
                <a:solidFill>
                  <a:srgbClr val="FF0000"/>
                </a:solidFill>
              </a:rPr>
              <a:t>Disqualifications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altLang="en-US" sz="2000" dirty="0"/>
              <a:t>Declaration of winners</a:t>
            </a:r>
          </a:p>
        </p:txBody>
      </p:sp>
      <p:cxnSp>
        <p:nvCxnSpPr>
          <p:cNvPr id="5" name="Straight Connector 3"/>
          <p:cNvCxnSpPr/>
          <p:nvPr/>
        </p:nvCxnSpPr>
        <p:spPr>
          <a:xfrm>
            <a:off x="2676155" y="1358906"/>
            <a:ext cx="0" cy="4186543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241213" y="1208188"/>
            <a:ext cx="7839593" cy="46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285750" indent="-285750" eaLnBrk="1" hangingPunct="1">
              <a:lnSpc>
                <a:spcPct val="150000"/>
              </a:lnSpc>
              <a:buFont typeface="Arial"/>
              <a:buChar char="•"/>
            </a:pPr>
            <a:r>
              <a:rPr lang="en-US" altLang="en-US" sz="2000" dirty="0">
                <a:solidFill>
                  <a:srgbClr val="CC0000"/>
                </a:solidFill>
                <a:latin typeface="Arial"/>
                <a:cs typeface="Arial"/>
              </a:rPr>
              <a:t>Disqualifications</a:t>
            </a:r>
            <a:r>
              <a:rPr lang="en-US" altLang="en-US" sz="2000" dirty="0">
                <a:latin typeface="Arial"/>
                <a:cs typeface="Arial"/>
              </a:rPr>
              <a:t> </a:t>
            </a:r>
            <a:r>
              <a:rPr lang="en-US" altLang="en-US" sz="2000" dirty="0">
                <a:solidFill>
                  <a:srgbClr val="000066"/>
                </a:solidFill>
                <a:latin typeface="Arial"/>
                <a:cs typeface="Arial"/>
              </a:rPr>
              <a:t>occur when:</a:t>
            </a:r>
          </a:p>
          <a:p>
            <a:pPr marL="285750" indent="-285750" eaLnBrk="1" hangingPunct="1">
              <a:lnSpc>
                <a:spcPct val="150000"/>
              </a:lnSpc>
              <a:buFont typeface="Arial"/>
              <a:buChar char="•"/>
            </a:pPr>
            <a:endParaRPr lang="en-US" altLang="en-US" sz="2000" dirty="0">
              <a:solidFill>
                <a:srgbClr val="000066"/>
              </a:solidFill>
              <a:latin typeface="Arial"/>
              <a:cs typeface="Arial"/>
            </a:endParaRPr>
          </a:p>
          <a:p>
            <a:pPr marL="285750" indent="-285750" eaLnBrk="1" hangingPunct="1">
              <a:lnSpc>
                <a:spcPct val="150000"/>
              </a:lnSpc>
              <a:buFont typeface="Arial"/>
              <a:buChar char="•"/>
            </a:pPr>
            <a:r>
              <a:rPr lang="en-US" altLang="en-US" sz="2000" dirty="0">
                <a:solidFill>
                  <a:srgbClr val="000066"/>
                </a:solidFill>
                <a:latin typeface="Arial"/>
                <a:cs typeface="Arial"/>
              </a:rPr>
              <a:t>Any materials are outside the container</a:t>
            </a:r>
          </a:p>
          <a:p>
            <a:pPr marL="285750" indent="-285750" eaLnBrk="1" hangingPunct="1">
              <a:lnSpc>
                <a:spcPct val="150000"/>
              </a:lnSpc>
              <a:buFont typeface="Arial"/>
              <a:buChar char="•"/>
            </a:pPr>
            <a:endParaRPr lang="en-US" altLang="en-US" sz="2000" dirty="0">
              <a:solidFill>
                <a:srgbClr val="000066"/>
              </a:solidFill>
              <a:latin typeface="Arial"/>
              <a:cs typeface="Arial"/>
            </a:endParaRPr>
          </a:p>
          <a:p>
            <a:pPr marL="285750" indent="-285750" eaLnBrk="1" hangingPunct="1">
              <a:lnSpc>
                <a:spcPct val="150000"/>
              </a:lnSpc>
              <a:buFont typeface="Arial"/>
              <a:buChar char="•"/>
            </a:pPr>
            <a:r>
              <a:rPr lang="en-US" altLang="en-US" sz="2000" dirty="0">
                <a:solidFill>
                  <a:srgbClr val="000066"/>
                </a:solidFill>
                <a:latin typeface="Arial"/>
                <a:cs typeface="Arial"/>
              </a:rPr>
              <a:t>Container is held during testing</a:t>
            </a:r>
          </a:p>
          <a:p>
            <a:pPr marL="285750" indent="-285750" eaLnBrk="1" hangingPunct="1">
              <a:lnSpc>
                <a:spcPct val="150000"/>
              </a:lnSpc>
              <a:buFont typeface="Arial"/>
              <a:buChar char="•"/>
            </a:pPr>
            <a:endParaRPr lang="en-US" altLang="en-US" sz="2000" dirty="0">
              <a:solidFill>
                <a:srgbClr val="000066"/>
              </a:solidFill>
              <a:latin typeface="Arial"/>
              <a:cs typeface="Arial"/>
            </a:endParaRPr>
          </a:p>
          <a:p>
            <a:pPr marL="285750" indent="-285750" eaLnBrk="1" hangingPunct="1">
              <a:lnSpc>
                <a:spcPct val="150000"/>
              </a:lnSpc>
              <a:buFont typeface="Arial"/>
              <a:buChar char="•"/>
            </a:pPr>
            <a:r>
              <a:rPr lang="en-US" altLang="en-US" sz="2000" dirty="0">
                <a:solidFill>
                  <a:srgbClr val="000066"/>
                </a:solidFill>
                <a:latin typeface="Arial"/>
                <a:cs typeface="Arial"/>
              </a:rPr>
              <a:t>Any external heating source is used </a:t>
            </a:r>
          </a:p>
          <a:p>
            <a:pPr marL="285750" indent="-285750" eaLnBrk="1" hangingPunct="1">
              <a:lnSpc>
                <a:spcPct val="150000"/>
              </a:lnSpc>
              <a:buFont typeface="Arial"/>
              <a:buChar char="•"/>
            </a:pPr>
            <a:endParaRPr lang="en-US" altLang="en-US" sz="2000" dirty="0">
              <a:solidFill>
                <a:srgbClr val="000066"/>
              </a:solidFill>
              <a:latin typeface="Arial"/>
              <a:cs typeface="Arial"/>
            </a:endParaRPr>
          </a:p>
          <a:p>
            <a:pPr marL="285750" indent="-285750" eaLnBrk="1" hangingPunct="1">
              <a:lnSpc>
                <a:spcPct val="150000"/>
              </a:lnSpc>
              <a:buFont typeface="Arial"/>
              <a:buChar char="•"/>
            </a:pPr>
            <a:r>
              <a:rPr lang="en-US" altLang="en-US" sz="2000" dirty="0">
                <a:solidFill>
                  <a:srgbClr val="000066"/>
                </a:solidFill>
                <a:latin typeface="Arial"/>
                <a:cs typeface="Arial"/>
              </a:rPr>
              <a:t>Testing not started within 30 seconds of receiving egg</a:t>
            </a:r>
          </a:p>
        </p:txBody>
      </p:sp>
    </p:spTree>
    <p:extLst>
      <p:ext uri="{BB962C8B-B14F-4D97-AF65-F5344CB8AC3E}">
        <p14:creationId xmlns:p14="http://schemas.microsoft.com/office/powerpoint/2010/main" val="6103464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Rules of Competition</a:t>
            </a:r>
            <a:endParaRPr kumimoji="1" lang="zh-CN" altLang="en-US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572717" y="2185993"/>
            <a:ext cx="2265962" cy="22211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altLang="en-US" sz="2000" dirty="0">
                <a:solidFill>
                  <a:srgbClr val="000000"/>
                </a:solidFill>
              </a:rPr>
              <a:t>Design </a:t>
            </a:r>
            <a:r>
              <a:rPr lang="en-US" altLang="en-US" sz="2000" dirty="0" smtClean="0">
                <a:solidFill>
                  <a:srgbClr val="000000"/>
                </a:solidFill>
              </a:rPr>
              <a:t>Specs</a:t>
            </a:r>
            <a:endParaRPr lang="en-US" altLang="en-US" sz="2000" dirty="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altLang="en-US" sz="2000" dirty="0"/>
              <a:t>Disqualifications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altLang="en-US" sz="2000" dirty="0">
                <a:solidFill>
                  <a:srgbClr val="FF0000"/>
                </a:solidFill>
              </a:rPr>
              <a:t>Declaration of winners</a:t>
            </a:r>
          </a:p>
        </p:txBody>
      </p:sp>
      <p:cxnSp>
        <p:nvCxnSpPr>
          <p:cNvPr id="5" name="Straight Connector 3"/>
          <p:cNvCxnSpPr/>
          <p:nvPr/>
        </p:nvCxnSpPr>
        <p:spPr>
          <a:xfrm>
            <a:off x="2676155" y="1358906"/>
            <a:ext cx="0" cy="4186543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348471" y="910631"/>
            <a:ext cx="8255249" cy="4767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7675" indent="-4476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342900" indent="-342900" eaLnBrk="1" hangingPunct="1">
              <a:lnSpc>
                <a:spcPct val="150000"/>
              </a:lnSpc>
              <a:spcBef>
                <a:spcPts val="600"/>
              </a:spcBef>
              <a:buFont typeface="Arial"/>
              <a:buChar char="•"/>
            </a:pPr>
            <a:r>
              <a:rPr lang="en-US" altLang="en-US" sz="2200" dirty="0">
                <a:solidFill>
                  <a:srgbClr val="000066"/>
                </a:solidFill>
                <a:latin typeface="Arial"/>
                <a:cs typeface="Arial"/>
              </a:rPr>
              <a:t>IC = insulating capability of container</a:t>
            </a:r>
          </a:p>
          <a:p>
            <a:pPr marL="342900" indent="-342900" eaLnBrk="1" hangingPunct="1">
              <a:lnSpc>
                <a:spcPct val="150000"/>
              </a:lnSpc>
              <a:spcBef>
                <a:spcPts val="600"/>
              </a:spcBef>
              <a:buFont typeface="Arial"/>
              <a:buChar char="•"/>
            </a:pPr>
            <a:r>
              <a:rPr lang="en-US" altLang="en-US" sz="2200" dirty="0">
                <a:solidFill>
                  <a:srgbClr val="000066"/>
                </a:solidFill>
                <a:latin typeface="Arial"/>
                <a:cs typeface="Arial"/>
              </a:rPr>
              <a:t>IC is slope of first 15 minutes of the heat loss </a:t>
            </a:r>
            <a:r>
              <a:rPr lang="en-US" altLang="en-US" sz="2200" dirty="0" smtClean="0">
                <a:solidFill>
                  <a:srgbClr val="000066"/>
                </a:solidFill>
                <a:latin typeface="Arial"/>
                <a:cs typeface="Arial"/>
              </a:rPr>
              <a:t>plot  </a:t>
            </a:r>
          </a:p>
          <a:p>
            <a:pPr marL="342900" indent="-342900" eaLnBrk="1" hangingPunct="1">
              <a:lnSpc>
                <a:spcPct val="150000"/>
              </a:lnSpc>
              <a:spcBef>
                <a:spcPts val="600"/>
              </a:spcBef>
              <a:buFont typeface="Arial"/>
              <a:buChar char="•"/>
            </a:pPr>
            <a:r>
              <a:rPr lang="en-US" altLang="en-US" sz="2200" dirty="0">
                <a:solidFill>
                  <a:srgbClr val="000066"/>
                </a:solidFill>
                <a:latin typeface="Arial"/>
                <a:cs typeface="Arial"/>
              </a:rPr>
              <a:t> </a:t>
            </a:r>
            <a:endParaRPr lang="en-US" altLang="en-US" sz="2200" dirty="0">
              <a:solidFill>
                <a:srgbClr val="000066"/>
              </a:solidFill>
              <a:latin typeface="Arial"/>
              <a:cs typeface="Arial"/>
            </a:endParaRPr>
          </a:p>
          <a:p>
            <a:pPr marL="342900" indent="-342900" eaLnBrk="1" hangingPunct="1">
              <a:lnSpc>
                <a:spcPct val="150000"/>
              </a:lnSpc>
              <a:spcBef>
                <a:spcPts val="600"/>
              </a:spcBef>
              <a:buFont typeface="Arial"/>
              <a:buChar char="•"/>
            </a:pPr>
            <a:r>
              <a:rPr lang="en-US" altLang="en-US" sz="2200" dirty="0">
                <a:solidFill>
                  <a:srgbClr val="000066"/>
                </a:solidFill>
                <a:latin typeface="Arial"/>
                <a:cs typeface="Arial"/>
              </a:rPr>
              <a:t>T</a:t>
            </a:r>
            <a:r>
              <a:rPr lang="en-US" altLang="en-US" sz="2200" baseline="-25000" dirty="0">
                <a:solidFill>
                  <a:srgbClr val="000066"/>
                </a:solidFill>
                <a:latin typeface="Arial"/>
                <a:cs typeface="Arial"/>
              </a:rPr>
              <a:t>R</a:t>
            </a:r>
            <a:r>
              <a:rPr lang="en-US" altLang="en-US" sz="2200" dirty="0">
                <a:solidFill>
                  <a:srgbClr val="000066"/>
                </a:solidFill>
                <a:latin typeface="Arial"/>
                <a:cs typeface="Arial"/>
              </a:rPr>
              <a:t> is room temperature, T</a:t>
            </a:r>
            <a:r>
              <a:rPr lang="en-US" altLang="en-US" sz="2200" baseline="-25000" dirty="0">
                <a:solidFill>
                  <a:srgbClr val="000066"/>
                </a:solidFill>
                <a:latin typeface="Arial"/>
                <a:cs typeface="Arial"/>
              </a:rPr>
              <a:t>F</a:t>
            </a:r>
            <a:r>
              <a:rPr lang="en-US" altLang="en-US" sz="2200" dirty="0">
                <a:solidFill>
                  <a:srgbClr val="000066"/>
                </a:solidFill>
                <a:latin typeface="Arial"/>
                <a:cs typeface="Arial"/>
              </a:rPr>
              <a:t> is final thermocouple temperature</a:t>
            </a:r>
          </a:p>
          <a:p>
            <a:pPr marL="342900" indent="-342900" eaLnBrk="1" hangingPunct="1">
              <a:lnSpc>
                <a:spcPct val="150000"/>
              </a:lnSpc>
              <a:spcBef>
                <a:spcPts val="600"/>
              </a:spcBef>
              <a:buFont typeface="Arial"/>
              <a:buChar char="•"/>
            </a:pPr>
            <a:r>
              <a:rPr lang="en-US" altLang="en-US" sz="2200" dirty="0">
                <a:solidFill>
                  <a:srgbClr val="000066"/>
                </a:solidFill>
                <a:latin typeface="Arial"/>
                <a:cs typeface="Arial"/>
              </a:rPr>
              <a:t>Team with lowest </a:t>
            </a:r>
            <a:r>
              <a:rPr lang="en-US" altLang="en-US" sz="2200" b="1" dirty="0">
                <a:solidFill>
                  <a:srgbClr val="000066"/>
                </a:solidFill>
                <a:latin typeface="Arial"/>
                <a:cs typeface="Arial"/>
              </a:rPr>
              <a:t>M</a:t>
            </a:r>
            <a:r>
              <a:rPr lang="en-US" altLang="en-US" sz="2200" dirty="0">
                <a:solidFill>
                  <a:srgbClr val="000066"/>
                </a:solidFill>
                <a:latin typeface="Arial"/>
                <a:cs typeface="Arial"/>
              </a:rPr>
              <a:t>inimal </a:t>
            </a:r>
            <a:r>
              <a:rPr lang="en-US" altLang="en-US" sz="2200" b="1" dirty="0">
                <a:solidFill>
                  <a:srgbClr val="000066"/>
                </a:solidFill>
                <a:latin typeface="Arial"/>
                <a:cs typeface="Arial"/>
              </a:rPr>
              <a:t>D</a:t>
            </a:r>
            <a:r>
              <a:rPr lang="en-US" altLang="en-US" sz="2200" dirty="0">
                <a:solidFill>
                  <a:srgbClr val="000066"/>
                </a:solidFill>
                <a:latin typeface="Arial"/>
                <a:cs typeface="Arial"/>
              </a:rPr>
              <a:t>esign </a:t>
            </a:r>
            <a:r>
              <a:rPr lang="en-US" altLang="en-US" sz="2200" b="1" dirty="0">
                <a:solidFill>
                  <a:srgbClr val="000066"/>
                </a:solidFill>
                <a:latin typeface="Arial"/>
                <a:cs typeface="Arial"/>
              </a:rPr>
              <a:t>R</a:t>
            </a:r>
            <a:r>
              <a:rPr lang="en-US" altLang="en-US" sz="2200" dirty="0">
                <a:solidFill>
                  <a:srgbClr val="000066"/>
                </a:solidFill>
                <a:latin typeface="Arial"/>
                <a:cs typeface="Arial"/>
              </a:rPr>
              <a:t>atio wins</a:t>
            </a:r>
          </a:p>
          <a:p>
            <a:pPr marL="342900" indent="-342900" eaLnBrk="1" hangingPunct="1">
              <a:lnSpc>
                <a:spcPct val="150000"/>
              </a:lnSpc>
              <a:spcBef>
                <a:spcPts val="600"/>
              </a:spcBef>
              <a:buFont typeface="Arial"/>
              <a:buChar char="•"/>
            </a:pPr>
            <a:r>
              <a:rPr lang="en-US" altLang="en-US" sz="2200" dirty="0">
                <a:solidFill>
                  <a:srgbClr val="000066"/>
                </a:solidFill>
                <a:latin typeface="Arial"/>
                <a:cs typeface="Arial"/>
              </a:rPr>
              <a:t>Extra points for </a:t>
            </a:r>
            <a:r>
              <a:rPr lang="en-US" altLang="en-US" sz="2200" dirty="0" smtClean="0">
                <a:solidFill>
                  <a:srgbClr val="000066"/>
                </a:solidFill>
                <a:latin typeface="Arial"/>
                <a:cs typeface="Arial"/>
              </a:rPr>
              <a:t>Recitation Presentation</a:t>
            </a:r>
            <a:endParaRPr lang="en-US" altLang="en-US" sz="2200" dirty="0">
              <a:solidFill>
                <a:srgbClr val="000066"/>
              </a:solidFill>
              <a:latin typeface="Arial"/>
              <a:cs typeface="Arial"/>
            </a:endParaRPr>
          </a:p>
          <a:p>
            <a:pPr marL="800100" lvl="1" indent="-342900" eaLnBrk="1" hangingPunct="1">
              <a:lnSpc>
                <a:spcPct val="150000"/>
              </a:lnSpc>
              <a:spcBef>
                <a:spcPts val="600"/>
              </a:spcBef>
              <a:buFont typeface="Arial"/>
              <a:buChar char="•"/>
            </a:pPr>
            <a:r>
              <a:rPr lang="en-US" altLang="en-US" sz="2200" dirty="0">
                <a:solidFill>
                  <a:srgbClr val="000066"/>
                </a:solidFill>
                <a:latin typeface="Arial"/>
                <a:cs typeface="Arial"/>
              </a:rPr>
              <a:t>Winning team +</a:t>
            </a:r>
            <a:r>
              <a:rPr lang="en-US" altLang="en-US" sz="2200" dirty="0" smtClean="0">
                <a:solidFill>
                  <a:srgbClr val="000066"/>
                </a:solidFill>
                <a:latin typeface="Arial"/>
                <a:cs typeface="Arial"/>
              </a:rPr>
              <a:t>1</a:t>
            </a:r>
            <a:endParaRPr lang="en-US" altLang="en-US" sz="2200" dirty="0">
              <a:solidFill>
                <a:srgbClr val="000066"/>
              </a:solidFill>
              <a:latin typeface="Arial"/>
              <a:cs typeface="Arial"/>
            </a:endParaRPr>
          </a:p>
          <a:p>
            <a:pPr marL="800100" lvl="1" indent="-342900" eaLnBrk="1" hangingPunct="1">
              <a:lnSpc>
                <a:spcPct val="150000"/>
              </a:lnSpc>
              <a:spcBef>
                <a:spcPts val="600"/>
              </a:spcBef>
              <a:buFont typeface="Arial"/>
              <a:buChar char="•"/>
            </a:pPr>
            <a:r>
              <a:rPr lang="en-US" altLang="en-US" sz="2200" dirty="0">
                <a:solidFill>
                  <a:srgbClr val="000066"/>
                </a:solidFill>
                <a:latin typeface="Arial"/>
                <a:cs typeface="Arial"/>
              </a:rPr>
              <a:t>2</a:t>
            </a:r>
            <a:r>
              <a:rPr lang="en-US" altLang="en-US" sz="2200" baseline="30000" dirty="0">
                <a:solidFill>
                  <a:srgbClr val="000066"/>
                </a:solidFill>
                <a:latin typeface="Arial"/>
                <a:cs typeface="Arial"/>
              </a:rPr>
              <a:t>nd</a:t>
            </a:r>
            <a:r>
              <a:rPr lang="en-US" altLang="en-US" sz="2200" dirty="0">
                <a:solidFill>
                  <a:srgbClr val="000066"/>
                </a:solidFill>
                <a:latin typeface="Arial"/>
                <a:cs typeface="Arial"/>
              </a:rPr>
              <a:t> place team </a:t>
            </a:r>
            <a:r>
              <a:rPr lang="en-US" altLang="en-US" sz="2200" dirty="0" smtClean="0">
                <a:solidFill>
                  <a:srgbClr val="000066"/>
                </a:solidFill>
                <a:latin typeface="Arial"/>
                <a:cs typeface="Arial"/>
              </a:rPr>
              <a:t>+0.5 </a:t>
            </a:r>
            <a:r>
              <a:rPr lang="en-US" altLang="en-US" sz="2200" dirty="0">
                <a:solidFill>
                  <a:srgbClr val="000066"/>
                </a:solidFill>
                <a:latin typeface="Arial"/>
                <a:cs typeface="Arial"/>
              </a:rPr>
              <a:t>(4 or more teams)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ts val="600"/>
              </a:spcBef>
              <a:buFont typeface="Arial"/>
              <a:buChar char="•"/>
            </a:pPr>
            <a:r>
              <a:rPr lang="en-US" altLang="en-US" sz="2200" dirty="0">
                <a:solidFill>
                  <a:srgbClr val="000066"/>
                </a:solidFill>
                <a:latin typeface="Arial"/>
                <a:cs typeface="Arial"/>
              </a:rPr>
              <a:t>3</a:t>
            </a:r>
            <a:r>
              <a:rPr lang="en-US" altLang="en-US" sz="2200" baseline="30000" dirty="0">
                <a:solidFill>
                  <a:srgbClr val="000066"/>
                </a:solidFill>
                <a:latin typeface="Arial"/>
                <a:cs typeface="Arial"/>
              </a:rPr>
              <a:t>rd</a:t>
            </a:r>
            <a:r>
              <a:rPr lang="en-US" altLang="en-US" sz="2200" dirty="0">
                <a:solidFill>
                  <a:srgbClr val="000066"/>
                </a:solidFill>
                <a:latin typeface="Arial"/>
                <a:cs typeface="Arial"/>
              </a:rPr>
              <a:t> place team </a:t>
            </a:r>
            <a:r>
              <a:rPr lang="en-US" altLang="en-US" sz="2200" dirty="0" smtClean="0">
                <a:solidFill>
                  <a:srgbClr val="000066"/>
                </a:solidFill>
                <a:latin typeface="Arial"/>
                <a:cs typeface="Arial"/>
              </a:rPr>
              <a:t>+0.2 </a:t>
            </a:r>
            <a:r>
              <a:rPr lang="en-US" altLang="en-US" sz="2200" dirty="0">
                <a:solidFill>
                  <a:srgbClr val="000066"/>
                </a:solidFill>
                <a:latin typeface="Arial"/>
                <a:cs typeface="Arial"/>
              </a:rPr>
              <a:t>(8 or more teams)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9637716"/>
              </p:ext>
            </p:extLst>
          </p:nvPr>
        </p:nvGraphicFramePr>
        <p:xfrm>
          <a:off x="3839650" y="2150671"/>
          <a:ext cx="2525713" cy="73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3" imgW="1447800" imgH="419100" progId="Equation.3">
                  <p:embed/>
                </p:oleObj>
              </mc:Choice>
              <mc:Fallback>
                <p:oleObj name="Equation" r:id="rId3" imgW="14478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39650" y="2150671"/>
                        <a:ext cx="2525713" cy="730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673335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Procedure</a:t>
            </a:r>
            <a:endParaRPr kumimoji="1" lang="zh-CN" altLang="en-US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572717" y="2185993"/>
            <a:ext cx="2265962" cy="1759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altLang="en-US" sz="2000" dirty="0" smtClean="0">
                <a:solidFill>
                  <a:srgbClr val="FF0000"/>
                </a:solidFill>
              </a:rPr>
              <a:t>Pre-Test</a:t>
            </a:r>
            <a:endParaRPr lang="en-US" altLang="en-US" sz="2000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altLang="en-US" sz="2000" dirty="0" smtClean="0"/>
              <a:t>Test</a:t>
            </a:r>
            <a:endParaRPr lang="en-US" altLang="en-US" sz="2000" dirty="0"/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altLang="en-US" sz="2000" dirty="0" smtClean="0"/>
              <a:t>Post-Test</a:t>
            </a:r>
            <a:endParaRPr lang="en-US" altLang="en-US" sz="2000" dirty="0"/>
          </a:p>
        </p:txBody>
      </p:sp>
      <p:cxnSp>
        <p:nvCxnSpPr>
          <p:cNvPr id="5" name="Straight Connector 3"/>
          <p:cNvCxnSpPr/>
          <p:nvPr/>
        </p:nvCxnSpPr>
        <p:spPr>
          <a:xfrm>
            <a:off x="2676155" y="1358906"/>
            <a:ext cx="0" cy="4186543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685302" y="786109"/>
            <a:ext cx="8142525" cy="4867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7675" indent="-4476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342900" indent="-342900" eaLnBrk="1" hangingPunct="1">
              <a:lnSpc>
                <a:spcPct val="150000"/>
              </a:lnSpc>
              <a:spcBef>
                <a:spcPts val="1200"/>
              </a:spcBef>
              <a:buFont typeface="Arial"/>
              <a:buChar char="•"/>
            </a:pPr>
            <a:r>
              <a:rPr lang="en-US" altLang="en-US" dirty="0">
                <a:latin typeface="Arial"/>
                <a:cs typeface="Arial"/>
              </a:rPr>
              <a:t>Pre-Test</a:t>
            </a:r>
          </a:p>
          <a:p>
            <a:pPr marL="342900" indent="-342900" eaLnBrk="1" hangingPunct="1">
              <a:lnSpc>
                <a:spcPct val="150000"/>
              </a:lnSpc>
              <a:spcBef>
                <a:spcPts val="1200"/>
              </a:spcBef>
              <a:buFont typeface="Arial"/>
              <a:buChar char="•"/>
            </a:pPr>
            <a:r>
              <a:rPr lang="en-US" altLang="en-US" dirty="0">
                <a:latin typeface="Arial"/>
                <a:cs typeface="Arial"/>
              </a:rPr>
              <a:t>Observe provided material</a:t>
            </a:r>
          </a:p>
          <a:p>
            <a:pPr marL="342900" indent="-342900" eaLnBrk="1" hangingPunct="1">
              <a:lnSpc>
                <a:spcPct val="150000"/>
              </a:lnSpc>
              <a:spcBef>
                <a:spcPts val="1200"/>
              </a:spcBef>
              <a:buFont typeface="Arial"/>
              <a:buChar char="•"/>
            </a:pPr>
            <a:r>
              <a:rPr lang="en-US" altLang="en-US" dirty="0">
                <a:latin typeface="Arial"/>
                <a:cs typeface="Arial"/>
              </a:rPr>
              <a:t>Brainstorm for possible designs</a:t>
            </a:r>
          </a:p>
          <a:p>
            <a:pPr marL="342900" indent="-342900" eaLnBrk="1" hangingPunct="1">
              <a:lnSpc>
                <a:spcPct val="150000"/>
              </a:lnSpc>
              <a:spcBef>
                <a:spcPts val="1200"/>
              </a:spcBef>
              <a:buFont typeface="Arial"/>
              <a:buChar char="•"/>
            </a:pPr>
            <a:r>
              <a:rPr lang="en-US" altLang="en-US" dirty="0">
                <a:latin typeface="Arial"/>
                <a:cs typeface="Arial"/>
              </a:rPr>
              <a:t>Sketch design on paper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ts val="1200"/>
              </a:spcBef>
              <a:buFont typeface="Arial"/>
              <a:buChar char="•"/>
            </a:pPr>
            <a:r>
              <a:rPr lang="en-US" altLang="en-US" dirty="0">
                <a:latin typeface="Arial"/>
                <a:cs typeface="Arial"/>
              </a:rPr>
              <a:t>Label properly</a:t>
            </a:r>
          </a:p>
          <a:p>
            <a:pPr marL="342900" indent="-342900" eaLnBrk="1" hangingPunct="1">
              <a:lnSpc>
                <a:spcPct val="150000"/>
              </a:lnSpc>
              <a:spcBef>
                <a:spcPts val="1200"/>
              </a:spcBef>
              <a:buFont typeface="Arial"/>
              <a:buChar char="•"/>
            </a:pPr>
            <a:r>
              <a:rPr lang="en-US" altLang="en-US" dirty="0">
                <a:latin typeface="Arial"/>
                <a:cs typeface="Arial"/>
              </a:rPr>
              <a:t>Construct design according to your sketch 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ts val="1200"/>
              </a:spcBef>
              <a:buFont typeface="Arial"/>
              <a:buChar char="•"/>
            </a:pPr>
            <a:r>
              <a:rPr lang="en-US" altLang="en-US" dirty="0">
                <a:latin typeface="Arial"/>
                <a:cs typeface="Arial"/>
              </a:rPr>
              <a:t>Note design changes</a:t>
            </a:r>
          </a:p>
          <a:p>
            <a:pPr marL="342900" indent="-342900" eaLnBrk="1" hangingPunct="1">
              <a:lnSpc>
                <a:spcPct val="150000"/>
              </a:lnSpc>
              <a:spcBef>
                <a:spcPts val="1200"/>
              </a:spcBef>
              <a:buFont typeface="Arial"/>
              <a:buChar char="•"/>
            </a:pPr>
            <a:r>
              <a:rPr lang="en-US" altLang="en-US" dirty="0">
                <a:latin typeface="Arial"/>
                <a:cs typeface="Arial"/>
              </a:rPr>
              <a:t>Create price list detailing your design </a:t>
            </a:r>
          </a:p>
        </p:txBody>
      </p:sp>
    </p:spTree>
    <p:extLst>
      <p:ext uri="{BB962C8B-B14F-4D97-AF65-F5344CB8AC3E}">
        <p14:creationId xmlns:p14="http://schemas.microsoft.com/office/powerpoint/2010/main" val="24914648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Procedure</a:t>
            </a:r>
            <a:endParaRPr kumimoji="1" lang="zh-CN" altLang="en-US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572717" y="2185993"/>
            <a:ext cx="2265962" cy="1759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altLang="en-US" sz="2000" dirty="0" smtClean="0">
                <a:solidFill>
                  <a:srgbClr val="000000"/>
                </a:solidFill>
              </a:rPr>
              <a:t>Pre-Test</a:t>
            </a:r>
            <a:endParaRPr lang="en-US" altLang="en-US" sz="2000" dirty="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altLang="en-US" sz="2000" dirty="0" smtClean="0">
                <a:solidFill>
                  <a:srgbClr val="FF0000"/>
                </a:solidFill>
              </a:rPr>
              <a:t>Test</a:t>
            </a:r>
            <a:endParaRPr lang="en-US" altLang="en-US" sz="2000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altLang="en-US" sz="2000" dirty="0" smtClean="0"/>
              <a:t>Post-Test</a:t>
            </a:r>
            <a:endParaRPr lang="en-US" altLang="en-US" sz="2000" dirty="0"/>
          </a:p>
        </p:txBody>
      </p:sp>
      <p:cxnSp>
        <p:nvCxnSpPr>
          <p:cNvPr id="5" name="Straight Connector 3"/>
          <p:cNvCxnSpPr/>
          <p:nvPr/>
        </p:nvCxnSpPr>
        <p:spPr>
          <a:xfrm>
            <a:off x="2676155" y="1358906"/>
            <a:ext cx="0" cy="4186543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373374" y="960438"/>
            <a:ext cx="8056042" cy="486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533400" indent="-5334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en-US" dirty="0">
                <a:latin typeface="Arial"/>
                <a:cs typeface="Arial"/>
              </a:rPr>
              <a:t>Test</a:t>
            </a:r>
          </a:p>
          <a:p>
            <a:pPr lvl="1" eaLnBrk="1" hangingPunct="1">
              <a:lnSpc>
                <a:spcPct val="150000"/>
              </a:lnSpc>
            </a:pPr>
            <a:r>
              <a:rPr lang="en-US" altLang="en-US" dirty="0">
                <a:latin typeface="Arial"/>
                <a:cs typeface="Arial"/>
              </a:rPr>
              <a:t>* TA performs test using an unmodified cup (control experiment) </a:t>
            </a:r>
          </a:p>
          <a:p>
            <a:pPr lvl="1" eaLnBrk="1" hangingPunct="1">
              <a:lnSpc>
                <a:spcPct val="150000"/>
              </a:lnSpc>
              <a:buFontTx/>
              <a:buAutoNum type="arabicPeriod"/>
            </a:pPr>
            <a:r>
              <a:rPr lang="en-US" altLang="en-US" dirty="0">
                <a:latin typeface="Arial"/>
                <a:cs typeface="Arial"/>
              </a:rPr>
              <a:t>Receive boiled egg from instructor</a:t>
            </a:r>
          </a:p>
          <a:p>
            <a:pPr lvl="1" eaLnBrk="1" hangingPunct="1">
              <a:lnSpc>
                <a:spcPct val="150000"/>
              </a:lnSpc>
              <a:buFontTx/>
              <a:buAutoNum type="arabicPeriod"/>
            </a:pPr>
            <a:r>
              <a:rPr lang="en-US" altLang="en-US" dirty="0">
                <a:latin typeface="Arial"/>
                <a:cs typeface="Arial"/>
              </a:rPr>
              <a:t>Tape one end of thermocouple wire to egg (constant contact essential)</a:t>
            </a:r>
          </a:p>
          <a:p>
            <a:pPr lvl="1" eaLnBrk="1" hangingPunct="1">
              <a:lnSpc>
                <a:spcPct val="150000"/>
              </a:lnSpc>
              <a:buFontTx/>
              <a:buAutoNum type="arabicPeriod"/>
            </a:pPr>
            <a:r>
              <a:rPr lang="en-US" altLang="en-US" dirty="0">
                <a:latin typeface="Arial"/>
                <a:cs typeface="Arial"/>
              </a:rPr>
              <a:t>Insert egg with attached thermocouple</a:t>
            </a:r>
          </a:p>
          <a:p>
            <a:pPr lvl="1" eaLnBrk="1" hangingPunct="1">
              <a:lnSpc>
                <a:spcPct val="150000"/>
              </a:lnSpc>
              <a:buFontTx/>
              <a:buAutoNum type="arabicPeriod"/>
            </a:pPr>
            <a:r>
              <a:rPr lang="en-US" altLang="en-US" dirty="0">
                <a:latin typeface="Arial"/>
                <a:cs typeface="Arial"/>
              </a:rPr>
              <a:t>Quickly close container</a:t>
            </a:r>
          </a:p>
          <a:p>
            <a:pPr lvl="1" eaLnBrk="1" hangingPunct="1">
              <a:lnSpc>
                <a:spcPct val="150000"/>
              </a:lnSpc>
              <a:buFontTx/>
              <a:buAutoNum type="arabicPeriod"/>
            </a:pPr>
            <a:r>
              <a:rPr lang="en-US" altLang="en-US" dirty="0">
                <a:latin typeface="Arial"/>
                <a:cs typeface="Arial"/>
              </a:rPr>
              <a:t>Start LabVIEW program</a:t>
            </a:r>
          </a:p>
        </p:txBody>
      </p:sp>
    </p:spTree>
    <p:extLst>
      <p:ext uri="{BB962C8B-B14F-4D97-AF65-F5344CB8AC3E}">
        <p14:creationId xmlns:p14="http://schemas.microsoft.com/office/powerpoint/2010/main" val="21290514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Procedure</a:t>
            </a:r>
            <a:endParaRPr kumimoji="1" lang="zh-CN" altLang="en-US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572717" y="2185993"/>
            <a:ext cx="2265962" cy="1759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altLang="en-US" sz="2000" dirty="0" smtClean="0">
                <a:solidFill>
                  <a:srgbClr val="000000"/>
                </a:solidFill>
              </a:rPr>
              <a:t>Pre-Test</a:t>
            </a:r>
            <a:endParaRPr lang="en-US" altLang="en-US" sz="2000" dirty="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altLang="en-US" sz="2000" dirty="0" smtClean="0">
                <a:solidFill>
                  <a:srgbClr val="000000"/>
                </a:solidFill>
              </a:rPr>
              <a:t>Test</a:t>
            </a:r>
            <a:endParaRPr lang="en-US" altLang="en-US" sz="2000" dirty="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altLang="en-US" sz="2000" dirty="0" smtClean="0">
                <a:solidFill>
                  <a:srgbClr val="FF0000"/>
                </a:solidFill>
              </a:rPr>
              <a:t>Post-Test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cxnSp>
        <p:nvCxnSpPr>
          <p:cNvPr id="5" name="Straight Connector 3"/>
          <p:cNvCxnSpPr/>
          <p:nvPr/>
        </p:nvCxnSpPr>
        <p:spPr>
          <a:xfrm>
            <a:off x="2676155" y="1358906"/>
            <a:ext cx="0" cy="4186543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323572" y="948533"/>
            <a:ext cx="8603859" cy="5153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342900" indent="-342900" eaLnBrk="1" hangingPunct="1">
              <a:lnSpc>
                <a:spcPct val="150000"/>
              </a:lnSpc>
              <a:spcBef>
                <a:spcPts val="600"/>
              </a:spcBef>
              <a:buFont typeface="Arial"/>
              <a:buChar char="•"/>
            </a:pPr>
            <a:r>
              <a:rPr lang="en-US" altLang="en-US" sz="2200" dirty="0">
                <a:solidFill>
                  <a:srgbClr val="000066"/>
                </a:solidFill>
                <a:latin typeface="Arial"/>
                <a:cs typeface="Arial"/>
              </a:rPr>
              <a:t>Post-Test</a:t>
            </a:r>
          </a:p>
          <a:p>
            <a:pPr marL="342900" indent="-342900" eaLnBrk="1" hangingPunct="1">
              <a:lnSpc>
                <a:spcPct val="150000"/>
              </a:lnSpc>
              <a:spcBef>
                <a:spcPts val="600"/>
              </a:spcBef>
              <a:buFont typeface="Arial"/>
              <a:buChar char="•"/>
            </a:pPr>
            <a:r>
              <a:rPr lang="en-US" altLang="en-US" sz="2200" dirty="0">
                <a:solidFill>
                  <a:srgbClr val="000066"/>
                </a:solidFill>
                <a:latin typeface="Arial"/>
                <a:cs typeface="Arial"/>
              </a:rPr>
              <a:t>LabVIEW program has run for 15 minutes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ts val="600"/>
              </a:spcBef>
              <a:buFont typeface="Arial"/>
              <a:buChar char="•"/>
            </a:pPr>
            <a:r>
              <a:rPr lang="en-US" altLang="en-US" sz="2200" dirty="0">
                <a:solidFill>
                  <a:srgbClr val="000066"/>
                </a:solidFill>
                <a:latin typeface="Arial"/>
                <a:cs typeface="Arial"/>
              </a:rPr>
              <a:t>Excel table automatically created after test</a:t>
            </a:r>
          </a:p>
          <a:p>
            <a:pPr marL="342900" indent="-342900" eaLnBrk="1" hangingPunct="1">
              <a:lnSpc>
                <a:spcPct val="150000"/>
              </a:lnSpc>
              <a:spcBef>
                <a:spcPts val="600"/>
              </a:spcBef>
              <a:buFont typeface="Arial"/>
              <a:buChar char="•"/>
            </a:pPr>
            <a:r>
              <a:rPr lang="en-US" altLang="en-US" sz="2200" dirty="0">
                <a:solidFill>
                  <a:srgbClr val="000066"/>
                </a:solidFill>
                <a:latin typeface="Arial"/>
                <a:cs typeface="Arial"/>
              </a:rPr>
              <a:t>Use data on table to create Excel  graph of Temperature vs. Time</a:t>
            </a:r>
          </a:p>
          <a:p>
            <a:pPr marL="342900" indent="-342900" eaLnBrk="1" hangingPunct="1">
              <a:lnSpc>
                <a:spcPct val="150000"/>
              </a:lnSpc>
              <a:spcBef>
                <a:spcPts val="600"/>
              </a:spcBef>
              <a:buFont typeface="Arial"/>
              <a:buChar char="•"/>
            </a:pPr>
            <a:r>
              <a:rPr lang="en-US" altLang="en-US" sz="2200" dirty="0">
                <a:solidFill>
                  <a:srgbClr val="000066"/>
                </a:solidFill>
                <a:latin typeface="Arial"/>
                <a:cs typeface="Arial"/>
              </a:rPr>
              <a:t>Show table and graph to TA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ts val="600"/>
              </a:spcBef>
              <a:buFont typeface="Arial"/>
              <a:buChar char="•"/>
            </a:pPr>
            <a:r>
              <a:rPr lang="en-US" altLang="en-US" sz="2200" dirty="0">
                <a:solidFill>
                  <a:srgbClr val="000066"/>
                </a:solidFill>
                <a:latin typeface="Arial"/>
                <a:cs typeface="Arial"/>
              </a:rPr>
              <a:t>TA will initial lab notes that table and graph have been created</a:t>
            </a:r>
          </a:p>
          <a:p>
            <a:pPr marL="342900" indent="-342900" eaLnBrk="1" hangingPunct="1">
              <a:lnSpc>
                <a:spcPct val="150000"/>
              </a:lnSpc>
              <a:spcBef>
                <a:spcPts val="600"/>
              </a:spcBef>
              <a:buFont typeface="Arial"/>
              <a:buChar char="•"/>
            </a:pPr>
            <a:r>
              <a:rPr lang="en-US" altLang="en-US" sz="2200" dirty="0">
                <a:solidFill>
                  <a:srgbClr val="000066"/>
                </a:solidFill>
                <a:latin typeface="Arial"/>
                <a:cs typeface="Arial"/>
              </a:rPr>
              <a:t>Save table and graph </a:t>
            </a:r>
          </a:p>
          <a:p>
            <a:pPr marL="342900" indent="-342900" eaLnBrk="1" hangingPunct="1">
              <a:lnSpc>
                <a:spcPct val="150000"/>
              </a:lnSpc>
              <a:spcBef>
                <a:spcPts val="600"/>
              </a:spcBef>
              <a:buFont typeface="Arial"/>
              <a:buChar char="•"/>
            </a:pPr>
            <a:r>
              <a:rPr lang="en-US" altLang="en-US" sz="2200" dirty="0">
                <a:solidFill>
                  <a:srgbClr val="000066"/>
                </a:solidFill>
                <a:latin typeface="Arial"/>
                <a:cs typeface="Arial"/>
              </a:rPr>
              <a:t>Have photo taken of container</a:t>
            </a:r>
          </a:p>
        </p:txBody>
      </p:sp>
    </p:spTree>
    <p:extLst>
      <p:ext uri="{BB962C8B-B14F-4D97-AF65-F5344CB8AC3E}">
        <p14:creationId xmlns:p14="http://schemas.microsoft.com/office/powerpoint/2010/main" val="199174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Assignment: Report</a:t>
            </a:r>
            <a:endParaRPr kumimoji="1" lang="zh-CN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253984" y="1060054"/>
            <a:ext cx="9677419" cy="47426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342900" indent="-342900" eaLnBrk="1" hangingPunct="1">
              <a:lnSpc>
                <a:spcPct val="150000"/>
              </a:lnSpc>
              <a:spcBef>
                <a:spcPts val="600"/>
              </a:spcBef>
              <a:buFont typeface="Arial"/>
              <a:buChar char="•"/>
            </a:pPr>
            <a:r>
              <a:rPr lang="en-US" altLang="en-US" dirty="0">
                <a:latin typeface="Arial"/>
                <a:cs typeface="Arial"/>
              </a:rPr>
              <a:t>Individual BONUS (!) Report</a:t>
            </a:r>
          </a:p>
          <a:p>
            <a:pPr marL="342900" indent="-342900" eaLnBrk="1" hangingPunct="1">
              <a:lnSpc>
                <a:spcPct val="150000"/>
              </a:lnSpc>
              <a:spcBef>
                <a:spcPts val="600"/>
              </a:spcBef>
              <a:buFont typeface="Arial"/>
              <a:buChar char="•"/>
            </a:pPr>
            <a:r>
              <a:rPr lang="en-US" altLang="en-US" dirty="0">
                <a:latin typeface="Arial"/>
                <a:cs typeface="Arial"/>
              </a:rPr>
              <a:t>Title page</a:t>
            </a:r>
          </a:p>
          <a:p>
            <a:pPr marL="342900" indent="-342900" eaLnBrk="1" hangingPunct="1">
              <a:lnSpc>
                <a:spcPct val="150000"/>
              </a:lnSpc>
              <a:spcBef>
                <a:spcPts val="600"/>
              </a:spcBef>
              <a:buFont typeface="Arial"/>
              <a:buChar char="•"/>
            </a:pPr>
            <a:r>
              <a:rPr lang="en-US" altLang="en-US" dirty="0">
                <a:latin typeface="Arial"/>
                <a:cs typeface="Arial"/>
              </a:rPr>
              <a:t>Discussion topics in the manual</a:t>
            </a:r>
          </a:p>
          <a:p>
            <a:pPr marL="342900" indent="-342900" eaLnBrk="1" hangingPunct="1">
              <a:lnSpc>
                <a:spcPct val="150000"/>
              </a:lnSpc>
              <a:spcBef>
                <a:spcPts val="600"/>
              </a:spcBef>
              <a:buFont typeface="Arial"/>
              <a:buChar char="•"/>
            </a:pPr>
            <a:r>
              <a:rPr lang="en-US" altLang="en-US" dirty="0">
                <a:latin typeface="Arial"/>
                <a:cs typeface="Arial"/>
              </a:rPr>
              <a:t>Include a picture of your design</a:t>
            </a:r>
          </a:p>
          <a:p>
            <a:pPr marL="342900" indent="-342900" eaLnBrk="1" hangingPunct="1">
              <a:lnSpc>
                <a:spcPct val="150000"/>
              </a:lnSpc>
              <a:spcBef>
                <a:spcPts val="600"/>
              </a:spcBef>
              <a:buFont typeface="Arial"/>
              <a:buChar char="•"/>
            </a:pPr>
            <a:r>
              <a:rPr lang="en-US" altLang="en-US" dirty="0">
                <a:latin typeface="Arial"/>
                <a:cs typeface="Arial"/>
              </a:rPr>
              <a:t>Scan in lab notes (ask TA for assistance)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ts val="600"/>
              </a:spcBef>
              <a:buFont typeface="Arial"/>
              <a:buChar char="•"/>
            </a:pPr>
            <a:r>
              <a:rPr lang="en-US" altLang="en-US" dirty="0">
                <a:latin typeface="Arial"/>
                <a:cs typeface="Arial"/>
              </a:rPr>
              <a:t>TA must initial that table and graph were completed</a:t>
            </a:r>
          </a:p>
          <a:p>
            <a:pPr marL="342900" indent="-342900" eaLnBrk="1" hangingPunct="1">
              <a:lnSpc>
                <a:spcPct val="150000"/>
              </a:lnSpc>
              <a:spcBef>
                <a:spcPts val="600"/>
              </a:spcBef>
              <a:buFont typeface="Arial"/>
              <a:buChar char="•"/>
            </a:pPr>
            <a:r>
              <a:rPr lang="en-US" altLang="en-US" dirty="0">
                <a:latin typeface="Arial"/>
                <a:cs typeface="Arial"/>
              </a:rPr>
              <a:t>Include table, graph, and photo of container</a:t>
            </a:r>
          </a:p>
        </p:txBody>
      </p:sp>
    </p:spTree>
    <p:extLst>
      <p:ext uri="{BB962C8B-B14F-4D97-AF65-F5344CB8AC3E}">
        <p14:creationId xmlns:p14="http://schemas.microsoft.com/office/powerpoint/2010/main" val="34172130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Assignment: Presentation</a:t>
            </a:r>
            <a:endParaRPr kumimoji="1" lang="zh-CN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403388" y="935533"/>
            <a:ext cx="9428412" cy="479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342900" indent="-342900" eaLnBrk="1" hangingPunct="1">
              <a:lnSpc>
                <a:spcPct val="150000"/>
              </a:lnSpc>
              <a:spcBef>
                <a:spcPts val="12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Team presentation</a:t>
            </a:r>
          </a:p>
          <a:p>
            <a:pPr marL="342900" indent="-342900" eaLnBrk="1" hangingPunct="1">
              <a:lnSpc>
                <a:spcPct val="150000"/>
              </a:lnSpc>
              <a:spcBef>
                <a:spcPts val="12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State rules of competition</a:t>
            </a:r>
          </a:p>
          <a:p>
            <a:pPr marL="342900" indent="-342900" eaLnBrk="1" hangingPunct="1">
              <a:lnSpc>
                <a:spcPct val="150000"/>
              </a:lnSpc>
              <a:spcBef>
                <a:spcPts val="12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Describe your design and its concepts</a:t>
            </a:r>
          </a:p>
          <a:p>
            <a:pPr marL="342900" indent="-342900" eaLnBrk="1" hangingPunct="1">
              <a:lnSpc>
                <a:spcPct val="150000"/>
              </a:lnSpc>
              <a:spcBef>
                <a:spcPts val="12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Explain steps taken to complete lab</a:t>
            </a:r>
          </a:p>
          <a:p>
            <a:pPr marL="342900" indent="-342900" eaLnBrk="1" hangingPunct="1">
              <a:lnSpc>
                <a:spcPct val="150000"/>
              </a:lnSpc>
              <a:spcBef>
                <a:spcPts val="12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Professional-looking tables and graph</a:t>
            </a:r>
          </a:p>
          <a:p>
            <a:pPr marL="342900" indent="-342900" eaLnBrk="1" hangingPunct="1">
              <a:lnSpc>
                <a:spcPct val="150000"/>
              </a:lnSpc>
              <a:spcBef>
                <a:spcPts val="12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How could your current design be improved?</a:t>
            </a:r>
          </a:p>
          <a:p>
            <a:pPr marL="342900" indent="-342900" eaLnBrk="1" hangingPunct="1">
              <a:lnSpc>
                <a:spcPct val="150000"/>
              </a:lnSpc>
              <a:spcBef>
                <a:spcPts val="12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Refer to “Creating PowerPoint Presentations” found on EG website</a:t>
            </a:r>
          </a:p>
        </p:txBody>
      </p:sp>
    </p:spTree>
    <p:extLst>
      <p:ext uri="{BB962C8B-B14F-4D97-AF65-F5344CB8AC3E}">
        <p14:creationId xmlns:p14="http://schemas.microsoft.com/office/powerpoint/2010/main" val="130908044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Closing</a:t>
            </a:r>
            <a:endParaRPr kumimoji="1" lang="zh-CN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478090" y="960437"/>
            <a:ext cx="9204306" cy="4543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7675" indent="-4476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342900" indent="-342900" eaLnBrk="1" hangingPunct="1">
              <a:lnSpc>
                <a:spcPct val="150000"/>
              </a:lnSpc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Have all original data signed by TA</a:t>
            </a:r>
          </a:p>
          <a:p>
            <a:pPr marL="342900" indent="-342900" eaLnBrk="1" hangingPunct="1">
              <a:lnSpc>
                <a:spcPct val="150000"/>
              </a:lnSpc>
              <a:buFont typeface="Arial"/>
              <a:buChar char="•"/>
            </a:pPr>
            <a:endParaRPr lang="en-US" altLang="en-US" dirty="0">
              <a:solidFill>
                <a:srgbClr val="000000"/>
              </a:solidFill>
              <a:latin typeface="Arial"/>
              <a:cs typeface="Arial"/>
            </a:endParaRPr>
          </a:p>
          <a:p>
            <a:pPr marL="342900" indent="-342900" eaLnBrk="1" hangingPunct="1">
              <a:lnSpc>
                <a:spcPct val="150000"/>
              </a:lnSpc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Each team member should have turn using software</a:t>
            </a:r>
          </a:p>
          <a:p>
            <a:pPr marL="342900" indent="-342900" eaLnBrk="1" hangingPunct="1">
              <a:lnSpc>
                <a:spcPct val="150000"/>
              </a:lnSpc>
              <a:buFont typeface="Arial"/>
              <a:buChar char="•"/>
            </a:pPr>
            <a:endParaRPr lang="en-US" altLang="en-US" dirty="0">
              <a:solidFill>
                <a:srgbClr val="000000"/>
              </a:solidFill>
              <a:latin typeface="Arial"/>
              <a:cs typeface="Arial"/>
            </a:endParaRPr>
          </a:p>
          <a:p>
            <a:pPr marL="342900" indent="-342900" eaLnBrk="1" hangingPunct="1">
              <a:lnSpc>
                <a:spcPct val="150000"/>
              </a:lnSpc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Submit all work electronically</a:t>
            </a:r>
          </a:p>
          <a:p>
            <a:pPr marL="342900" indent="-342900" eaLnBrk="1" hangingPunct="1">
              <a:lnSpc>
                <a:spcPct val="150000"/>
              </a:lnSpc>
              <a:buFont typeface="Arial"/>
              <a:buChar char="•"/>
            </a:pPr>
            <a:endParaRPr lang="en-US" altLang="en-US" dirty="0">
              <a:solidFill>
                <a:srgbClr val="000000"/>
              </a:solidFill>
              <a:latin typeface="Arial"/>
              <a:cs typeface="Arial"/>
            </a:endParaRPr>
          </a:p>
          <a:p>
            <a:pPr marL="342900" indent="-342900" eaLnBrk="1" hangingPunct="1">
              <a:lnSpc>
                <a:spcPct val="150000"/>
              </a:lnSpc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Return all unused materials to TA</a:t>
            </a:r>
          </a:p>
          <a:p>
            <a:pPr marL="342900" indent="-342900" eaLnBrk="1" hangingPunct="1">
              <a:lnSpc>
                <a:spcPct val="150000"/>
              </a:lnSpc>
              <a:buFont typeface="Arial"/>
              <a:buChar char="•"/>
            </a:pPr>
            <a:endParaRPr lang="en-US" altLang="en-US" dirty="0">
              <a:solidFill>
                <a:srgbClr val="000000"/>
              </a:solidFill>
              <a:latin typeface="Arial"/>
              <a:cs typeface="Arial"/>
            </a:endParaRPr>
          </a:p>
          <a:p>
            <a:pPr marL="342900" indent="-342900" eaLnBrk="1" hangingPunct="1">
              <a:lnSpc>
                <a:spcPct val="150000"/>
              </a:lnSpc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Discard egg after testing</a:t>
            </a:r>
          </a:p>
        </p:txBody>
      </p:sp>
    </p:spTree>
    <p:extLst>
      <p:ext uri="{BB962C8B-B14F-4D97-AF65-F5344CB8AC3E}">
        <p14:creationId xmlns:p14="http://schemas.microsoft.com/office/powerpoint/2010/main" val="32784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Design and construct container to minimize heat loss from an within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Understand concept of minimal design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Understand: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Thermodynamic systems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Temperature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Heat and hear transfer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284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Thermodynamic Systems</a:t>
            </a:r>
            <a:endParaRPr kumimoji="1" lang="zh-CN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56368" y="774099"/>
            <a:ext cx="7289800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457200" indent="-457200" eaLnBrk="1" hangingPunct="1">
              <a:lnSpc>
                <a:spcPct val="150000"/>
              </a:lnSpc>
              <a:buFont typeface="Arial"/>
              <a:buChar char="•"/>
              <a:defRPr/>
            </a:pPr>
            <a:r>
              <a:rPr lang="en-US" sz="2800" dirty="0" smtClean="0">
                <a:latin typeface="Arial"/>
                <a:ea typeface="Tahoma" panose="020B0604030504040204" pitchFamily="34" charset="0"/>
                <a:cs typeface="Arial"/>
              </a:rPr>
              <a:t>Part of the universe separated from the surroundings by a boundary (real or imaginary</a:t>
            </a:r>
            <a:r>
              <a:rPr lang="en-US" sz="2800" dirty="0" smtClean="0">
                <a:latin typeface="Arial"/>
                <a:ea typeface="Tahoma" panose="020B0604030504040204" pitchFamily="34" charset="0"/>
                <a:cs typeface="Arial"/>
              </a:rPr>
              <a:t>)</a:t>
            </a:r>
            <a:endParaRPr lang="en-US" sz="2800" dirty="0" smtClean="0">
              <a:latin typeface="Arial"/>
              <a:ea typeface="Tahoma" panose="020B0604030504040204" pitchFamily="34" charset="0"/>
              <a:cs typeface="Arial"/>
            </a:endParaRPr>
          </a:p>
          <a:p>
            <a:pPr marL="457200" indent="-457200" eaLnBrk="1" hangingPunct="1">
              <a:lnSpc>
                <a:spcPct val="150000"/>
              </a:lnSpc>
              <a:buFont typeface="Arial"/>
              <a:buChar char="•"/>
              <a:defRPr/>
            </a:pPr>
            <a:r>
              <a:rPr lang="en-US" sz="2800" dirty="0" smtClean="0">
                <a:latin typeface="Arial"/>
                <a:ea typeface="Tahoma" panose="020B0604030504040204" pitchFamily="34" charset="0"/>
                <a:cs typeface="Arial"/>
              </a:rPr>
              <a:t>3 types of systems:</a:t>
            </a:r>
          </a:p>
          <a:p>
            <a:pPr marL="914400" lvl="1" eaLnBrk="1" hangingPunct="1">
              <a:lnSpc>
                <a:spcPct val="150000"/>
              </a:lnSpc>
              <a:buFont typeface="Arial"/>
              <a:buChar char="•"/>
              <a:defRPr/>
            </a:pPr>
            <a:r>
              <a:rPr lang="en-US" sz="2800" b="1" dirty="0" smtClean="0">
                <a:latin typeface="Arial"/>
                <a:ea typeface="Tahoma" panose="020B0604030504040204" pitchFamily="34" charset="0"/>
                <a:cs typeface="Arial"/>
              </a:rPr>
              <a:t>Open</a:t>
            </a:r>
            <a:r>
              <a:rPr lang="en-US" sz="2800" dirty="0" smtClean="0">
                <a:latin typeface="Arial"/>
                <a:ea typeface="Tahoma" panose="020B0604030504040204" pitchFamily="34" charset="0"/>
                <a:cs typeface="Arial"/>
              </a:rPr>
              <a:t> system: exchange </a:t>
            </a:r>
            <a:r>
              <a:rPr lang="en-US" sz="2800" b="1" dirty="0" smtClean="0">
                <a:latin typeface="Arial"/>
                <a:ea typeface="Tahoma" panose="020B0604030504040204" pitchFamily="34" charset="0"/>
                <a:cs typeface="Arial"/>
              </a:rPr>
              <a:t>energy</a:t>
            </a:r>
            <a:r>
              <a:rPr lang="en-US" sz="2800" dirty="0" smtClean="0">
                <a:latin typeface="Arial"/>
                <a:ea typeface="Tahoma" panose="020B0604030504040204" pitchFamily="34" charset="0"/>
                <a:cs typeface="Arial"/>
              </a:rPr>
              <a:t> and </a:t>
            </a:r>
            <a:r>
              <a:rPr lang="en-US" sz="2800" b="1" dirty="0" smtClean="0">
                <a:latin typeface="Arial"/>
                <a:ea typeface="Tahoma" panose="020B0604030504040204" pitchFamily="34" charset="0"/>
                <a:cs typeface="Arial"/>
              </a:rPr>
              <a:t>matter</a:t>
            </a:r>
          </a:p>
          <a:p>
            <a:pPr marL="914400" lvl="1" eaLnBrk="1" hangingPunct="1">
              <a:lnSpc>
                <a:spcPct val="150000"/>
              </a:lnSpc>
              <a:buFont typeface="Arial"/>
              <a:buChar char="•"/>
              <a:defRPr/>
            </a:pPr>
            <a:r>
              <a:rPr lang="en-US" sz="2800" b="1" dirty="0" smtClean="0">
                <a:latin typeface="Arial"/>
                <a:ea typeface="Tahoma" panose="020B0604030504040204" pitchFamily="34" charset="0"/>
                <a:cs typeface="Arial"/>
              </a:rPr>
              <a:t>Closed</a:t>
            </a:r>
            <a:r>
              <a:rPr lang="en-US" sz="2800" dirty="0" smtClean="0">
                <a:latin typeface="Arial"/>
                <a:ea typeface="Tahoma" panose="020B0604030504040204" pitchFamily="34" charset="0"/>
                <a:cs typeface="Arial"/>
              </a:rPr>
              <a:t> system: exchange </a:t>
            </a:r>
            <a:r>
              <a:rPr lang="en-US" sz="2800" b="1" dirty="0" smtClean="0">
                <a:latin typeface="Arial"/>
                <a:ea typeface="Tahoma" panose="020B0604030504040204" pitchFamily="34" charset="0"/>
                <a:cs typeface="Arial"/>
              </a:rPr>
              <a:t>energy</a:t>
            </a:r>
          </a:p>
          <a:p>
            <a:pPr marL="914400" lvl="1" eaLnBrk="1" hangingPunct="1">
              <a:lnSpc>
                <a:spcPct val="150000"/>
              </a:lnSpc>
              <a:buFont typeface="Arial"/>
              <a:buChar char="•"/>
              <a:defRPr/>
            </a:pPr>
            <a:r>
              <a:rPr lang="en-US" sz="2800" b="1" dirty="0" smtClean="0">
                <a:latin typeface="Arial"/>
                <a:ea typeface="Tahoma" panose="020B0604030504040204" pitchFamily="34" charset="0"/>
                <a:cs typeface="Arial"/>
              </a:rPr>
              <a:t>Isolated</a:t>
            </a:r>
            <a:r>
              <a:rPr lang="en-US" sz="2800" dirty="0" smtClean="0">
                <a:latin typeface="Arial"/>
                <a:ea typeface="Tahoma" panose="020B0604030504040204" pitchFamily="34" charset="0"/>
                <a:cs typeface="Arial"/>
              </a:rPr>
              <a:t> system: </a:t>
            </a:r>
            <a:r>
              <a:rPr lang="en-US" sz="2800" b="1" dirty="0" smtClean="0">
                <a:latin typeface="Arial"/>
                <a:ea typeface="Tahoma" panose="020B0604030504040204" pitchFamily="34" charset="0"/>
                <a:cs typeface="Arial"/>
              </a:rPr>
              <a:t>no</a:t>
            </a:r>
            <a:r>
              <a:rPr lang="en-US" sz="2800" dirty="0" smtClean="0">
                <a:latin typeface="Arial"/>
                <a:ea typeface="Tahoma" panose="020B0604030504040204" pitchFamily="34" charset="0"/>
                <a:cs typeface="Arial"/>
              </a:rPr>
              <a:t> exchange</a:t>
            </a:r>
          </a:p>
        </p:txBody>
      </p:sp>
      <p:pic>
        <p:nvPicPr>
          <p:cNvPr id="5" name="Picture 3" descr="682px-System-boundary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3319" y="2121833"/>
            <a:ext cx="3635501" cy="31939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53334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Temperature</a:t>
            </a:r>
            <a:endParaRPr kumimoji="1" lang="zh-CN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528638" y="911224"/>
            <a:ext cx="6592959" cy="491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342900" indent="-342900" eaLnBrk="1" hangingPunct="1">
              <a:lnSpc>
                <a:spcPct val="150000"/>
              </a:lnSpc>
              <a:buFont typeface="Arial"/>
              <a:buChar char="•"/>
              <a:defRPr/>
            </a:pPr>
            <a:r>
              <a:rPr lang="en-US" sz="2800" dirty="0" smtClean="0">
                <a:solidFill>
                  <a:srgbClr val="000000"/>
                </a:solidFill>
                <a:latin typeface="Arial"/>
                <a:ea typeface="Tahoma" panose="020B0604030504040204" pitchFamily="34" charset="0"/>
                <a:cs typeface="Arial"/>
              </a:rPr>
              <a:t>Qualitative laymen perception:</a:t>
            </a:r>
          </a:p>
          <a:p>
            <a:pPr marL="342900" lvl="1" indent="-342900" eaLnBrk="1" hangingPunct="1">
              <a:lnSpc>
                <a:spcPct val="150000"/>
              </a:lnSpc>
              <a:buFont typeface="Arial"/>
              <a:buChar char="•"/>
              <a:defRPr/>
            </a:pPr>
            <a:r>
              <a:rPr lang="en-US" sz="2800" dirty="0" smtClean="0">
                <a:solidFill>
                  <a:srgbClr val="000000"/>
                </a:solidFill>
                <a:latin typeface="Arial"/>
                <a:ea typeface="Tahoma" panose="020B0604030504040204" pitchFamily="34" charset="0"/>
                <a:cs typeface="Arial"/>
              </a:rPr>
              <a:t> hot, warm, cold…</a:t>
            </a:r>
          </a:p>
          <a:p>
            <a:pPr marL="342900" indent="-342900" eaLnBrk="1" hangingPunct="1">
              <a:lnSpc>
                <a:spcPct val="150000"/>
              </a:lnSpc>
              <a:buFont typeface="Arial"/>
              <a:buChar char="•"/>
              <a:defRPr/>
            </a:pPr>
            <a:r>
              <a:rPr lang="en-US" sz="2800" dirty="0" smtClean="0">
                <a:solidFill>
                  <a:srgbClr val="000000"/>
                </a:solidFill>
                <a:latin typeface="Arial"/>
                <a:ea typeface="Tahoma" panose="020B0604030504040204" pitchFamily="34" charset="0"/>
                <a:cs typeface="Arial"/>
              </a:rPr>
              <a:t>Physical property of system:</a:t>
            </a:r>
          </a:p>
          <a:p>
            <a:pPr marL="342900" lvl="1" indent="-342900" eaLnBrk="1" hangingPunct="1">
              <a:lnSpc>
                <a:spcPct val="150000"/>
              </a:lnSpc>
              <a:buFont typeface="Arial"/>
              <a:buChar char="•"/>
              <a:defRPr/>
            </a:pPr>
            <a:r>
              <a:rPr lang="en-US" sz="2800" dirty="0" smtClean="0">
                <a:solidFill>
                  <a:srgbClr val="000000"/>
                </a:solidFill>
                <a:latin typeface="Arial"/>
                <a:ea typeface="Tahoma" panose="020B0604030504040204" pitchFamily="34" charset="0"/>
                <a:cs typeface="Arial"/>
              </a:rPr>
              <a:t>Average kinetic energy of </a:t>
            </a:r>
          </a:p>
          <a:p>
            <a:pPr marL="800100" lvl="1" indent="-342900" eaLnBrk="1" hangingPunct="1">
              <a:lnSpc>
                <a:spcPct val="150000"/>
              </a:lnSpc>
              <a:buFont typeface="Arial"/>
              <a:buChar char="•"/>
              <a:defRPr/>
            </a:pPr>
            <a:r>
              <a:rPr lang="en-US" sz="2800" dirty="0" smtClean="0">
                <a:solidFill>
                  <a:srgbClr val="000000"/>
                </a:solidFill>
                <a:latin typeface="Arial"/>
                <a:ea typeface="Tahoma" panose="020B0604030504040204" pitchFamily="34" charset="0"/>
                <a:cs typeface="Arial"/>
              </a:rPr>
              <a:t>   atoms and/or molecules</a:t>
            </a:r>
          </a:p>
          <a:p>
            <a:pPr marL="342900" lvl="1" indent="-342900" eaLnBrk="1" hangingPunct="1">
              <a:lnSpc>
                <a:spcPct val="150000"/>
              </a:lnSpc>
              <a:buFont typeface="Arial"/>
              <a:buChar char="•"/>
              <a:defRPr/>
            </a:pPr>
            <a:r>
              <a:rPr lang="en-US" sz="2800" dirty="0" smtClean="0">
                <a:solidFill>
                  <a:srgbClr val="000000"/>
                </a:solidFill>
                <a:latin typeface="Arial"/>
                <a:ea typeface="Tahoma" panose="020B0604030504040204" pitchFamily="34" charset="0"/>
                <a:cs typeface="Arial"/>
              </a:rPr>
              <a:t>Absolute zero occurs when </a:t>
            </a:r>
          </a:p>
          <a:p>
            <a:pPr marL="800100" lvl="1" indent="-342900" eaLnBrk="1" hangingPunct="1">
              <a:lnSpc>
                <a:spcPct val="150000"/>
              </a:lnSpc>
              <a:buFont typeface="Arial"/>
              <a:buChar char="•"/>
              <a:defRPr/>
            </a:pPr>
            <a:r>
              <a:rPr lang="en-US" sz="2800" dirty="0" smtClean="0">
                <a:solidFill>
                  <a:srgbClr val="000000"/>
                </a:solidFill>
                <a:latin typeface="Arial"/>
                <a:ea typeface="Tahoma" panose="020B0604030504040204" pitchFamily="34" charset="0"/>
                <a:cs typeface="Arial"/>
              </a:rPr>
              <a:t>   average kinetic energy is</a:t>
            </a:r>
          </a:p>
          <a:p>
            <a:pPr marL="800100" lvl="1" indent="-342900" eaLnBrk="1" hangingPunct="1">
              <a:lnSpc>
                <a:spcPct val="150000"/>
              </a:lnSpc>
              <a:buFont typeface="Arial"/>
              <a:buChar char="•"/>
              <a:defRPr/>
            </a:pPr>
            <a:r>
              <a:rPr lang="en-US" sz="2800" dirty="0" smtClean="0">
                <a:solidFill>
                  <a:srgbClr val="000000"/>
                </a:solidFill>
                <a:latin typeface="Arial"/>
                <a:ea typeface="Tahoma" panose="020B0604030504040204" pitchFamily="34" charset="0"/>
                <a:cs typeface="Arial"/>
              </a:rPr>
              <a:t>   zero: 0</a:t>
            </a:r>
            <a:r>
              <a:rPr lang="en-US" sz="2800" baseline="30000" dirty="0" smtClean="0">
                <a:solidFill>
                  <a:srgbClr val="000000"/>
                </a:solidFill>
                <a:latin typeface="Arial"/>
                <a:ea typeface="Tahoma" panose="020B0604030504040204" pitchFamily="34" charset="0"/>
                <a:cs typeface="Arial"/>
              </a:rPr>
              <a:t>o</a:t>
            </a:r>
            <a:r>
              <a:rPr lang="en-US" sz="2800" dirty="0" smtClean="0">
                <a:solidFill>
                  <a:srgbClr val="000000"/>
                </a:solidFill>
                <a:latin typeface="Arial"/>
                <a:ea typeface="Tahoma" panose="020B0604030504040204" pitchFamily="34" charset="0"/>
                <a:cs typeface="Arial"/>
              </a:rPr>
              <a:t>K</a:t>
            </a:r>
          </a:p>
        </p:txBody>
      </p:sp>
      <p:pic>
        <p:nvPicPr>
          <p:cNvPr id="5" name="Picture 3" descr="Thermally_Agitated_Molecule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4908" y="1691333"/>
            <a:ext cx="3543060" cy="3543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76371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Heat &amp; Heat Transfer</a:t>
            </a:r>
            <a:endParaRPr kumimoji="1" lang="zh-CN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079679" y="1321992"/>
            <a:ext cx="10050929" cy="3235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342900" indent="-342900" eaLnBrk="1" hangingPunct="1">
              <a:lnSpc>
                <a:spcPct val="150000"/>
              </a:lnSpc>
              <a:buFont typeface="Arial"/>
              <a:buChar char="•"/>
            </a:pPr>
            <a:r>
              <a:rPr lang="en-US" altLang="en-US" sz="2800" b="1" dirty="0">
                <a:solidFill>
                  <a:srgbClr val="000000"/>
                </a:solidFill>
                <a:latin typeface="Arial"/>
                <a:cs typeface="Arial"/>
              </a:rPr>
              <a:t>Heat</a:t>
            </a:r>
            <a:r>
              <a:rPr lang="en-US" altLang="en-US" sz="2800" dirty="0">
                <a:solidFill>
                  <a:srgbClr val="000000"/>
                </a:solidFill>
                <a:latin typeface="Arial"/>
                <a:cs typeface="Arial"/>
              </a:rPr>
              <a:t>: thermal energy (total kinetic energy of all atoms and/or molecules)</a:t>
            </a:r>
          </a:p>
          <a:p>
            <a:pPr marL="1257300" lvl="2" indent="-342900" eaLnBrk="1" hangingPunct="1">
              <a:lnSpc>
                <a:spcPct val="150000"/>
              </a:lnSpc>
              <a:buFont typeface="Arial"/>
              <a:buChar char="•"/>
            </a:pPr>
            <a:endParaRPr lang="en-US" altLang="en-US" sz="2800" i="1" dirty="0">
              <a:solidFill>
                <a:srgbClr val="000000"/>
              </a:solidFill>
              <a:latin typeface="Arial"/>
              <a:cs typeface="Arial"/>
            </a:endParaRPr>
          </a:p>
          <a:p>
            <a:pPr marL="342900" indent="-342900" eaLnBrk="1" hangingPunct="1">
              <a:lnSpc>
                <a:spcPct val="150000"/>
              </a:lnSpc>
              <a:buFont typeface="Arial"/>
              <a:buChar char="•"/>
            </a:pPr>
            <a:r>
              <a:rPr lang="en-US" altLang="en-US" sz="2800" b="1" dirty="0">
                <a:solidFill>
                  <a:srgbClr val="000000"/>
                </a:solidFill>
                <a:latin typeface="Arial"/>
                <a:cs typeface="Arial"/>
              </a:rPr>
              <a:t>Heat transfer</a:t>
            </a:r>
            <a:r>
              <a:rPr lang="en-US" altLang="en-US" sz="2800" dirty="0">
                <a:solidFill>
                  <a:srgbClr val="000000"/>
                </a:solidFill>
                <a:latin typeface="Arial"/>
                <a:cs typeface="Arial"/>
              </a:rPr>
              <a:t>: passage of thermal energy from hot to cold body</a:t>
            </a: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2442331" y="5006294"/>
            <a:ext cx="7315200" cy="533400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 dirty="0"/>
          </a:p>
          <a:p>
            <a:pPr algn="ctr"/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Can NEVER be stopped, only SLOWED DOWN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697284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Equilibrium</a:t>
            </a:r>
            <a:endParaRPr kumimoji="1" lang="zh-CN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050806" y="1184576"/>
            <a:ext cx="7326313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7675" indent="-4476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342900" indent="-342900" eaLnBrk="1" hangingPunct="1">
              <a:lnSpc>
                <a:spcPct val="150000"/>
              </a:lnSpc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Equilibrium reached </a:t>
            </a:r>
          </a:p>
          <a:p>
            <a:pPr marL="800100" lvl="1" indent="-342900" eaLnBrk="1" hangingPunct="1">
              <a:lnSpc>
                <a:spcPct val="150000"/>
              </a:lnSpc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Temperature at all points in a system are equal</a:t>
            </a: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2024765" y="3366006"/>
            <a:ext cx="3429000" cy="1370013"/>
            <a:chOff x="-432" y="2688"/>
            <a:chExt cx="2832" cy="1296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-432" y="2688"/>
              <a:ext cx="2832" cy="1296"/>
            </a:xfrm>
            <a:prstGeom prst="rect">
              <a:avLst/>
            </a:prstGeom>
            <a:solidFill>
              <a:schemeClr val="accent1"/>
            </a:solidFill>
            <a:ln w="9525">
              <a:miter lim="800000"/>
              <a:headEnd/>
              <a:tailEnd/>
            </a:ln>
            <a:scene3d>
              <a:camera prst="legacyPerspectiv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chemeClr val="accent1"/>
              </a:extrusionClr>
              <a:contourClr>
                <a:schemeClr val="accent1"/>
              </a:contourClr>
            </a:sp3d>
          </p:spPr>
          <p:txBody>
            <a:bodyPr wrap="none" anchor="ctr">
              <a:flatTx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-241" y="2882"/>
              <a:ext cx="433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65</a:t>
              </a:r>
              <a:r>
                <a:rPr lang="en-US" altLang="en-US" sz="1800" baseline="30000"/>
                <a:t>o</a:t>
              </a:r>
              <a:endParaRPr lang="en-US" altLang="en-US" sz="1800"/>
            </a:p>
          </p:txBody>
        </p:sp>
        <p:sp>
          <p:nvSpPr>
            <p:cNvPr id="8" name="Text Box 7"/>
            <p:cNvSpPr txBox="1">
              <a:spLocks noChangeArrowheads="1"/>
            </p:cNvSpPr>
            <p:nvPr/>
          </p:nvSpPr>
          <p:spPr bwMode="auto">
            <a:xfrm>
              <a:off x="-95" y="3599"/>
              <a:ext cx="431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73</a:t>
              </a:r>
              <a:r>
                <a:rPr lang="en-US" altLang="en-US" sz="1800" baseline="30000"/>
                <a:t>o</a:t>
              </a:r>
              <a:endParaRPr lang="en-US" altLang="en-US" sz="1800"/>
            </a:p>
          </p:txBody>
        </p:sp>
        <p:sp>
          <p:nvSpPr>
            <p:cNvPr id="9" name="Text Box 8"/>
            <p:cNvSpPr txBox="1">
              <a:spLocks noChangeArrowheads="1"/>
            </p:cNvSpPr>
            <p:nvPr/>
          </p:nvSpPr>
          <p:spPr bwMode="auto">
            <a:xfrm>
              <a:off x="768" y="2784"/>
              <a:ext cx="528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125</a:t>
              </a:r>
              <a:r>
                <a:rPr lang="en-US" altLang="en-US" sz="1800" baseline="30000"/>
                <a:t>o</a:t>
              </a:r>
              <a:endParaRPr lang="en-US" altLang="en-US" sz="1800"/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1056" y="3311"/>
              <a:ext cx="431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50</a:t>
              </a:r>
              <a:r>
                <a:rPr lang="en-US" altLang="en-US" sz="1800" baseline="30000"/>
                <a:t>o</a:t>
              </a:r>
              <a:endParaRPr lang="en-US" altLang="en-US" sz="1800"/>
            </a:p>
          </p:txBody>
        </p:sp>
        <p:sp>
          <p:nvSpPr>
            <p:cNvPr id="11" name="Text Box 10"/>
            <p:cNvSpPr txBox="1">
              <a:spLocks noChangeArrowheads="1"/>
            </p:cNvSpPr>
            <p:nvPr/>
          </p:nvSpPr>
          <p:spPr bwMode="auto">
            <a:xfrm>
              <a:off x="1873" y="2832"/>
              <a:ext cx="431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39</a:t>
              </a:r>
              <a:r>
                <a:rPr lang="en-US" altLang="en-US" sz="1800" baseline="30000"/>
                <a:t>o</a:t>
              </a:r>
              <a:endParaRPr lang="en-US" altLang="en-US" sz="1800"/>
            </a:p>
          </p:txBody>
        </p:sp>
        <p:sp>
          <p:nvSpPr>
            <p:cNvPr id="12" name="Text Box 11"/>
            <p:cNvSpPr txBox="1">
              <a:spLocks noChangeArrowheads="1"/>
            </p:cNvSpPr>
            <p:nvPr/>
          </p:nvSpPr>
          <p:spPr bwMode="auto">
            <a:xfrm>
              <a:off x="289" y="2975"/>
              <a:ext cx="431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25</a:t>
              </a:r>
              <a:r>
                <a:rPr lang="en-US" altLang="en-US" sz="1800" baseline="30000"/>
                <a:t>o</a:t>
              </a:r>
              <a:endParaRPr lang="en-US" altLang="en-US" sz="1800"/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1487" y="3553"/>
              <a:ext cx="433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80</a:t>
              </a:r>
              <a:r>
                <a:rPr lang="en-US" altLang="en-US" sz="1800" baseline="30000"/>
                <a:t>o</a:t>
              </a:r>
              <a:endParaRPr lang="en-US" altLang="en-US" sz="1800"/>
            </a:p>
          </p:txBody>
        </p:sp>
        <p:sp>
          <p:nvSpPr>
            <p:cNvPr id="14" name="Text Box 13"/>
            <p:cNvSpPr txBox="1">
              <a:spLocks noChangeArrowheads="1"/>
            </p:cNvSpPr>
            <p:nvPr/>
          </p:nvSpPr>
          <p:spPr bwMode="auto">
            <a:xfrm>
              <a:off x="386" y="3457"/>
              <a:ext cx="429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95</a:t>
              </a:r>
              <a:r>
                <a:rPr lang="en-US" altLang="en-US" sz="1800" baseline="30000"/>
                <a:t>o</a:t>
              </a:r>
              <a:endParaRPr lang="en-US" altLang="en-US" sz="1800"/>
            </a:p>
          </p:txBody>
        </p:sp>
        <p:sp>
          <p:nvSpPr>
            <p:cNvPr id="15" name="Text Box 14"/>
            <p:cNvSpPr txBox="1">
              <a:spLocks noChangeArrowheads="1"/>
            </p:cNvSpPr>
            <p:nvPr/>
          </p:nvSpPr>
          <p:spPr bwMode="auto">
            <a:xfrm>
              <a:off x="1200" y="2975"/>
              <a:ext cx="432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90</a:t>
              </a:r>
              <a:r>
                <a:rPr lang="en-US" altLang="en-US" sz="1800" baseline="30000"/>
                <a:t>o</a:t>
              </a:r>
              <a:endParaRPr lang="en-US" altLang="en-US" sz="1800"/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1873" y="3215"/>
              <a:ext cx="431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58</a:t>
              </a:r>
              <a:r>
                <a:rPr lang="en-US" altLang="en-US" sz="1800" baseline="30000"/>
                <a:t>o</a:t>
              </a:r>
              <a:endParaRPr lang="en-US" altLang="en-US" sz="1800"/>
            </a:p>
          </p:txBody>
        </p:sp>
      </p:grpSp>
      <p:sp>
        <p:nvSpPr>
          <p:cNvPr id="17" name="Text Box 29"/>
          <p:cNvSpPr txBox="1">
            <a:spLocks noChangeArrowheads="1"/>
          </p:cNvSpPr>
          <p:nvPr/>
        </p:nvSpPr>
        <p:spPr bwMode="auto">
          <a:xfrm>
            <a:off x="2558165" y="4890006"/>
            <a:ext cx="19812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000066"/>
                </a:solidFill>
              </a:rPr>
              <a:t>Initial State</a:t>
            </a:r>
            <a:endParaRPr lang="en-US" altLang="en-US">
              <a:solidFill>
                <a:srgbClr val="000066"/>
              </a:solidFill>
            </a:endParaRPr>
          </a:p>
        </p:txBody>
      </p:sp>
      <p:grpSp>
        <p:nvGrpSpPr>
          <p:cNvPr id="18" name="Group 16"/>
          <p:cNvGrpSpPr>
            <a:grpSpLocks/>
          </p:cNvGrpSpPr>
          <p:nvPr/>
        </p:nvGrpSpPr>
        <p:grpSpPr bwMode="auto">
          <a:xfrm>
            <a:off x="6749165" y="3366006"/>
            <a:ext cx="3429000" cy="1368425"/>
            <a:chOff x="3216" y="2736"/>
            <a:chExt cx="2832" cy="1296"/>
          </a:xfrm>
        </p:grpSpPr>
        <p:sp>
          <p:nvSpPr>
            <p:cNvPr id="19" name="Rectangle 17"/>
            <p:cNvSpPr>
              <a:spLocks noChangeArrowheads="1"/>
            </p:cNvSpPr>
            <p:nvPr/>
          </p:nvSpPr>
          <p:spPr bwMode="auto">
            <a:xfrm>
              <a:off x="3216" y="2736"/>
              <a:ext cx="2832" cy="1296"/>
            </a:xfrm>
            <a:prstGeom prst="rect">
              <a:avLst/>
            </a:prstGeom>
            <a:solidFill>
              <a:schemeClr val="accent1"/>
            </a:solidFill>
            <a:ln w="9525">
              <a:miter lim="800000"/>
              <a:headEnd/>
              <a:tailEnd/>
            </a:ln>
            <a:scene3d>
              <a:camera prst="legacyPerspectiv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chemeClr val="accent1"/>
              </a:extrusionClr>
              <a:contourClr>
                <a:schemeClr val="accent1"/>
              </a:contourClr>
            </a:sp3d>
          </p:spPr>
          <p:txBody>
            <a:bodyPr wrap="none" anchor="ctr">
              <a:flatTx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0" name="Text Box 18"/>
            <p:cNvSpPr txBox="1">
              <a:spLocks noChangeArrowheads="1"/>
            </p:cNvSpPr>
            <p:nvPr/>
          </p:nvSpPr>
          <p:spPr bwMode="auto">
            <a:xfrm>
              <a:off x="3407" y="2928"/>
              <a:ext cx="433" cy="3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70</a:t>
              </a:r>
            </a:p>
          </p:txBody>
        </p:sp>
        <p:sp>
          <p:nvSpPr>
            <p:cNvPr id="21" name="Text Box 19"/>
            <p:cNvSpPr txBox="1">
              <a:spLocks noChangeArrowheads="1"/>
            </p:cNvSpPr>
            <p:nvPr/>
          </p:nvSpPr>
          <p:spPr bwMode="auto">
            <a:xfrm>
              <a:off x="3552" y="3649"/>
              <a:ext cx="432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70</a:t>
              </a:r>
              <a:r>
                <a:rPr lang="en-US" altLang="en-US" sz="1800" baseline="30000"/>
                <a:t>o</a:t>
              </a:r>
              <a:endParaRPr lang="en-US" altLang="en-US" sz="1800"/>
            </a:p>
          </p:txBody>
        </p:sp>
        <p:sp>
          <p:nvSpPr>
            <p:cNvPr id="22" name="Text Box 20"/>
            <p:cNvSpPr txBox="1">
              <a:spLocks noChangeArrowheads="1"/>
            </p:cNvSpPr>
            <p:nvPr/>
          </p:nvSpPr>
          <p:spPr bwMode="auto">
            <a:xfrm>
              <a:off x="4416" y="2834"/>
              <a:ext cx="529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70</a:t>
              </a:r>
              <a:r>
                <a:rPr lang="en-US" altLang="en-US" sz="1800" baseline="30000"/>
                <a:t>o</a:t>
              </a:r>
              <a:endParaRPr lang="en-US" altLang="en-US" sz="1800"/>
            </a:p>
          </p:txBody>
        </p:sp>
        <p:sp>
          <p:nvSpPr>
            <p:cNvPr id="23" name="Text Box 21"/>
            <p:cNvSpPr txBox="1">
              <a:spLocks noChangeArrowheads="1"/>
            </p:cNvSpPr>
            <p:nvPr/>
          </p:nvSpPr>
          <p:spPr bwMode="auto">
            <a:xfrm>
              <a:off x="4705" y="3361"/>
              <a:ext cx="432" cy="3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70</a:t>
              </a:r>
              <a:r>
                <a:rPr lang="en-US" altLang="en-US" sz="1800" baseline="30000"/>
                <a:t>o</a:t>
              </a:r>
              <a:endParaRPr lang="en-US" altLang="en-US" sz="1800"/>
            </a:p>
          </p:txBody>
        </p:sp>
        <p:sp>
          <p:nvSpPr>
            <p:cNvPr id="24" name="Text Box 22"/>
            <p:cNvSpPr txBox="1">
              <a:spLocks noChangeArrowheads="1"/>
            </p:cNvSpPr>
            <p:nvPr/>
          </p:nvSpPr>
          <p:spPr bwMode="auto">
            <a:xfrm>
              <a:off x="5520" y="2879"/>
              <a:ext cx="434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70</a:t>
              </a:r>
              <a:r>
                <a:rPr lang="en-US" altLang="en-US" sz="1800" baseline="30000"/>
                <a:t>o</a:t>
              </a:r>
              <a:endParaRPr lang="en-US" altLang="en-US" sz="1800"/>
            </a:p>
          </p:txBody>
        </p:sp>
        <p:sp>
          <p:nvSpPr>
            <p:cNvPr id="25" name="Text Box 23"/>
            <p:cNvSpPr txBox="1">
              <a:spLocks noChangeArrowheads="1"/>
            </p:cNvSpPr>
            <p:nvPr/>
          </p:nvSpPr>
          <p:spPr bwMode="auto">
            <a:xfrm>
              <a:off x="3937" y="3025"/>
              <a:ext cx="431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70</a:t>
              </a:r>
              <a:r>
                <a:rPr lang="en-US" altLang="en-US" sz="1800" baseline="30000"/>
                <a:t>o</a:t>
              </a:r>
              <a:endParaRPr lang="en-US" altLang="en-US" sz="1800"/>
            </a:p>
          </p:txBody>
        </p:sp>
        <p:sp>
          <p:nvSpPr>
            <p:cNvPr id="26" name="Text Box 24"/>
            <p:cNvSpPr txBox="1">
              <a:spLocks noChangeArrowheads="1"/>
            </p:cNvSpPr>
            <p:nvPr/>
          </p:nvSpPr>
          <p:spPr bwMode="auto">
            <a:xfrm>
              <a:off x="5137" y="3601"/>
              <a:ext cx="431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70</a:t>
              </a:r>
              <a:r>
                <a:rPr lang="en-US" altLang="en-US" sz="1800" baseline="30000"/>
                <a:t>o</a:t>
              </a:r>
              <a:endParaRPr lang="en-US" altLang="en-US" sz="1800"/>
            </a:p>
          </p:txBody>
        </p:sp>
        <p:sp>
          <p:nvSpPr>
            <p:cNvPr id="27" name="Text Box 25"/>
            <p:cNvSpPr txBox="1">
              <a:spLocks noChangeArrowheads="1"/>
            </p:cNvSpPr>
            <p:nvPr/>
          </p:nvSpPr>
          <p:spPr bwMode="auto">
            <a:xfrm>
              <a:off x="4034" y="3504"/>
              <a:ext cx="429" cy="3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70</a:t>
              </a:r>
              <a:r>
                <a:rPr lang="en-US" altLang="en-US" sz="1800" baseline="30000"/>
                <a:t>o</a:t>
              </a:r>
              <a:endParaRPr lang="en-US" altLang="en-US" sz="1800"/>
            </a:p>
          </p:txBody>
        </p:sp>
        <p:sp>
          <p:nvSpPr>
            <p:cNvPr id="28" name="Text Box 26"/>
            <p:cNvSpPr txBox="1">
              <a:spLocks noChangeArrowheads="1"/>
            </p:cNvSpPr>
            <p:nvPr/>
          </p:nvSpPr>
          <p:spPr bwMode="auto">
            <a:xfrm>
              <a:off x="4848" y="3025"/>
              <a:ext cx="432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 dirty="0"/>
                <a:t>70</a:t>
              </a:r>
              <a:r>
                <a:rPr lang="en-US" altLang="en-US" sz="1800" baseline="30000" dirty="0"/>
                <a:t>o</a:t>
              </a:r>
              <a:endParaRPr lang="en-US" altLang="en-US" sz="1800" dirty="0"/>
            </a:p>
          </p:txBody>
        </p:sp>
        <p:sp>
          <p:nvSpPr>
            <p:cNvPr id="29" name="Text Box 27"/>
            <p:cNvSpPr txBox="1">
              <a:spLocks noChangeArrowheads="1"/>
            </p:cNvSpPr>
            <p:nvPr/>
          </p:nvSpPr>
          <p:spPr bwMode="auto">
            <a:xfrm>
              <a:off x="5520" y="3265"/>
              <a:ext cx="434" cy="3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70</a:t>
              </a:r>
              <a:r>
                <a:rPr lang="en-US" altLang="en-US" sz="1800" baseline="30000"/>
                <a:t>o</a:t>
              </a:r>
              <a:endParaRPr lang="en-US" altLang="en-US" sz="1800"/>
            </a:p>
          </p:txBody>
        </p:sp>
      </p:grpSp>
      <p:sp>
        <p:nvSpPr>
          <p:cNvPr id="30" name="Text Box 30"/>
          <p:cNvSpPr txBox="1">
            <a:spLocks noChangeArrowheads="1"/>
          </p:cNvSpPr>
          <p:nvPr/>
        </p:nvSpPr>
        <p:spPr bwMode="auto">
          <a:xfrm>
            <a:off x="7739765" y="4890006"/>
            <a:ext cx="18288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000066"/>
                </a:solidFill>
              </a:rPr>
              <a:t>Final State</a:t>
            </a:r>
            <a:endParaRPr lang="en-US" altLang="en-US">
              <a:solidFill>
                <a:srgbClr val="000066"/>
              </a:solidFill>
            </a:endParaRPr>
          </a:p>
        </p:txBody>
      </p:sp>
      <p:sp>
        <p:nvSpPr>
          <p:cNvPr id="31" name="Line 32"/>
          <p:cNvSpPr>
            <a:spLocks noChangeShapeType="1"/>
          </p:cNvSpPr>
          <p:nvPr/>
        </p:nvSpPr>
        <p:spPr bwMode="auto">
          <a:xfrm>
            <a:off x="5758565" y="4051806"/>
            <a:ext cx="838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9760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Means of Heat Transfer</a:t>
            </a:r>
            <a:endParaRPr kumimoji="1" lang="zh-CN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995192" y="903684"/>
            <a:ext cx="8229600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150000"/>
              </a:lnSpc>
              <a:buFont typeface="Arial"/>
              <a:buChar char="•"/>
            </a:pPr>
            <a:r>
              <a:rPr lang="en-US" altLang="en-US" sz="2800" dirty="0">
                <a:solidFill>
                  <a:srgbClr val="000000"/>
                </a:solidFill>
                <a:latin typeface="Arial"/>
                <a:cs typeface="Arial"/>
              </a:rPr>
              <a:t>Three types of heat transfer covered:</a:t>
            </a:r>
          </a:p>
          <a:p>
            <a:pPr lvl="1" eaLnBrk="1" hangingPunct="1">
              <a:lnSpc>
                <a:spcPct val="150000"/>
              </a:lnSpc>
              <a:buFont typeface="Arial"/>
              <a:buChar char="•"/>
            </a:pPr>
            <a:r>
              <a:rPr lang="en-US" altLang="en-US" sz="2800" b="1" dirty="0">
                <a:solidFill>
                  <a:srgbClr val="000000"/>
                </a:solidFill>
                <a:latin typeface="Arial"/>
                <a:cs typeface="Arial"/>
              </a:rPr>
              <a:t>Conduction</a:t>
            </a:r>
            <a:r>
              <a:rPr lang="en-US" altLang="en-US" sz="2800" dirty="0">
                <a:solidFill>
                  <a:srgbClr val="000000"/>
                </a:solidFill>
                <a:latin typeface="Arial"/>
                <a:cs typeface="Arial"/>
              </a:rPr>
              <a:t>: through matter (solids)</a:t>
            </a:r>
          </a:p>
          <a:p>
            <a:pPr lvl="1" eaLnBrk="1" hangingPunct="1">
              <a:lnSpc>
                <a:spcPct val="150000"/>
              </a:lnSpc>
              <a:buFont typeface="Arial"/>
              <a:buChar char="•"/>
            </a:pPr>
            <a:r>
              <a:rPr lang="en-US" altLang="en-US" sz="2800" b="1" dirty="0">
                <a:solidFill>
                  <a:srgbClr val="000000"/>
                </a:solidFill>
                <a:latin typeface="Arial"/>
                <a:cs typeface="Arial"/>
              </a:rPr>
              <a:t>Convection</a:t>
            </a:r>
            <a:r>
              <a:rPr lang="en-US" altLang="en-US" sz="2800" dirty="0">
                <a:solidFill>
                  <a:srgbClr val="000000"/>
                </a:solidFill>
                <a:latin typeface="Arial"/>
                <a:cs typeface="Arial"/>
              </a:rPr>
              <a:t>: through fluids</a:t>
            </a:r>
          </a:p>
          <a:p>
            <a:pPr lvl="1" eaLnBrk="1" hangingPunct="1">
              <a:lnSpc>
                <a:spcPct val="150000"/>
              </a:lnSpc>
              <a:buFont typeface="Arial"/>
              <a:buChar char="•"/>
            </a:pPr>
            <a:r>
              <a:rPr lang="en-US" altLang="en-US" sz="2800" b="1" dirty="0">
                <a:solidFill>
                  <a:srgbClr val="000000"/>
                </a:solidFill>
                <a:latin typeface="Arial"/>
                <a:cs typeface="Arial"/>
              </a:rPr>
              <a:t>Radiation</a:t>
            </a:r>
            <a:r>
              <a:rPr lang="en-US" altLang="en-US" sz="2800" dirty="0">
                <a:solidFill>
                  <a:srgbClr val="000000"/>
                </a:solidFill>
                <a:latin typeface="Arial"/>
                <a:cs typeface="Arial"/>
              </a:rPr>
              <a:t>: does not require medium</a:t>
            </a:r>
          </a:p>
        </p:txBody>
      </p:sp>
      <p:pic>
        <p:nvPicPr>
          <p:cNvPr id="5" name="Picture 14" descr="heatran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7621" y="3608758"/>
            <a:ext cx="3505828" cy="264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45724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Conduction</a:t>
            </a:r>
            <a:endParaRPr kumimoji="1" lang="zh-CN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772926" y="1209480"/>
            <a:ext cx="7326313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7675" indent="-4476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endParaRPr lang="en-US" altLang="en-US"/>
          </a:p>
          <a:p>
            <a:pPr>
              <a:spcBef>
                <a:spcPct val="20000"/>
              </a:spcBef>
            </a:pPr>
            <a:endParaRPr lang="en-US" altLang="en-US"/>
          </a:p>
        </p:txBody>
      </p:sp>
      <p:sp>
        <p:nvSpPr>
          <p:cNvPr id="5" name="Rectangle 18"/>
          <p:cNvSpPr>
            <a:spLocks noChangeArrowheads="1"/>
          </p:cNvSpPr>
          <p:nvPr/>
        </p:nvSpPr>
        <p:spPr bwMode="auto">
          <a:xfrm>
            <a:off x="6811526" y="1630167"/>
            <a:ext cx="3200400" cy="1371600"/>
          </a:xfrm>
          <a:prstGeom prst="rect">
            <a:avLst/>
          </a:prstGeom>
          <a:gradFill rotWithShape="1">
            <a:gsLst>
              <a:gs pos="0">
                <a:srgbClr val="CC0000"/>
              </a:gs>
              <a:gs pos="100000">
                <a:srgbClr val="3366CC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100</a:t>
            </a:r>
            <a:r>
              <a:rPr lang="en-US" altLang="en-US">
                <a:cs typeface="Times New Roman" panose="02020603050405020304" pitchFamily="18" charset="0"/>
              </a:rPr>
              <a:t>°F</a:t>
            </a:r>
          </a:p>
          <a:p>
            <a:endParaRPr lang="en-US" altLang="en-US">
              <a:cs typeface="Times New Roman" panose="02020603050405020304" pitchFamily="18" charset="0"/>
            </a:endParaRPr>
          </a:p>
          <a:p>
            <a:endParaRPr lang="en-US" altLang="en-US">
              <a:cs typeface="Times New Roman" panose="02020603050405020304" pitchFamily="18" charset="0"/>
            </a:endParaRPr>
          </a:p>
          <a:p>
            <a:endParaRPr lang="en-US" altLang="en-US">
              <a:cs typeface="Times New Roman" panose="02020603050405020304" pitchFamily="18" charset="0"/>
            </a:endParaRPr>
          </a:p>
          <a:p>
            <a:endParaRPr lang="en-US" altLang="en-US">
              <a:cs typeface="Times New Roman" panose="02020603050405020304" pitchFamily="18" charset="0"/>
            </a:endParaRPr>
          </a:p>
          <a:p>
            <a:endParaRPr lang="en-US" altLang="en-US">
              <a:cs typeface="Times New Roman" panose="02020603050405020304" pitchFamily="18" charset="0"/>
            </a:endParaRPr>
          </a:p>
          <a:p>
            <a:endParaRPr lang="en-US" altLang="en-US">
              <a:cs typeface="Times New Roman" panose="02020603050405020304" pitchFamily="18" charset="0"/>
            </a:endParaRPr>
          </a:p>
          <a:p>
            <a:endParaRPr lang="en-US" altLang="en-US">
              <a:cs typeface="Times New Roman" panose="02020603050405020304" pitchFamily="18" charset="0"/>
            </a:endParaRPr>
          </a:p>
          <a:p>
            <a:endParaRPr lang="en-US" altLang="en-US">
              <a:cs typeface="Times New Roman" panose="02020603050405020304" pitchFamily="18" charset="0"/>
            </a:endParaRPr>
          </a:p>
          <a:p>
            <a:endParaRPr lang="en-US" altLang="en-US">
              <a:cs typeface="Times New Roman" panose="02020603050405020304" pitchFamily="18" charset="0"/>
            </a:endParaRPr>
          </a:p>
          <a:p>
            <a:r>
              <a:rPr lang="en-US" altLang="en-US">
                <a:cs typeface="Times New Roman" panose="02020603050405020304" pitchFamily="18" charset="0"/>
              </a:rPr>
              <a:t>200</a:t>
            </a:r>
            <a:r>
              <a:rPr lang="en-US" altLang="en-US"/>
              <a:t>°F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057583" y="1009850"/>
            <a:ext cx="4038600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</a:pPr>
            <a:r>
              <a:rPr lang="en-US" altLang="en-US" sz="2500" dirty="0" smtClean="0">
                <a:solidFill>
                  <a:srgbClr val="000066"/>
                </a:solidFill>
                <a:latin typeface="Arial"/>
                <a:cs typeface="Arial"/>
              </a:rPr>
              <a:t>Heat transferred through a solid body</a:t>
            </a:r>
            <a:endParaRPr lang="en-US" altLang="en-US" sz="2500" dirty="0" smtClean="0">
              <a:solidFill>
                <a:srgbClr val="000066"/>
              </a:solidFill>
              <a:latin typeface="Arial"/>
              <a:cs typeface="Arial"/>
            </a:endParaRPr>
          </a:p>
        </p:txBody>
      </p: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7497326" y="2011167"/>
            <a:ext cx="2514600" cy="685800"/>
            <a:chOff x="2592" y="3408"/>
            <a:chExt cx="528" cy="384"/>
          </a:xfrm>
        </p:grpSpPr>
        <p:sp>
          <p:nvSpPr>
            <p:cNvPr id="8" name="Line 7"/>
            <p:cNvSpPr>
              <a:spLocks noChangeShapeType="1"/>
            </p:cNvSpPr>
            <p:nvPr/>
          </p:nvSpPr>
          <p:spPr bwMode="auto">
            <a:xfrm>
              <a:off x="2592" y="3408"/>
              <a:ext cx="528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2592" y="3600"/>
              <a:ext cx="528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>
              <a:off x="2592" y="3792"/>
              <a:ext cx="528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" name="Group 11"/>
          <p:cNvGrpSpPr>
            <a:grpSpLocks/>
          </p:cNvGrpSpPr>
          <p:nvPr/>
        </p:nvGrpSpPr>
        <p:grpSpPr bwMode="auto">
          <a:xfrm>
            <a:off x="1351925" y="3491167"/>
            <a:ext cx="9634726" cy="2586038"/>
            <a:chOff x="1354" y="3084"/>
            <a:chExt cx="4757" cy="1480"/>
          </a:xfrm>
        </p:grpSpPr>
        <p:sp>
          <p:nvSpPr>
            <p:cNvPr id="12" name="Text Box 12"/>
            <p:cNvSpPr txBox="1">
              <a:spLocks noChangeArrowheads="1"/>
            </p:cNvSpPr>
            <p:nvPr/>
          </p:nvSpPr>
          <p:spPr bwMode="auto">
            <a:xfrm>
              <a:off x="3615" y="3311"/>
              <a:ext cx="249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lnSpc>
                  <a:spcPct val="75000"/>
                </a:lnSpc>
                <a:spcBef>
                  <a:spcPct val="50000"/>
                </a:spcBef>
              </a:pPr>
              <a:r>
                <a:rPr lang="en-US" altLang="en-US" dirty="0">
                  <a:solidFill>
                    <a:srgbClr val="000000"/>
                  </a:solidFill>
                  <a:latin typeface="Arial"/>
                  <a:cs typeface="Arial"/>
                </a:rPr>
                <a:t>     </a:t>
              </a:r>
              <a:r>
                <a:rPr lang="en-US" altLang="en-US" i="1" dirty="0">
                  <a:solidFill>
                    <a:srgbClr val="000000"/>
                  </a:solidFill>
                  <a:latin typeface="Arial"/>
                  <a:cs typeface="Arial"/>
                </a:rPr>
                <a:t>k</a:t>
              </a:r>
              <a:r>
                <a:rPr lang="en-US" altLang="en-US" dirty="0">
                  <a:solidFill>
                    <a:srgbClr val="000000"/>
                  </a:solidFill>
                  <a:latin typeface="Arial"/>
                  <a:cs typeface="Arial"/>
                </a:rPr>
                <a:t> = Coefficient of </a:t>
              </a:r>
            </a:p>
            <a:p>
              <a:pPr>
                <a:lnSpc>
                  <a:spcPct val="75000"/>
                </a:lnSpc>
                <a:spcBef>
                  <a:spcPct val="50000"/>
                </a:spcBef>
              </a:pPr>
              <a:r>
                <a:rPr lang="en-US" altLang="en-US" dirty="0">
                  <a:solidFill>
                    <a:srgbClr val="000000"/>
                  </a:solidFill>
                  <a:latin typeface="Arial"/>
                  <a:cs typeface="Arial"/>
                </a:rPr>
                <a:t>           thermal conductivity </a:t>
              </a:r>
            </a:p>
            <a:p>
              <a:pPr>
                <a:lnSpc>
                  <a:spcPct val="75000"/>
                </a:lnSpc>
                <a:spcBef>
                  <a:spcPct val="50000"/>
                </a:spcBef>
              </a:pPr>
              <a:r>
                <a:rPr lang="en-US" altLang="en-US" dirty="0">
                  <a:solidFill>
                    <a:srgbClr val="000000"/>
                  </a:solidFill>
                  <a:latin typeface="Arial"/>
                  <a:cs typeface="Arial"/>
                </a:rPr>
                <a:t>     </a:t>
              </a:r>
              <a:r>
                <a:rPr lang="en-US" altLang="en-US" i="1" dirty="0">
                  <a:solidFill>
                    <a:srgbClr val="000000"/>
                  </a:solidFill>
                  <a:latin typeface="Arial"/>
                  <a:cs typeface="Arial"/>
                </a:rPr>
                <a:t>A</a:t>
              </a:r>
              <a:r>
                <a:rPr lang="en-US" altLang="en-US" dirty="0">
                  <a:solidFill>
                    <a:srgbClr val="000000"/>
                  </a:solidFill>
                  <a:latin typeface="Arial"/>
                  <a:cs typeface="Arial"/>
                </a:rPr>
                <a:t> = Cross-sectional area 	</a:t>
              </a:r>
            </a:p>
          </p:txBody>
        </p:sp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1354" y="3084"/>
              <a:ext cx="1923" cy="1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US" i="1" dirty="0">
                  <a:solidFill>
                    <a:srgbClr val="000000"/>
                  </a:solidFill>
                  <a:latin typeface="Arial"/>
                  <a:cs typeface="Arial"/>
                </a:rPr>
                <a:t>q </a:t>
              </a:r>
              <a:r>
                <a:rPr lang="en-US" altLang="en-US" dirty="0">
                  <a:solidFill>
                    <a:srgbClr val="000000"/>
                  </a:solidFill>
                  <a:latin typeface="Arial"/>
                  <a:cs typeface="Arial"/>
                </a:rPr>
                <a:t>= Heat transferred </a:t>
              </a:r>
            </a:p>
            <a:p>
              <a:r>
                <a:rPr lang="en-US" altLang="en-US" dirty="0">
                  <a:solidFill>
                    <a:srgbClr val="000000"/>
                  </a:solidFill>
                  <a:latin typeface="Arial"/>
                  <a:cs typeface="Arial"/>
                </a:rPr>
                <a:t>      per unit time</a:t>
              </a:r>
            </a:p>
            <a:p>
              <a:endParaRPr lang="en-US" altLang="en-US" sz="1200" dirty="0">
                <a:solidFill>
                  <a:srgbClr val="000000"/>
                </a:solidFill>
                <a:latin typeface="Arial"/>
                <a:cs typeface="Arial"/>
              </a:endParaRPr>
            </a:p>
            <a:p>
              <a:r>
                <a:rPr lang="el-GR" altLang="en-US" sz="1800" i="1" dirty="0">
                  <a:solidFill>
                    <a:srgbClr val="000000"/>
                  </a:solidFill>
                  <a:latin typeface="Arial"/>
                  <a:cs typeface="Arial"/>
                </a:rPr>
                <a:t>Δ</a:t>
              </a:r>
              <a:r>
                <a:rPr lang="en-US" altLang="en-US" sz="1800" i="1" dirty="0">
                  <a:solidFill>
                    <a:srgbClr val="000000"/>
                  </a:solidFill>
                  <a:latin typeface="Arial"/>
                  <a:cs typeface="Arial"/>
                </a:rPr>
                <a:t> </a:t>
              </a:r>
              <a:r>
                <a:rPr lang="en-US" altLang="en-US" i="1" dirty="0">
                  <a:solidFill>
                    <a:srgbClr val="000000"/>
                  </a:solidFill>
                  <a:latin typeface="Arial"/>
                  <a:cs typeface="Arial"/>
                </a:rPr>
                <a:t>T</a:t>
              </a:r>
              <a:r>
                <a:rPr lang="en-US" altLang="en-US" dirty="0">
                  <a:solidFill>
                    <a:srgbClr val="000000"/>
                  </a:solidFill>
                  <a:latin typeface="Arial"/>
                  <a:cs typeface="Arial"/>
                </a:rPr>
                <a:t> = Difference in </a:t>
              </a:r>
            </a:p>
            <a:p>
              <a:r>
                <a:rPr lang="en-US" altLang="en-US" dirty="0">
                  <a:solidFill>
                    <a:srgbClr val="000000"/>
                  </a:solidFill>
                  <a:latin typeface="Arial"/>
                  <a:cs typeface="Arial"/>
                </a:rPr>
                <a:t>         temperature</a:t>
              </a:r>
            </a:p>
            <a:p>
              <a:pPr>
                <a:lnSpc>
                  <a:spcPct val="75000"/>
                </a:lnSpc>
                <a:spcBef>
                  <a:spcPct val="50000"/>
                </a:spcBef>
              </a:pPr>
              <a:r>
                <a:rPr lang="el-GR" altLang="en-US" sz="1800" i="1" dirty="0">
                  <a:solidFill>
                    <a:srgbClr val="000000"/>
                  </a:solidFill>
                  <a:latin typeface="Arial"/>
                  <a:cs typeface="Arial"/>
                </a:rPr>
                <a:t>Δ</a:t>
              </a:r>
              <a:r>
                <a:rPr lang="en-US" altLang="en-US" sz="1800" i="1" dirty="0">
                  <a:solidFill>
                    <a:srgbClr val="000000"/>
                  </a:solidFill>
                  <a:latin typeface="Arial"/>
                  <a:cs typeface="Arial"/>
                </a:rPr>
                <a:t> </a:t>
              </a:r>
              <a:r>
                <a:rPr lang="en-US" altLang="en-US" i="1" dirty="0">
                  <a:solidFill>
                    <a:srgbClr val="000000"/>
                  </a:solidFill>
                  <a:latin typeface="Arial"/>
                  <a:cs typeface="Arial"/>
                </a:rPr>
                <a:t>X</a:t>
              </a:r>
              <a:r>
                <a:rPr lang="en-US" altLang="en-US" dirty="0">
                  <a:solidFill>
                    <a:srgbClr val="000000"/>
                  </a:solidFill>
                  <a:latin typeface="Arial"/>
                  <a:cs typeface="Arial"/>
                </a:rPr>
                <a:t> = Length of material</a:t>
              </a:r>
            </a:p>
            <a:p>
              <a:endParaRPr lang="en-US" altLang="en-US" dirty="0"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graphicFrame>
        <p:nvGraphicFramePr>
          <p:cNvPr id="14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5673772"/>
              </p:ext>
            </p:extLst>
          </p:nvPr>
        </p:nvGraphicFramePr>
        <p:xfrm>
          <a:off x="2037927" y="2177954"/>
          <a:ext cx="2057400" cy="101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3" imgW="799920" imgH="393480" progId="Equation.3">
                  <p:embed/>
                </p:oleObj>
              </mc:Choice>
              <mc:Fallback>
                <p:oleObj name="Equation" r:id="rId3" imgW="7999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7927" y="2177954"/>
                        <a:ext cx="2057400" cy="1012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382948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utoUpdateAnimBg="0"/>
    </p:bldLst>
  </p:timing>
</p:sld>
</file>

<file path=ppt/theme/theme1.xml><?xml version="1.0" encoding="utf-8"?>
<a:theme xmlns:a="http://schemas.openxmlformats.org/drawingml/2006/main" name="EG templat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Master ppt" id="{E8BD0D52-E5DA-4702-BCDB-1B619DC0289C}" vid="{20C0CA4F-22CB-4C99-A5C0-9CF425B7675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265</TotalTime>
  <Words>1210</Words>
  <Application>Microsoft Macintosh PowerPoint</Application>
  <PresentationFormat>自定义</PresentationFormat>
  <Paragraphs>279</Paragraphs>
  <Slides>28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嵌入的 OLE 服务器</vt:lpstr>
      </vt:variant>
      <vt:variant>
        <vt:i4>1</vt:i4>
      </vt:variant>
      <vt:variant>
        <vt:lpstr>幻灯片标题</vt:lpstr>
      </vt:variant>
      <vt:variant>
        <vt:i4>28</vt:i4>
      </vt:variant>
    </vt:vector>
  </HeadingPairs>
  <TitlesOfParts>
    <vt:vector size="30" baseType="lpstr">
      <vt:lpstr>EG template</vt:lpstr>
      <vt:lpstr>Equation</vt:lpstr>
      <vt:lpstr>Heat Transfer &amp; Thermal Insulation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General Engineering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Mousetrap Car Competition</dc:title>
  <dc:creator>Recitation</dc:creator>
  <cp:lastModifiedBy>Engineering General</cp:lastModifiedBy>
  <cp:revision>39</cp:revision>
  <dcterms:created xsi:type="dcterms:W3CDTF">2015-09-15T21:20:55Z</dcterms:created>
  <dcterms:modified xsi:type="dcterms:W3CDTF">2016-10-17T02:11:15Z</dcterms:modified>
</cp:coreProperties>
</file>