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gif" ContentType="image/gif"/>
  <Default Extension="png" ContentType="image/png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napToGrid="0">
      <p:cViewPr varScale="1">
        <p:scale>
          <a:sx n="106" d="100"/>
          <a:sy n="106" d="100"/>
        </p:scale>
        <p:origin x="79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0" y="6405563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914377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2400">
              <a:solidFill>
                <a:prstClr val="white"/>
              </a:solidFill>
              <a:latin typeface="+mn-lt"/>
              <a:ea typeface="MS PGothic" pitchFamily="34" charset="-128"/>
            </a:endParaRPr>
          </a:p>
        </p:txBody>
      </p:sp>
      <p:pic>
        <p:nvPicPr>
          <p:cNvPr id="6" name="Picture 10" descr="C:\Users\Rondell\Desktop\Benchmark A\EG newlogo v4 2048x789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1" t="16377" r="6139" b="16362"/>
          <a:stretch>
            <a:fillRect/>
          </a:stretch>
        </p:blipFill>
        <p:spPr bwMode="auto">
          <a:xfrm>
            <a:off x="11320463" y="6516688"/>
            <a:ext cx="773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6516688"/>
            <a:ext cx="14636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 rtlCol="0">
            <a:normAutofit/>
          </a:bodyPr>
          <a:lstStyle/>
          <a:p>
            <a:pPr lvl="0"/>
            <a:r>
              <a:rPr lang="zh-CN" altLang="en-US" noProof="0" smtClean="0"/>
              <a:t>将图片拖动到占位符，或单击添加图标</a:t>
            </a:r>
            <a:endParaRPr lang="en-US" noProof="0" dirty="0"/>
          </a:p>
        </p:txBody>
      </p:sp>
      <p:sp>
        <p:nvSpPr>
          <p:cNvPr id="17" name="Title 15"/>
          <p:cNvSpPr>
            <a:spLocks noGrp="1"/>
          </p:cNvSpPr>
          <p:nvPr>
            <p:ph type="title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725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914377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sz="2400" dirty="0">
                <a:solidFill>
                  <a:prstClr val="white"/>
                </a:solidFill>
                <a:latin typeface="+mn-lt"/>
                <a:ea typeface="MS PGothic" pitchFamily="34" charset="-128"/>
              </a:endParaRPr>
            </a:p>
          </p:txBody>
        </p:sp>
        <p:pic>
          <p:nvPicPr>
            <p:cNvPr id="7" name="Picture 10" descr="C:\Users\Rondell\Desktop\Benchmark A\EG newlogo v4 2048x789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1" t="16377" r="6139" b="16362"/>
            <a:stretch>
              <a:fillRect/>
            </a:stretch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9" name="Rectangle 18"/>
          <p:cNvSpPr>
            <a:spLocks noChangeArrowheads="1"/>
          </p:cNvSpPr>
          <p:nvPr userDrawn="1"/>
        </p:nvSpPr>
        <p:spPr bwMode="auto">
          <a:xfrm>
            <a:off x="0" y="6405563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914377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2400">
              <a:solidFill>
                <a:prstClr val="white"/>
              </a:solidFill>
              <a:latin typeface="+mn-lt"/>
              <a:ea typeface="MS PGothic" pitchFamily="34" charset="-128"/>
            </a:endParaRPr>
          </a:p>
        </p:txBody>
      </p:sp>
      <p:pic>
        <p:nvPicPr>
          <p:cNvPr id="10" name="Picture 20" descr="C:\Users\Rondell\Desktop\Benchmark A\EG newlogo v4 2048x789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1" t="16377" r="6139" b="16362"/>
          <a:stretch>
            <a:fillRect/>
          </a:stretch>
        </p:blipFill>
        <p:spPr bwMode="auto">
          <a:xfrm>
            <a:off x="11320463" y="6516688"/>
            <a:ext cx="773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6516688"/>
            <a:ext cx="14636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单击此处编辑母版文本样式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1696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  <a:endParaRPr lang="en-US" altLang="en-US"/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rgbClr val="898989"/>
                </a:solidFill>
              </a:defRPr>
            </a:lvl1pPr>
          </a:lstStyle>
          <a:p>
            <a:fld id="{A75E3849-0A1E-5D45-8671-F7D6AB3CC31D}" type="datetimeFigureOut">
              <a:rPr lang="en-US" altLang="zh-CN"/>
              <a:pPr/>
              <a:t>11/7/16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898989"/>
                </a:solidFill>
              </a:defRPr>
            </a:lvl1pPr>
          </a:lstStyle>
          <a:p>
            <a:fld id="{2EB42191-9763-0844-AFCA-5376D82CB3E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宋体" charset="-122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宋体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宋体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宋体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宋体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宋体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宋体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宋体" charset="-122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+mn-lt"/>
          <a:ea typeface="宋体" charset="-122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google.com/url?sa=i&amp;rct=j&amp;q=&amp;esrc=s&amp;source=images&amp;cd=&amp;cad=rja&amp;uact=8&amp;docid=tiIaRwZ524twlM&amp;tbnid=bEfRsTk4-wF-zM:&amp;ved=0CAUQjRw&amp;url=http://www.downloadclipart.net/download/1616/flame-design-svg&amp;ei=vC4aU-7iK8Sb1AH4_IDYBw&amp;bvm=bv.62578216,d.dmQ&amp;psig=AFQjCNFYw9Sctryd1gIc2UZKY_dBEcd5lw&amp;ust=1394311225383149" TargetMode="External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9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13.wmf"/><Relationship Id="rId5" Type="http://schemas.openxmlformats.org/officeDocument/2006/relationships/image" Target="../media/image14.jpe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18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2"/>
          <p:cNvSpPr>
            <a:spLocks noGrp="1"/>
          </p:cNvSpPr>
          <p:nvPr>
            <p:ph type="title"/>
          </p:nvPr>
        </p:nvSpPr>
        <p:spPr>
          <a:xfrm>
            <a:off x="0" y="228600"/>
            <a:ext cx="12192000" cy="3195638"/>
          </a:xfrm>
        </p:spPr>
        <p:txBody>
          <a:bodyPr/>
          <a:lstStyle/>
          <a:p>
            <a:r>
              <a:rPr kumimoji="0" lang="en-US" altLang="zh-CN" b="1"/>
              <a:t>Heat Transfer &amp; Thermal Insulation</a:t>
            </a:r>
          </a:p>
        </p:txBody>
      </p:sp>
      <p:pic>
        <p:nvPicPr>
          <p:cNvPr id="8194" name="Picture 2" descr="https://encrypted-tbn1.gstatic.com/images?q=tbn:ANd9GcT_7A9lmyFjhCWijtZTPkiEtmXDJdkeNLAoKsDqL_1WVKVAMj1N2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525" y="3214688"/>
            <a:ext cx="2282825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Example of Conduction</a:t>
            </a:r>
            <a:endParaRPr lang="zh-CN" altLang="en-US" dirty="0">
              <a:ea typeface="+mn-ea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449513" y="3441700"/>
            <a:ext cx="7326312" cy="246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Atoms are heated and begin to vibrate</a:t>
            </a:r>
          </a:p>
          <a:p>
            <a:pPr marL="171450" indent="-1714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kumimoji="0" lang="en-US" sz="11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Vibrating atoms hit adjacent atoms, increasing temperature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Heat travels atom to atom up to the end of the rod</a:t>
            </a:r>
          </a:p>
        </p:txBody>
      </p:sp>
      <p:pic>
        <p:nvPicPr>
          <p:cNvPr id="16387" name="Picture 5" descr="condcution"/>
          <p:cNvPicPr>
            <a:picLocks noChangeAspect="1" noChangeArrowheads="1"/>
          </p:cNvPicPr>
          <p:nvPr/>
        </p:nvPicPr>
        <p:blipFill>
          <a:blip r:embed="rId2">
            <a:lum bright="-6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050" y="1235075"/>
            <a:ext cx="4057650" cy="213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Convection</a:t>
            </a:r>
            <a:endParaRPr lang="zh-CN" altLang="en-US" dirty="0">
              <a:ea typeface="+mn-ea"/>
            </a:endParaRPr>
          </a:p>
        </p:txBody>
      </p:sp>
      <p:sp>
        <p:nvSpPr>
          <p:cNvPr id="2050" name="Rectangle 3"/>
          <p:cNvSpPr txBox="1">
            <a:spLocks noChangeArrowheads="1"/>
          </p:cNvSpPr>
          <p:nvPr/>
        </p:nvSpPr>
        <p:spPr bwMode="auto">
          <a:xfrm>
            <a:off x="2498725" y="1235075"/>
            <a:ext cx="73263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endParaRPr kumimoji="0" lang="en-US" altLang="en-US" sz="2400">
              <a:ea typeface="MS PGothic" charset="-128"/>
            </a:endParaRPr>
          </a:p>
          <a:p>
            <a:pPr>
              <a:spcBef>
                <a:spcPct val="20000"/>
              </a:spcBef>
            </a:pPr>
            <a:endParaRPr kumimoji="0" lang="en-US" altLang="en-US" sz="2400">
              <a:ea typeface="MS PGothic" charset="-128"/>
            </a:endParaRPr>
          </a:p>
        </p:txBody>
      </p:sp>
      <p:sp>
        <p:nvSpPr>
          <p:cNvPr id="5" name="Text Placeholder 3"/>
          <p:cNvSpPr txBox="1">
            <a:spLocks noChangeArrowheads="1"/>
          </p:cNvSpPr>
          <p:nvPr/>
        </p:nvSpPr>
        <p:spPr bwMode="auto">
          <a:xfrm>
            <a:off x="349250" y="881063"/>
            <a:ext cx="5576888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6858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3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</a:rPr>
              <a:t>Heat transferred by mass transport of atoms</a:t>
            </a:r>
          </a:p>
          <a:p>
            <a:pPr>
              <a:lnSpc>
                <a:spcPct val="150000"/>
              </a:lnSpc>
              <a:spcBef>
                <a:spcPts val="300"/>
              </a:spcBef>
              <a:buFont typeface="Arial" charset="0"/>
              <a:buChar char="•"/>
            </a:pPr>
            <a:endParaRPr kumimoji="0" lang="en-US" altLang="en-US" sz="11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spcBef>
                <a:spcPts val="3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</a:rPr>
              <a:t>Heat transfer between solid and fluid 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buFont typeface="Arial" charset="0"/>
              <a:buChar char="•"/>
            </a:pPr>
            <a:r>
              <a:rPr kumimoji="0" lang="en-US" altLang="en-US" sz="2000">
                <a:solidFill>
                  <a:srgbClr val="000000"/>
                </a:solidFill>
              </a:rPr>
              <a:t>(liquid or gas)</a:t>
            </a:r>
          </a:p>
          <a:p>
            <a:pPr>
              <a:lnSpc>
                <a:spcPct val="150000"/>
              </a:lnSpc>
              <a:spcBef>
                <a:spcPts val="300"/>
              </a:spcBef>
              <a:buFont typeface="Arial" charset="0"/>
              <a:buChar char="•"/>
            </a:pPr>
            <a:endParaRPr kumimoji="0" lang="en-US" altLang="en-US" sz="11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spcBef>
                <a:spcPts val="3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</a:rPr>
              <a:t>Two types of </a:t>
            </a:r>
            <a:r>
              <a:rPr kumimoji="0" lang="en-US" altLang="en-US" sz="2400">
                <a:solidFill>
                  <a:srgbClr val="000066"/>
                </a:solidFill>
              </a:rPr>
              <a:t>convection</a:t>
            </a:r>
          </a:p>
        </p:txBody>
      </p:sp>
      <p:graphicFrame>
        <p:nvGraphicFramePr>
          <p:cNvPr id="2052" name="Object 19"/>
          <p:cNvGraphicFramePr>
            <a:graphicFrameLocks noChangeAspect="1"/>
          </p:cNvGraphicFramePr>
          <p:nvPr/>
        </p:nvGraphicFramePr>
        <p:xfrm>
          <a:off x="7081838" y="1384300"/>
          <a:ext cx="243522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3" imgW="761669" imgH="203112" progId="Equation.3">
                  <p:embed/>
                </p:oleObj>
              </mc:Choice>
              <mc:Fallback>
                <p:oleObj name="Equation" r:id="rId3" imgW="761669" imgH="203112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1838" y="1384300"/>
                        <a:ext cx="2435225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1052513" y="4675188"/>
            <a:ext cx="2133600" cy="1295400"/>
          </a:xfrm>
          <a:prstGeom prst="rect">
            <a:avLst/>
          </a:prstGeom>
          <a:solidFill>
            <a:srgbClr val="969696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contourW="12700" prstMaterial="legacyMatte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</p:spPr>
        <p:txBody>
          <a:bodyPr wrap="none" anchor="ctr">
            <a:flatTx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kumimoji="0" lang="en-US" altLang="en-US" sz="2400">
                <a:ea typeface="MS PGothic" charset="-128"/>
              </a:rPr>
              <a:t>      Iron</a:t>
            </a:r>
          </a:p>
        </p:txBody>
      </p:sp>
      <p:sp>
        <p:nvSpPr>
          <p:cNvPr id="2054" name="Rectangle 5" descr="Zig zag"/>
          <p:cNvSpPr>
            <a:spLocks noChangeArrowheads="1"/>
          </p:cNvSpPr>
          <p:nvPr/>
        </p:nvSpPr>
        <p:spPr bwMode="auto">
          <a:xfrm>
            <a:off x="2957513" y="4675188"/>
            <a:ext cx="1828800" cy="1295400"/>
          </a:xfrm>
          <a:prstGeom prst="rect">
            <a:avLst/>
          </a:prstGeom>
          <a:pattFill prst="zigZag">
            <a:fgClr>
              <a:srgbClr val="3399FF"/>
            </a:fgClr>
            <a:bgClr>
              <a:srgbClr val="FFFFFF"/>
            </a:bgClr>
          </a:patt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contourW="127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3399FF"/>
            </a:contourClr>
          </a:sp3d>
        </p:spPr>
        <p:txBody>
          <a:bodyPr wrap="none" anchor="ctr">
            <a:flatTx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kumimoji="0" lang="en-US" altLang="en-US" sz="2400" b="1">
                <a:ea typeface="MS PGothic" charset="-128"/>
              </a:rPr>
              <a:t>     Water</a:t>
            </a:r>
          </a:p>
        </p:txBody>
      </p:sp>
      <p:grpSp>
        <p:nvGrpSpPr>
          <p:cNvPr id="9" name="Group 6"/>
          <p:cNvGrpSpPr>
            <a:grpSpLocks/>
          </p:cNvGrpSpPr>
          <p:nvPr/>
        </p:nvGrpSpPr>
        <p:grpSpPr bwMode="auto">
          <a:xfrm>
            <a:off x="2652713" y="5208588"/>
            <a:ext cx="609600" cy="274637"/>
            <a:chOff x="2448" y="3408"/>
            <a:chExt cx="384" cy="384"/>
          </a:xfrm>
        </p:grpSpPr>
        <p:sp>
          <p:nvSpPr>
            <p:cNvPr id="2059" name="Line 7"/>
            <p:cNvSpPr>
              <a:spLocks noChangeShapeType="1"/>
            </p:cNvSpPr>
            <p:nvPr/>
          </p:nvSpPr>
          <p:spPr bwMode="auto">
            <a:xfrm>
              <a:off x="2448" y="3408"/>
              <a:ext cx="384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" name="Line 8"/>
            <p:cNvSpPr>
              <a:spLocks noChangeShapeType="1"/>
            </p:cNvSpPr>
            <p:nvPr/>
          </p:nvSpPr>
          <p:spPr bwMode="auto">
            <a:xfrm>
              <a:off x="2448" y="3600"/>
              <a:ext cx="384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" name="Line 9"/>
            <p:cNvSpPr>
              <a:spLocks noChangeShapeType="1"/>
            </p:cNvSpPr>
            <p:nvPr/>
          </p:nvSpPr>
          <p:spPr bwMode="auto">
            <a:xfrm>
              <a:off x="2448" y="3792"/>
              <a:ext cx="384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16"/>
          <p:cNvGrpSpPr>
            <a:grpSpLocks/>
          </p:cNvGrpSpPr>
          <p:nvPr/>
        </p:nvGrpSpPr>
        <p:grpSpPr bwMode="auto">
          <a:xfrm>
            <a:off x="6910388" y="2370138"/>
            <a:ext cx="3530600" cy="3400425"/>
            <a:chOff x="3072" y="2570"/>
            <a:chExt cx="2960" cy="1767"/>
          </a:xfrm>
        </p:grpSpPr>
        <p:sp>
          <p:nvSpPr>
            <p:cNvPr id="2057" name="Text Box 17"/>
            <p:cNvSpPr txBox="1">
              <a:spLocks noChangeArrowheads="1"/>
            </p:cNvSpPr>
            <p:nvPr/>
          </p:nvSpPr>
          <p:spPr bwMode="auto">
            <a:xfrm>
              <a:off x="3072" y="3513"/>
              <a:ext cx="2496" cy="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kumimoji="0" lang="en-US" altLang="en-US" sz="2400" i="1">
                  <a:ea typeface="MS PGothic" charset="-128"/>
                </a:rPr>
                <a:t>h</a:t>
              </a:r>
              <a:r>
                <a:rPr kumimoji="0" lang="en-US" altLang="en-US" sz="2400">
                  <a:ea typeface="MS PGothic" charset="-128"/>
                </a:rPr>
                <a:t> = coefficient of </a:t>
              </a:r>
            </a:p>
            <a:p>
              <a:r>
                <a:rPr kumimoji="0" lang="en-US" altLang="en-US" sz="2400">
                  <a:ea typeface="MS PGothic" charset="-128"/>
                </a:rPr>
                <a:t>       convection </a:t>
              </a:r>
            </a:p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kumimoji="0" lang="en-US" altLang="en-US" sz="2400" i="1">
                  <a:ea typeface="MS PGothic" charset="-128"/>
                </a:rPr>
                <a:t>A</a:t>
              </a:r>
              <a:r>
                <a:rPr kumimoji="0" lang="en-US" altLang="en-US" sz="2400">
                  <a:ea typeface="MS PGothic" charset="-128"/>
                </a:rPr>
                <a:t> =cross-sectional 	area 	</a:t>
              </a:r>
            </a:p>
          </p:txBody>
        </p:sp>
        <p:sp>
          <p:nvSpPr>
            <p:cNvPr id="2058" name="Rectangle 18"/>
            <p:cNvSpPr>
              <a:spLocks noChangeArrowheads="1"/>
            </p:cNvSpPr>
            <p:nvPr/>
          </p:nvSpPr>
          <p:spPr bwMode="auto">
            <a:xfrm>
              <a:off x="3072" y="2570"/>
              <a:ext cx="2960" cy="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kumimoji="0" lang="en-US" altLang="en-US" sz="2400" i="1">
                  <a:solidFill>
                    <a:srgbClr val="000000"/>
                  </a:solidFill>
                  <a:ea typeface="MS PGothic" charset="-128"/>
                </a:rPr>
                <a:t>q</a:t>
              </a: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=Heat transferred per 	unit time</a:t>
              </a:r>
            </a:p>
            <a:p>
              <a:endParaRPr kumimoji="0" lang="en-US" altLang="en-US" sz="800">
                <a:solidFill>
                  <a:srgbClr val="000000"/>
                </a:solidFill>
                <a:ea typeface="MS PGothic" charset="-128"/>
              </a:endParaRPr>
            </a:p>
            <a:p>
              <a:r>
                <a:rPr kumimoji="0" lang="el-GR" altLang="en-US" i="1">
                  <a:solidFill>
                    <a:srgbClr val="000000"/>
                  </a:solidFill>
                  <a:ea typeface="MS PGothic" charset="-128"/>
                </a:rPr>
                <a:t>Δ</a:t>
              </a:r>
              <a:r>
                <a:rPr kumimoji="0" lang="en-US" altLang="en-US" i="1">
                  <a:solidFill>
                    <a:srgbClr val="000000"/>
                  </a:solidFill>
                  <a:ea typeface="MS PGothic" charset="-128"/>
                </a:rPr>
                <a:t> </a:t>
              </a:r>
              <a:r>
                <a:rPr kumimoji="0" lang="en-US" altLang="en-US" sz="2400" i="1">
                  <a:solidFill>
                    <a:srgbClr val="000000"/>
                  </a:solidFill>
                  <a:ea typeface="MS PGothic" charset="-128"/>
                </a:rPr>
                <a:t>T</a:t>
              </a: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= difference in </a:t>
              </a:r>
            </a:p>
            <a:p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        temperature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Types of Convection</a:t>
            </a:r>
            <a:endParaRPr lang="zh-CN" altLang="en-US" dirty="0">
              <a:ea typeface="+mn-ea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65163" y="1057275"/>
            <a:ext cx="7078662" cy="418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en-US" dirty="0">
                <a:solidFill>
                  <a:srgbClr val="000000"/>
                </a:solidFill>
                <a:latin typeface="Arial"/>
                <a:cs typeface="Arial"/>
              </a:rPr>
              <a:t>Natural Convection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en-US" sz="2000" dirty="0">
                <a:solidFill>
                  <a:srgbClr val="000000"/>
                </a:solidFill>
                <a:latin typeface="Arial"/>
                <a:cs typeface="Arial"/>
              </a:rPr>
              <a:t>Density of fluid changes with temperature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en-US" sz="2000" dirty="0">
                <a:solidFill>
                  <a:srgbClr val="000000"/>
                </a:solidFill>
                <a:latin typeface="Arial"/>
                <a:cs typeface="Arial"/>
              </a:rPr>
              <a:t>Fluids expand as temperature rises and decrease density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en-US" sz="2000" i="1" dirty="0">
                <a:solidFill>
                  <a:srgbClr val="000000"/>
                </a:solidFill>
                <a:latin typeface="Arial"/>
                <a:cs typeface="Arial"/>
              </a:rPr>
              <a:t>Buoyant </a:t>
            </a:r>
            <a:r>
              <a:rPr kumimoji="0" lang="en-US" altLang="en-US" sz="2000" dirty="0">
                <a:solidFill>
                  <a:srgbClr val="000000"/>
                </a:solidFill>
                <a:latin typeface="Arial"/>
                <a:cs typeface="Arial"/>
              </a:rPr>
              <a:t> forces dominate  </a:t>
            </a:r>
            <a:endParaRPr kumimoji="0" lang="en-US" altLang="en-US" sz="20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457200" lvl="1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Forced </a:t>
            </a:r>
            <a:r>
              <a:rPr kumimoji="0" lang="en-US" altLang="en-US" dirty="0">
                <a:solidFill>
                  <a:srgbClr val="000000"/>
                </a:solidFill>
                <a:latin typeface="Arial"/>
                <a:cs typeface="Arial"/>
              </a:rPr>
              <a:t>Convection or Advection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en-US" sz="2000" dirty="0">
                <a:solidFill>
                  <a:srgbClr val="000000"/>
                </a:solidFill>
                <a:latin typeface="Arial"/>
                <a:cs typeface="Arial"/>
              </a:rPr>
              <a:t>Fluid flow caused by a device or environment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en-US" sz="2000" dirty="0">
                <a:solidFill>
                  <a:srgbClr val="000000"/>
                </a:solidFill>
                <a:latin typeface="Arial"/>
                <a:cs typeface="Arial"/>
              </a:rPr>
              <a:t>More heat transfer than natural convection 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en-US" sz="2000" dirty="0">
                <a:solidFill>
                  <a:srgbClr val="000000"/>
                </a:solidFill>
                <a:latin typeface="Arial"/>
                <a:cs typeface="Arial"/>
              </a:rPr>
              <a:t>Buoyancy has little effect on direction of flow</a:t>
            </a:r>
          </a:p>
        </p:txBody>
      </p:sp>
      <p:pic>
        <p:nvPicPr>
          <p:cNvPr id="17411" name="Picture 4" descr="fig5_1"/>
          <p:cNvPicPr>
            <a:picLocks noChangeAspect="1" noChangeArrowheads="1"/>
          </p:cNvPicPr>
          <p:nvPr/>
        </p:nvPicPr>
        <p:blipFill>
          <a:blip r:embed="rId2">
            <a:lum bright="-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700" y="1255713"/>
            <a:ext cx="2132013" cy="213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5" descr="fig5_2"/>
          <p:cNvPicPr>
            <a:picLocks noChangeAspect="1" noChangeArrowheads="1"/>
          </p:cNvPicPr>
          <p:nvPr/>
        </p:nvPicPr>
        <p:blipFill>
          <a:blip r:embed="rId3">
            <a:lum bright="-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4278313"/>
            <a:ext cx="3546475" cy="162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Examples of Natural Convection</a:t>
            </a:r>
            <a:endParaRPr lang="zh-CN" altLang="en-US" dirty="0">
              <a:ea typeface="+mn-ea"/>
            </a:endParaRPr>
          </a:p>
        </p:txBody>
      </p:sp>
      <p:sp>
        <p:nvSpPr>
          <p:cNvPr id="18434" name="Rectangle 3"/>
          <p:cNvSpPr txBox="1">
            <a:spLocks noChangeArrowheads="1"/>
          </p:cNvSpPr>
          <p:nvPr/>
        </p:nvSpPr>
        <p:spPr bwMode="auto">
          <a:xfrm>
            <a:off x="596900" y="747713"/>
            <a:ext cx="5549900" cy="490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66"/>
                </a:solidFill>
                <a:ea typeface="MS PGothic" charset="-128"/>
              </a:rPr>
              <a:t>Atoms move around and are heated by fire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66"/>
                </a:solidFill>
                <a:ea typeface="MS PGothic" charset="-128"/>
              </a:rPr>
              <a:t>Warm air rises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66"/>
                </a:solidFill>
                <a:ea typeface="MS PGothic" charset="-128"/>
              </a:rPr>
              <a:t>(less dense)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66"/>
                </a:solidFill>
                <a:ea typeface="MS PGothic" charset="-128"/>
              </a:rPr>
              <a:t>Transfers energy to adjacent (air) molecules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66"/>
                </a:solidFill>
                <a:ea typeface="MS PGothic" charset="-128"/>
              </a:rPr>
              <a:t>Warm air cools, becomes more dense, and sinks 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66"/>
                </a:solidFill>
                <a:ea typeface="MS PGothic" charset="-128"/>
              </a:rPr>
              <a:t>Process repeats</a:t>
            </a:r>
          </a:p>
        </p:txBody>
      </p:sp>
      <p:pic>
        <p:nvPicPr>
          <p:cNvPr id="18435" name="Picture 5" descr="conve"/>
          <p:cNvPicPr>
            <a:picLocks noChangeAspect="1" noChangeArrowheads="1"/>
          </p:cNvPicPr>
          <p:nvPr/>
        </p:nvPicPr>
        <p:blipFill>
          <a:blip r:embed="rId2">
            <a:lum bright="-2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1598613"/>
            <a:ext cx="5043488" cy="376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Radiation</a:t>
            </a:r>
            <a:endParaRPr lang="zh-CN" altLang="en-US" dirty="0">
              <a:ea typeface="+mn-ea"/>
            </a:endParaRPr>
          </a:p>
        </p:txBody>
      </p:sp>
      <p:sp>
        <p:nvSpPr>
          <p:cNvPr id="3074" name="Rectangle 3"/>
          <p:cNvSpPr txBox="1">
            <a:spLocks noChangeArrowheads="1"/>
          </p:cNvSpPr>
          <p:nvPr/>
        </p:nvSpPr>
        <p:spPr bwMode="auto">
          <a:xfrm>
            <a:off x="862013" y="1009650"/>
            <a:ext cx="51419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62865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400">
                <a:solidFill>
                  <a:srgbClr val="000000"/>
                </a:solidFill>
                <a:ea typeface="Tahoma" charset="0"/>
              </a:rPr>
              <a:t>Energy exchanged between bodies in form of electromagnetic waves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zh-CN" sz="2400">
              <a:solidFill>
                <a:srgbClr val="000000"/>
              </a:solidFill>
              <a:ea typeface="Tahoma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400">
                <a:solidFill>
                  <a:srgbClr val="000000"/>
                </a:solidFill>
                <a:ea typeface="Tahoma" charset="0"/>
              </a:rPr>
              <a:t>Can travel through a vacuum 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400">
                <a:solidFill>
                  <a:srgbClr val="000000"/>
                </a:solidFill>
                <a:ea typeface="Tahoma" charset="0"/>
              </a:rPr>
              <a:t>(requires no medium)</a:t>
            </a:r>
          </a:p>
        </p:txBody>
      </p:sp>
      <p:graphicFrame>
        <p:nvGraphicFramePr>
          <p:cNvPr id="3075" name="Object 7"/>
          <p:cNvGraphicFramePr>
            <a:graphicFrameLocks noChangeAspect="1"/>
          </p:cNvGraphicFramePr>
          <p:nvPr/>
        </p:nvGraphicFramePr>
        <p:xfrm>
          <a:off x="7872413" y="3492500"/>
          <a:ext cx="279717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1079032" imgH="241195" progId="Equation.3">
                  <p:embed/>
                </p:oleObj>
              </mc:Choice>
              <mc:Fallback>
                <p:oleObj name="Equation" r:id="rId3" imgW="1079032" imgH="24119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2413" y="3492500"/>
                        <a:ext cx="2797175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295400" y="4572000"/>
            <a:ext cx="9601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just"/>
            <a:r>
              <a:rPr kumimoji="0" lang="en-US" altLang="en-US" sz="2400" i="1">
                <a:ea typeface="MS PGothic" charset="-128"/>
              </a:rPr>
              <a:t>                              </a:t>
            </a:r>
            <a:endParaRPr kumimoji="0" lang="en-US" altLang="en-US" sz="2400" b="1" i="1">
              <a:ea typeface="MS PGothic" charset="-128"/>
            </a:endParaRPr>
          </a:p>
          <a:p>
            <a:pPr algn="just"/>
            <a:r>
              <a:rPr kumimoji="0" lang="en-US" altLang="en-US" sz="2000" b="1" i="1">
                <a:ea typeface="MS PGothic" charset="-128"/>
              </a:rPr>
              <a:t>          q</a:t>
            </a:r>
            <a:r>
              <a:rPr kumimoji="0" lang="en-US" altLang="en-US" sz="2000">
                <a:ea typeface="MS PGothic" charset="-128"/>
              </a:rPr>
              <a:t> = heat transferred per unit time   </a:t>
            </a:r>
            <a:r>
              <a:rPr kumimoji="0" lang="en-US" altLang="en-US" sz="2000" b="1" i="1">
                <a:ea typeface="MS PGothic" charset="-128"/>
              </a:rPr>
              <a:t>T</a:t>
            </a:r>
            <a:r>
              <a:rPr kumimoji="0" lang="en-US" altLang="en-US" sz="2000" i="1" baseline="-25000">
                <a:ea typeface="MS PGothic" charset="-128"/>
              </a:rPr>
              <a:t>s</a:t>
            </a:r>
            <a:r>
              <a:rPr kumimoji="0" lang="en-US" altLang="en-US" sz="2000">
                <a:ea typeface="MS PGothic" charset="-128"/>
              </a:rPr>
              <a:t> = surface temperature (absolute)</a:t>
            </a:r>
          </a:p>
          <a:p>
            <a:pPr algn="just"/>
            <a:r>
              <a:rPr kumimoji="0" lang="en-US" altLang="en-US" sz="2000" b="1" i="1">
                <a:ea typeface="MS PGothic" charset="-128"/>
              </a:rPr>
              <a:t>          e</a:t>
            </a:r>
            <a:r>
              <a:rPr kumimoji="0" lang="en-US" altLang="en-US" sz="2000">
                <a:ea typeface="MS PGothic" charset="-128"/>
              </a:rPr>
              <a:t> = constant of emissivity             </a:t>
            </a:r>
            <a:r>
              <a:rPr kumimoji="0" lang="en-US" altLang="en-US" sz="2000" b="1" i="1">
                <a:ea typeface="MS PGothic" charset="-128"/>
              </a:rPr>
              <a:t>T</a:t>
            </a:r>
            <a:r>
              <a:rPr kumimoji="0" lang="en-US" altLang="en-US" sz="2000" i="1" baseline="-25000">
                <a:ea typeface="MS PGothic" charset="-128"/>
              </a:rPr>
              <a:t>∞</a:t>
            </a:r>
            <a:r>
              <a:rPr kumimoji="0" lang="en-US" altLang="en-US" sz="2000" b="1" i="1">
                <a:ea typeface="MS PGothic" charset="-128"/>
              </a:rPr>
              <a:t> </a:t>
            </a:r>
            <a:r>
              <a:rPr kumimoji="0" lang="en-US" altLang="en-US" sz="2000">
                <a:ea typeface="MS PGothic" charset="-128"/>
              </a:rPr>
              <a:t>= surrounding temperature </a:t>
            </a:r>
            <a:r>
              <a:rPr kumimoji="0" lang="en-US" altLang="en-US" b="1">
                <a:ea typeface="MS PGothic" charset="-128"/>
              </a:rPr>
              <a:t>(absolute)</a:t>
            </a:r>
            <a:endParaRPr kumimoji="0" lang="en-US" altLang="en-US" sz="2000" b="1">
              <a:ea typeface="MS PGothic" charset="-128"/>
            </a:endParaRPr>
          </a:p>
          <a:p>
            <a:r>
              <a:rPr kumimoji="0" lang="en-US" altLang="en-US" sz="2000" b="1" i="1">
                <a:ea typeface="MS PGothic" charset="-128"/>
              </a:rPr>
              <a:t>          A </a:t>
            </a:r>
            <a:r>
              <a:rPr kumimoji="0" lang="en-US" altLang="en-US" sz="2000">
                <a:ea typeface="MS PGothic" charset="-128"/>
              </a:rPr>
              <a:t>= surface area 	                           </a:t>
            </a:r>
            <a:r>
              <a:rPr kumimoji="0" lang="el-GR" altLang="en-US" sz="2000" b="1">
                <a:ea typeface="MS PGothic" charset="-128"/>
              </a:rPr>
              <a:t>σ</a:t>
            </a:r>
            <a:r>
              <a:rPr kumimoji="0" lang="en-US" altLang="en-US" sz="2000">
                <a:ea typeface="MS PGothic" charset="-128"/>
              </a:rPr>
              <a:t>= Stefan-Boltzmann’s constant </a:t>
            </a:r>
          </a:p>
        </p:txBody>
      </p:sp>
      <p:pic>
        <p:nvPicPr>
          <p:cNvPr id="3077" name="Picture 7" descr="Hot_metalwork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9538" y="960438"/>
            <a:ext cx="2925762" cy="212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Thermal Insulation</a:t>
            </a:r>
            <a:endParaRPr lang="zh-CN" altLang="en-US" dirty="0">
              <a:ea typeface="+mn-ea"/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1030288" y="1235075"/>
            <a:ext cx="73263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Slows down heat transfer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400">
              <a:solidFill>
                <a:srgbClr val="000000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Examples: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Clothing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Walls of houses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Refrigerators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Thermos bottles</a:t>
            </a: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138" y="1782763"/>
            <a:ext cx="3300412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Material Price List</a:t>
            </a:r>
            <a:endParaRPr lang="zh-CN" altLang="en-US" dirty="0">
              <a:ea typeface="+mn-ea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01800" y="1209675"/>
            <a:ext cx="880586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sz="28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Minimal design - ability to design an object that is both functional and economical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kumimoji="0" lang="en-US" sz="2800" dirty="0" smtClean="0">
              <a:solidFill>
                <a:srgbClr val="000000"/>
              </a:solidFill>
              <a:latin typeface="Arial"/>
              <a:ea typeface="Tahoma" panose="020B0604030504040204" pitchFamily="34" charset="0"/>
              <a:cs typeface="Arial"/>
            </a:endParaRPr>
          </a:p>
          <a:p>
            <a:pPr marL="855662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sz="28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Goal 1: Maximize functionality</a:t>
            </a:r>
          </a:p>
          <a:p>
            <a:pPr marL="855662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kumimoji="0" lang="en-US" sz="2800" dirty="0" smtClean="0">
              <a:solidFill>
                <a:srgbClr val="000000"/>
              </a:solidFill>
              <a:latin typeface="Arial"/>
              <a:ea typeface="Tahoma" panose="020B0604030504040204" pitchFamily="34" charset="0"/>
              <a:cs typeface="Arial"/>
            </a:endParaRPr>
          </a:p>
          <a:p>
            <a:pPr marL="855662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sz="28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Goal 2: Minimize cost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Materials</a:t>
            </a:r>
            <a:endParaRPr lang="zh-CN" altLang="en-US" dirty="0">
              <a:ea typeface="+mn-ea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170333" y="1145594"/>
            <a:ext cx="8989148" cy="4507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2"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Foam chips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Plastic wrap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Tape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Aluminum foil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Cup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Styrofoam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Paper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Plastic cup lid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Boiled egg</a:t>
            </a:r>
          </a:p>
          <a:p>
            <a:pPr marL="171450" indent="-1714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kumimoji="0" lang="en-US" sz="11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Thermocouple and wire connectors</a:t>
            </a:r>
          </a:p>
          <a:p>
            <a:pPr marL="171450" indent="-1714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kumimoji="0" lang="en-US" sz="11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Thermal LabVIEW program</a:t>
            </a:r>
          </a:p>
        </p:txBody>
      </p:sp>
      <p:pic>
        <p:nvPicPr>
          <p:cNvPr id="2150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3813" y="4270375"/>
            <a:ext cx="2066925" cy="176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6"/>
          <p:cNvPicPr>
            <a:picLocks noChangeAspect="1" noChangeArrowheads="1"/>
          </p:cNvPicPr>
          <p:nvPr/>
        </p:nvPicPr>
        <p:blipFill>
          <a:blip r:embed="rId3"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8788" y="4337050"/>
            <a:ext cx="2130425" cy="172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Problem Statement</a:t>
            </a:r>
            <a:endParaRPr lang="zh-CN" altLang="en-US" dirty="0">
              <a:ea typeface="+mn-ea"/>
            </a:endParaRPr>
          </a:p>
        </p:txBody>
      </p:sp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979488" y="1760538"/>
            <a:ext cx="10250487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Design/construct insulating container to accept hot egg just removed from boiling water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400">
              <a:solidFill>
                <a:srgbClr val="000000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Container should minimize heat loss from egg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400">
              <a:solidFill>
                <a:srgbClr val="000000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Use minimal design concepts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Materials</a:t>
            </a:r>
            <a:endParaRPr lang="zh-CN" altLang="en-US" dirty="0">
              <a:ea typeface="+mn-ea"/>
            </a:endParaRPr>
          </a:p>
        </p:txBody>
      </p:sp>
      <p:sp>
        <p:nvSpPr>
          <p:cNvPr id="23554" name="Rectangle 3"/>
          <p:cNvSpPr txBox="1">
            <a:spLocks noChangeArrowheads="1"/>
          </p:cNvSpPr>
          <p:nvPr/>
        </p:nvSpPr>
        <p:spPr bwMode="auto">
          <a:xfrm>
            <a:off x="2349500" y="1209675"/>
            <a:ext cx="7510463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Large foam cup………………….………$0.50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Lid…………………………………………$0.25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Paper cup…………………….……….….$0.40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Styrofoam pieces.…………….………..  $0.05 / 6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Tape …………………………….….…… $0.10/ ft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Aluminum foil ……………………..……  $0.30/ ft</a:t>
            </a:r>
            <a:r>
              <a:rPr kumimoji="0" lang="en-US" altLang="en-US" sz="2400" baseline="30000">
                <a:solidFill>
                  <a:srgbClr val="000000"/>
                </a:solidFill>
                <a:ea typeface="MS PGothic" charset="-128"/>
              </a:rPr>
              <a:t>2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Plastic wrap   ………………….….……..$0.02 / ft</a:t>
            </a:r>
            <a:r>
              <a:rPr kumimoji="0" lang="en-US" altLang="en-US" sz="2400" baseline="30000">
                <a:solidFill>
                  <a:srgbClr val="000000"/>
                </a:solidFill>
                <a:ea typeface="MS PGothic" charset="-128"/>
              </a:rPr>
              <a:t>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kumimoji="0" lang="en-US" dirty="0" smtClean="0">
                <a:ea typeface="+mn-ea"/>
              </a:rPr>
              <a:t>Overview</a:t>
            </a:r>
            <a:endParaRPr kumimoji="0" lang="en-US" dirty="0">
              <a:ea typeface="+mn-ea"/>
            </a:endParaRPr>
          </a:p>
        </p:txBody>
      </p:sp>
      <p:sp>
        <p:nvSpPr>
          <p:cNvPr id="9218" name="Rectangle 3"/>
          <p:cNvSpPr txBox="1">
            <a:spLocks noChangeArrowheads="1"/>
          </p:cNvSpPr>
          <p:nvPr/>
        </p:nvSpPr>
        <p:spPr bwMode="auto">
          <a:xfrm>
            <a:off x="1196975" y="898525"/>
            <a:ext cx="9734550" cy="490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kumimoji="0" lang="en-US" altLang="en-US" sz="3200">
                <a:solidFill>
                  <a:srgbClr val="000066"/>
                </a:solidFill>
                <a:ea typeface="MS PGothic" charset="-128"/>
              </a:rPr>
              <a:t>Objective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kumimoji="0" lang="en-US" altLang="en-US" sz="3200">
                <a:solidFill>
                  <a:srgbClr val="000066"/>
                </a:solidFill>
                <a:ea typeface="MS PGothic" charset="-128"/>
              </a:rPr>
              <a:t>Background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kumimoji="0" lang="en-US" altLang="en-US" sz="3200">
                <a:solidFill>
                  <a:srgbClr val="000066"/>
                </a:solidFill>
                <a:ea typeface="MS PGothic" charset="-128"/>
              </a:rPr>
              <a:t>Materials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kumimoji="0" lang="en-US" altLang="en-US" sz="3200">
                <a:solidFill>
                  <a:srgbClr val="000066"/>
                </a:solidFill>
                <a:ea typeface="MS PGothic" charset="-128"/>
              </a:rPr>
              <a:t>Procedure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kumimoji="0" lang="en-US" altLang="en-US" sz="3200">
                <a:solidFill>
                  <a:srgbClr val="000066"/>
                </a:solidFill>
                <a:ea typeface="MS PGothic" charset="-128"/>
              </a:rPr>
              <a:t>Report / Presentation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kumimoji="0" lang="en-US" altLang="en-US" sz="3200">
                <a:solidFill>
                  <a:srgbClr val="000066"/>
                </a:solidFill>
                <a:ea typeface="MS PGothic" charset="-128"/>
              </a:rPr>
              <a:t>Closing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Rules of the Competition</a:t>
            </a:r>
            <a:endParaRPr lang="zh-CN" altLang="en-US" dirty="0">
              <a:ea typeface="+mn-ea"/>
            </a:endParaRPr>
          </a:p>
        </p:txBody>
      </p:sp>
      <p:sp>
        <p:nvSpPr>
          <p:cNvPr id="24578" name="Rectangle 3"/>
          <p:cNvSpPr txBox="1">
            <a:spLocks noChangeArrowheads="1"/>
          </p:cNvSpPr>
          <p:nvPr/>
        </p:nvSpPr>
        <p:spPr bwMode="auto">
          <a:xfrm>
            <a:off x="3571875" y="960438"/>
            <a:ext cx="7683500" cy="461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>
                <a:solidFill>
                  <a:srgbClr val="000000"/>
                </a:solidFill>
                <a:ea typeface="MS PGothic" charset="-128"/>
              </a:rPr>
              <a:t>A container must be purchased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>
                <a:solidFill>
                  <a:srgbClr val="000000"/>
                </a:solidFill>
                <a:ea typeface="MS PGothic" charset="-128"/>
              </a:rPr>
              <a:t>All materials must remain inside chosen container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>
                <a:solidFill>
                  <a:srgbClr val="000000"/>
                </a:solidFill>
                <a:ea typeface="MS PGothic" charset="-128"/>
              </a:rPr>
              <a:t>Container cannot be larger than largest cup provided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>
                <a:solidFill>
                  <a:srgbClr val="000000"/>
                </a:solidFill>
                <a:ea typeface="MS PGothic" charset="-128"/>
              </a:rPr>
              <a:t>No external heat sources may be used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>
                <a:solidFill>
                  <a:srgbClr val="000000"/>
                </a:solidFill>
                <a:ea typeface="MS PGothic" charset="-128"/>
              </a:rPr>
              <a:t>Start LabVIEW program when container cover is closed and egg is inside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>
                <a:solidFill>
                  <a:srgbClr val="000000"/>
                </a:solidFill>
                <a:ea typeface="MS PGothic" charset="-128"/>
              </a:rPr>
              <a:t>Container may not be held or covered during temperature readings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>
                <a:solidFill>
                  <a:srgbClr val="000000"/>
                </a:solidFill>
                <a:ea typeface="MS PGothic" charset="-128"/>
              </a:rPr>
              <a:t>Egg may not be returned to water (No “restarts”)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>
                <a:solidFill>
                  <a:srgbClr val="000000"/>
                </a:solidFill>
                <a:ea typeface="MS PGothic" charset="-128"/>
              </a:rPr>
              <a:t>At least one cup must be used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>
                <a:solidFill>
                  <a:srgbClr val="000000"/>
                </a:solidFill>
                <a:ea typeface="MS PGothic" charset="-128"/>
              </a:rPr>
              <a:t>Egg shell may not be cracked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>
                <a:solidFill>
                  <a:srgbClr val="000000"/>
                </a:solidFill>
                <a:ea typeface="MS PGothic" charset="-128"/>
              </a:rPr>
              <a:t>Container must remain on surface of testing area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>
                <a:solidFill>
                  <a:srgbClr val="000000"/>
                </a:solidFill>
                <a:ea typeface="MS PGothic" charset="-128"/>
              </a:rPr>
              <a:t>Thermocouple must only be taped to surface of egg shell</a:t>
            </a:r>
          </a:p>
        </p:txBody>
      </p:sp>
      <p:sp>
        <p:nvSpPr>
          <p:cNvPr id="24579" name="Rectangle 1"/>
          <p:cNvSpPr>
            <a:spLocks noChangeArrowheads="1"/>
          </p:cNvSpPr>
          <p:nvPr/>
        </p:nvSpPr>
        <p:spPr bwMode="auto">
          <a:xfrm>
            <a:off x="573088" y="2185988"/>
            <a:ext cx="2265362" cy="222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CC0000"/>
                </a:solidFill>
                <a:ea typeface="MS PGothic" charset="-128"/>
              </a:rPr>
              <a:t>Design Specs.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ea typeface="MS PGothic" charset="-128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ea typeface="MS PGothic" charset="-128"/>
              </a:rPr>
              <a:t>Declaration of winners</a:t>
            </a:r>
          </a:p>
        </p:txBody>
      </p:sp>
      <p:cxnSp>
        <p:nvCxnSpPr>
          <p:cNvPr id="6" name="Straight Connector 3"/>
          <p:cNvCxnSpPr/>
          <p:nvPr/>
        </p:nvCxnSpPr>
        <p:spPr>
          <a:xfrm>
            <a:off x="2676525" y="1358900"/>
            <a:ext cx="0" cy="41862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Rules of Competition</a:t>
            </a:r>
            <a:endParaRPr lang="zh-CN" altLang="en-US" dirty="0">
              <a:ea typeface="+mn-ea"/>
            </a:endParaRPr>
          </a:p>
        </p:txBody>
      </p:sp>
      <p:sp>
        <p:nvSpPr>
          <p:cNvPr id="25602" name="Rectangle 1"/>
          <p:cNvSpPr>
            <a:spLocks noChangeArrowheads="1"/>
          </p:cNvSpPr>
          <p:nvPr/>
        </p:nvSpPr>
        <p:spPr bwMode="auto">
          <a:xfrm>
            <a:off x="573088" y="2185988"/>
            <a:ext cx="2265362" cy="222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000000"/>
                </a:solidFill>
                <a:ea typeface="MS PGothic" charset="-128"/>
              </a:rPr>
              <a:t>Design Specs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FF0000"/>
                </a:solidFill>
                <a:ea typeface="MS PGothic" charset="-128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ea typeface="MS PGothic" charset="-128"/>
              </a:rPr>
              <a:t>Declaration of winners</a:t>
            </a:r>
          </a:p>
        </p:txBody>
      </p:sp>
      <p:cxnSp>
        <p:nvCxnSpPr>
          <p:cNvPr id="5" name="Straight Connector 3"/>
          <p:cNvCxnSpPr/>
          <p:nvPr/>
        </p:nvCxnSpPr>
        <p:spPr>
          <a:xfrm>
            <a:off x="2676525" y="1358900"/>
            <a:ext cx="0" cy="41862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5604" name="Rectangle 3"/>
          <p:cNvSpPr txBox="1">
            <a:spLocks noChangeArrowheads="1"/>
          </p:cNvSpPr>
          <p:nvPr/>
        </p:nvSpPr>
        <p:spPr bwMode="auto">
          <a:xfrm>
            <a:off x="3241675" y="1208088"/>
            <a:ext cx="7839075" cy="461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000">
                <a:solidFill>
                  <a:srgbClr val="CC0000"/>
                </a:solidFill>
                <a:ea typeface="MS PGothic" charset="-128"/>
              </a:rPr>
              <a:t>Disqualifications</a:t>
            </a:r>
            <a:r>
              <a:rPr kumimoji="0" lang="en-US" altLang="en-US" sz="2000">
                <a:ea typeface="MS PGothic" charset="-128"/>
              </a:rPr>
              <a:t> </a:t>
            </a:r>
            <a:r>
              <a:rPr kumimoji="0" lang="en-US" altLang="en-US" sz="2000">
                <a:solidFill>
                  <a:srgbClr val="000066"/>
                </a:solidFill>
                <a:ea typeface="MS PGothic" charset="-128"/>
              </a:rPr>
              <a:t>occur when: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000">
              <a:solidFill>
                <a:srgbClr val="000066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000">
                <a:solidFill>
                  <a:srgbClr val="000066"/>
                </a:solidFill>
                <a:ea typeface="MS PGothic" charset="-128"/>
              </a:rPr>
              <a:t>Any materials are outside the container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000">
              <a:solidFill>
                <a:srgbClr val="000066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000">
                <a:solidFill>
                  <a:srgbClr val="000066"/>
                </a:solidFill>
                <a:ea typeface="MS PGothic" charset="-128"/>
              </a:rPr>
              <a:t>Container is held during testing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000">
              <a:solidFill>
                <a:srgbClr val="000066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000">
                <a:solidFill>
                  <a:srgbClr val="000066"/>
                </a:solidFill>
                <a:ea typeface="MS PGothic" charset="-128"/>
              </a:rPr>
              <a:t>Any external heating source is used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000">
              <a:solidFill>
                <a:srgbClr val="000066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000">
                <a:solidFill>
                  <a:srgbClr val="000066"/>
                </a:solidFill>
                <a:ea typeface="MS PGothic" charset="-128"/>
              </a:rPr>
              <a:t>Testing not started within 30 seconds of receiving egg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Rules of Competition</a:t>
            </a:r>
            <a:endParaRPr lang="zh-CN" altLang="en-US" dirty="0">
              <a:ea typeface="+mn-ea"/>
            </a:endParaRPr>
          </a:p>
        </p:txBody>
      </p:sp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573088" y="2185988"/>
            <a:ext cx="2265362" cy="222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000000"/>
                </a:solidFill>
                <a:ea typeface="MS PGothic" charset="-128"/>
              </a:rPr>
              <a:t>Design Specs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ea typeface="MS PGothic" charset="-128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FF0000"/>
                </a:solidFill>
                <a:ea typeface="MS PGothic" charset="-128"/>
              </a:rPr>
              <a:t>Declaration of winners</a:t>
            </a:r>
          </a:p>
        </p:txBody>
      </p:sp>
      <p:cxnSp>
        <p:nvCxnSpPr>
          <p:cNvPr id="5" name="Straight Connector 3"/>
          <p:cNvCxnSpPr/>
          <p:nvPr/>
        </p:nvCxnSpPr>
        <p:spPr>
          <a:xfrm>
            <a:off x="2676525" y="1358900"/>
            <a:ext cx="0" cy="41862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100" name="Rectangle 3"/>
          <p:cNvSpPr txBox="1">
            <a:spLocks noChangeArrowheads="1"/>
          </p:cNvSpPr>
          <p:nvPr/>
        </p:nvSpPr>
        <p:spPr bwMode="auto">
          <a:xfrm>
            <a:off x="3348038" y="911225"/>
            <a:ext cx="8255000" cy="476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IC = insulating capability of container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IC is slope of first 15 minutes of the heat loss plot  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 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T</a:t>
            </a:r>
            <a:r>
              <a:rPr kumimoji="0" lang="en-US" altLang="en-US" sz="2200" baseline="-25000">
                <a:solidFill>
                  <a:srgbClr val="000066"/>
                </a:solidFill>
                <a:ea typeface="MS PGothic" charset="-128"/>
              </a:rPr>
              <a:t>R</a:t>
            </a: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 is room temperature, T</a:t>
            </a:r>
            <a:r>
              <a:rPr kumimoji="0" lang="en-US" altLang="en-US" sz="2200" baseline="-25000">
                <a:solidFill>
                  <a:srgbClr val="000066"/>
                </a:solidFill>
                <a:ea typeface="MS PGothic" charset="-128"/>
              </a:rPr>
              <a:t>F</a:t>
            </a: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 is final thermocouple temperature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Team with lowest </a:t>
            </a:r>
            <a:r>
              <a:rPr kumimoji="0" lang="en-US" altLang="en-US" sz="2200" b="1">
                <a:solidFill>
                  <a:srgbClr val="000066"/>
                </a:solidFill>
                <a:ea typeface="MS PGothic" charset="-128"/>
              </a:rPr>
              <a:t>M</a:t>
            </a: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inimal </a:t>
            </a:r>
            <a:r>
              <a:rPr kumimoji="0" lang="en-US" altLang="en-US" sz="2200" b="1">
                <a:solidFill>
                  <a:srgbClr val="000066"/>
                </a:solidFill>
                <a:ea typeface="MS PGothic" charset="-128"/>
              </a:rPr>
              <a:t>D</a:t>
            </a: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esign </a:t>
            </a:r>
            <a:r>
              <a:rPr kumimoji="0" lang="en-US" altLang="en-US" sz="2200" b="1">
                <a:solidFill>
                  <a:srgbClr val="000066"/>
                </a:solidFill>
                <a:ea typeface="MS PGothic" charset="-128"/>
              </a:rPr>
              <a:t>R</a:t>
            </a: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atio wins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Extra points for Recitation Presentation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Winning team +1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2</a:t>
            </a:r>
            <a:r>
              <a:rPr kumimoji="0" lang="en-US" altLang="en-US" sz="2200" baseline="30000">
                <a:solidFill>
                  <a:srgbClr val="000066"/>
                </a:solidFill>
                <a:ea typeface="MS PGothic" charset="-128"/>
              </a:rPr>
              <a:t>nd</a:t>
            </a: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 place team +0.5 (4 or more teams)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3</a:t>
            </a:r>
            <a:r>
              <a:rPr kumimoji="0" lang="en-US" altLang="en-US" sz="2200" baseline="30000">
                <a:solidFill>
                  <a:srgbClr val="000066"/>
                </a:solidFill>
                <a:ea typeface="MS PGothic" charset="-128"/>
              </a:rPr>
              <a:t>rd</a:t>
            </a: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 place team +0.2 (8 or more teams)</a:t>
            </a:r>
          </a:p>
        </p:txBody>
      </p:sp>
      <p:graphicFrame>
        <p:nvGraphicFramePr>
          <p:cNvPr id="4101" name="Object 6"/>
          <p:cNvGraphicFramePr>
            <a:graphicFrameLocks noChangeAspect="1"/>
          </p:cNvGraphicFramePr>
          <p:nvPr/>
        </p:nvGraphicFramePr>
        <p:xfrm>
          <a:off x="3840163" y="2151063"/>
          <a:ext cx="2525712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3" imgW="1447800" imgH="419100" progId="Equation.3">
                  <p:embed/>
                </p:oleObj>
              </mc:Choice>
              <mc:Fallback>
                <p:oleObj name="Equation" r:id="rId3" imgW="1447800" imgH="419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0163" y="2151063"/>
                        <a:ext cx="2525712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Procedure</a:t>
            </a:r>
            <a:endParaRPr lang="zh-CN" altLang="en-US" dirty="0">
              <a:ea typeface="+mn-ea"/>
            </a:endParaRPr>
          </a:p>
        </p:txBody>
      </p:sp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573088" y="2185988"/>
            <a:ext cx="2265362" cy="175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FF0000"/>
                </a:solidFill>
                <a:ea typeface="MS PGothic" charset="-128"/>
              </a:rPr>
              <a:t>Pre-Test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ea typeface="MS PGothic" charset="-128"/>
              </a:rPr>
              <a:t>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ea typeface="MS PGothic" charset="-128"/>
              </a:rPr>
              <a:t>Post-Test</a:t>
            </a:r>
          </a:p>
        </p:txBody>
      </p:sp>
      <p:cxnSp>
        <p:nvCxnSpPr>
          <p:cNvPr id="5" name="Straight Connector 3"/>
          <p:cNvCxnSpPr/>
          <p:nvPr/>
        </p:nvCxnSpPr>
        <p:spPr>
          <a:xfrm>
            <a:off x="2676525" y="1358900"/>
            <a:ext cx="0" cy="41862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6628" name="Rectangle 3"/>
          <p:cNvSpPr txBox="1">
            <a:spLocks noChangeArrowheads="1"/>
          </p:cNvSpPr>
          <p:nvPr/>
        </p:nvSpPr>
        <p:spPr bwMode="auto">
          <a:xfrm>
            <a:off x="3684588" y="785813"/>
            <a:ext cx="8143875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ea typeface="MS PGothic" charset="-128"/>
              </a:rPr>
              <a:t>Pre-Test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ea typeface="MS PGothic" charset="-128"/>
              </a:rPr>
              <a:t>Observe provided material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ea typeface="MS PGothic" charset="-128"/>
              </a:rPr>
              <a:t>Brainstorm for possible designs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ea typeface="MS PGothic" charset="-128"/>
              </a:rPr>
              <a:t>Sketch design on paper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ea typeface="MS PGothic" charset="-128"/>
              </a:rPr>
              <a:t>Label properly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ea typeface="MS PGothic" charset="-128"/>
              </a:rPr>
              <a:t>Construct design according to your sketch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ea typeface="MS PGothic" charset="-128"/>
              </a:rPr>
              <a:t>Note design changes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ea typeface="MS PGothic" charset="-128"/>
              </a:rPr>
              <a:t>Create price list detailing your design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Procedure</a:t>
            </a:r>
            <a:endParaRPr lang="zh-CN" altLang="en-US" dirty="0">
              <a:ea typeface="+mn-ea"/>
            </a:endParaRPr>
          </a:p>
        </p:txBody>
      </p:sp>
      <p:sp>
        <p:nvSpPr>
          <p:cNvPr id="27650" name="Rectangle 1"/>
          <p:cNvSpPr>
            <a:spLocks noChangeArrowheads="1"/>
          </p:cNvSpPr>
          <p:nvPr/>
        </p:nvSpPr>
        <p:spPr bwMode="auto">
          <a:xfrm>
            <a:off x="573088" y="2185988"/>
            <a:ext cx="2265362" cy="175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000000"/>
                </a:solidFill>
                <a:ea typeface="MS PGothic" charset="-128"/>
              </a:rPr>
              <a:t>Pre-Test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FF0000"/>
                </a:solidFill>
                <a:ea typeface="MS PGothic" charset="-128"/>
              </a:rPr>
              <a:t>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ea typeface="MS PGothic" charset="-128"/>
              </a:rPr>
              <a:t>Post-Test</a:t>
            </a:r>
          </a:p>
        </p:txBody>
      </p:sp>
      <p:cxnSp>
        <p:nvCxnSpPr>
          <p:cNvPr id="5" name="Straight Connector 3"/>
          <p:cNvCxnSpPr/>
          <p:nvPr/>
        </p:nvCxnSpPr>
        <p:spPr>
          <a:xfrm>
            <a:off x="2676525" y="1358900"/>
            <a:ext cx="0" cy="41862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7652" name="Rectangle 3"/>
          <p:cNvSpPr txBox="1">
            <a:spLocks noChangeArrowheads="1"/>
          </p:cNvSpPr>
          <p:nvPr/>
        </p:nvSpPr>
        <p:spPr bwMode="auto">
          <a:xfrm>
            <a:off x="3373438" y="960438"/>
            <a:ext cx="8056562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914400" indent="-4572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kumimoji="0" lang="en-US" altLang="en-US" sz="2400">
                <a:ea typeface="MS PGothic" charset="-128"/>
              </a:rPr>
              <a:t>Test</a:t>
            </a:r>
          </a:p>
          <a:p>
            <a:pPr lvl="1">
              <a:lnSpc>
                <a:spcPct val="150000"/>
              </a:lnSpc>
            </a:pPr>
            <a:r>
              <a:rPr kumimoji="0" lang="en-US" altLang="en-US" sz="2400">
                <a:ea typeface="MS PGothic" charset="-128"/>
              </a:rPr>
              <a:t>* TA performs test using an unmodified cup (control experiment) </a:t>
            </a:r>
          </a:p>
          <a:p>
            <a:pPr lvl="1">
              <a:lnSpc>
                <a:spcPct val="150000"/>
              </a:lnSpc>
              <a:buFontTx/>
              <a:buAutoNum type="arabicPeriod"/>
            </a:pPr>
            <a:r>
              <a:rPr kumimoji="0" lang="en-US" altLang="en-US" sz="2400">
                <a:ea typeface="MS PGothic" charset="-128"/>
              </a:rPr>
              <a:t>Receive boiled egg from instructor</a:t>
            </a:r>
          </a:p>
          <a:p>
            <a:pPr lvl="1">
              <a:lnSpc>
                <a:spcPct val="150000"/>
              </a:lnSpc>
              <a:buFontTx/>
              <a:buAutoNum type="arabicPeriod"/>
            </a:pPr>
            <a:r>
              <a:rPr kumimoji="0" lang="en-US" altLang="en-US" sz="2400">
                <a:ea typeface="MS PGothic" charset="-128"/>
              </a:rPr>
              <a:t>Tape one end of thermocouple wire to egg (constant contact essential)</a:t>
            </a:r>
          </a:p>
          <a:p>
            <a:pPr lvl="1">
              <a:lnSpc>
                <a:spcPct val="150000"/>
              </a:lnSpc>
              <a:buFontTx/>
              <a:buAutoNum type="arabicPeriod"/>
            </a:pPr>
            <a:r>
              <a:rPr kumimoji="0" lang="en-US" altLang="en-US" sz="2400">
                <a:ea typeface="MS PGothic" charset="-128"/>
              </a:rPr>
              <a:t>Insert egg with attached thermocouple</a:t>
            </a:r>
          </a:p>
          <a:p>
            <a:pPr lvl="1">
              <a:lnSpc>
                <a:spcPct val="150000"/>
              </a:lnSpc>
              <a:buFontTx/>
              <a:buAutoNum type="arabicPeriod"/>
            </a:pPr>
            <a:r>
              <a:rPr kumimoji="0" lang="en-US" altLang="en-US" sz="2400">
                <a:ea typeface="MS PGothic" charset="-128"/>
              </a:rPr>
              <a:t>Quickly close container</a:t>
            </a:r>
          </a:p>
          <a:p>
            <a:pPr lvl="1">
              <a:lnSpc>
                <a:spcPct val="150000"/>
              </a:lnSpc>
              <a:buFontTx/>
              <a:buAutoNum type="arabicPeriod"/>
            </a:pPr>
            <a:r>
              <a:rPr kumimoji="0" lang="en-US" altLang="en-US" sz="2400">
                <a:ea typeface="MS PGothic" charset="-128"/>
              </a:rPr>
              <a:t>Start LabVIEW program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Procedure</a:t>
            </a:r>
            <a:endParaRPr lang="zh-CN" altLang="en-US" dirty="0">
              <a:ea typeface="+mn-ea"/>
            </a:endParaRPr>
          </a:p>
        </p:txBody>
      </p:sp>
      <p:sp>
        <p:nvSpPr>
          <p:cNvPr id="28674" name="Rectangle 1"/>
          <p:cNvSpPr>
            <a:spLocks noChangeArrowheads="1"/>
          </p:cNvSpPr>
          <p:nvPr/>
        </p:nvSpPr>
        <p:spPr bwMode="auto">
          <a:xfrm>
            <a:off x="573088" y="2185988"/>
            <a:ext cx="2265362" cy="175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000000"/>
                </a:solidFill>
                <a:ea typeface="MS PGothic" charset="-128"/>
              </a:rPr>
              <a:t>Pre-Test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000000"/>
                </a:solidFill>
                <a:ea typeface="MS PGothic" charset="-128"/>
              </a:rPr>
              <a:t>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FF0000"/>
                </a:solidFill>
                <a:ea typeface="MS PGothic" charset="-128"/>
              </a:rPr>
              <a:t>Post-Test</a:t>
            </a:r>
          </a:p>
        </p:txBody>
      </p:sp>
      <p:cxnSp>
        <p:nvCxnSpPr>
          <p:cNvPr id="5" name="Straight Connector 3"/>
          <p:cNvCxnSpPr/>
          <p:nvPr/>
        </p:nvCxnSpPr>
        <p:spPr>
          <a:xfrm>
            <a:off x="2676525" y="1358900"/>
            <a:ext cx="0" cy="41862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8676" name="Rectangle 3"/>
          <p:cNvSpPr txBox="1">
            <a:spLocks noChangeArrowheads="1"/>
          </p:cNvSpPr>
          <p:nvPr/>
        </p:nvSpPr>
        <p:spPr bwMode="auto">
          <a:xfrm>
            <a:off x="3324225" y="949325"/>
            <a:ext cx="8602663" cy="515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Post-Test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LabVIEW program has run for 15 minutes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Excel table automatically created after test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Use data on table to create Excel  graph of Temperature vs. Time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Show table and graph to TA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TA will initial lab notes that table and graph have been created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Save table and graph 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Have photo taken of container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Assignment: Report</a:t>
            </a:r>
            <a:endParaRPr lang="zh-CN" altLang="en-US" dirty="0">
              <a:ea typeface="+mn-ea"/>
            </a:endParaRPr>
          </a:p>
        </p:txBody>
      </p:sp>
      <p:sp>
        <p:nvSpPr>
          <p:cNvPr id="29698" name="Rectangle 3"/>
          <p:cNvSpPr txBox="1">
            <a:spLocks noChangeArrowheads="1"/>
          </p:cNvSpPr>
          <p:nvPr/>
        </p:nvSpPr>
        <p:spPr bwMode="auto">
          <a:xfrm>
            <a:off x="1254125" y="1060450"/>
            <a:ext cx="9677400" cy="474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>
                <a:ea typeface="MS PGothic" charset="-128"/>
              </a:rPr>
              <a:t>Individual BONUS (!) Report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>
                <a:ea typeface="MS PGothic" charset="-128"/>
              </a:rPr>
              <a:t>Title page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>
                <a:ea typeface="MS PGothic" charset="-128"/>
              </a:rPr>
              <a:t>Discussion topics in the manual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>
                <a:ea typeface="MS PGothic" charset="-128"/>
              </a:rPr>
              <a:t>Include a picture of your design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>
                <a:ea typeface="MS PGothic" charset="-128"/>
              </a:rPr>
              <a:t>Scan in lab notes (ask TA for assistance)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>
                <a:ea typeface="MS PGothic" charset="-128"/>
              </a:rPr>
              <a:t>TA must initial that table and graph were completed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>
                <a:ea typeface="MS PGothic" charset="-128"/>
              </a:rPr>
              <a:t>Include table, graph, and photo of container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Assignment: Presentation</a:t>
            </a:r>
            <a:endParaRPr lang="zh-CN" altLang="en-US" dirty="0">
              <a:ea typeface="+mn-ea"/>
            </a:endParaRPr>
          </a:p>
        </p:txBody>
      </p:sp>
      <p:sp>
        <p:nvSpPr>
          <p:cNvPr id="30722" name="Rectangle 3"/>
          <p:cNvSpPr txBox="1">
            <a:spLocks noChangeArrowheads="1"/>
          </p:cNvSpPr>
          <p:nvPr/>
        </p:nvSpPr>
        <p:spPr bwMode="auto">
          <a:xfrm>
            <a:off x="1403350" y="935038"/>
            <a:ext cx="9428163" cy="47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Team presentation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State rules of competition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Describe your design and its concepts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Explain steps taken to complete lab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Professional-looking tables and graph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How could your current design be improved?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Refer to “Creating PowerPoint Presentations” found on EG website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Closing</a:t>
            </a:r>
            <a:endParaRPr lang="zh-CN" altLang="en-US" dirty="0">
              <a:ea typeface="+mn-ea"/>
            </a:endParaRPr>
          </a:p>
        </p:txBody>
      </p:sp>
      <p:sp>
        <p:nvSpPr>
          <p:cNvPr id="31746" name="Rectangle 3"/>
          <p:cNvSpPr txBox="1">
            <a:spLocks noChangeArrowheads="1"/>
          </p:cNvSpPr>
          <p:nvPr/>
        </p:nvSpPr>
        <p:spPr bwMode="auto">
          <a:xfrm>
            <a:off x="1477963" y="960438"/>
            <a:ext cx="9204325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Have all original data signed by TA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400">
              <a:solidFill>
                <a:srgbClr val="000000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Each team member should have turn using software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400">
              <a:solidFill>
                <a:srgbClr val="000000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Submit all work electronically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400">
              <a:solidFill>
                <a:srgbClr val="000000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Return all unused materials to TA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400">
              <a:solidFill>
                <a:srgbClr val="000000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Discard egg after testing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kumimoji="0" lang="en-US" dirty="0" smtClean="0">
                <a:ea typeface="+mn-ea"/>
              </a:rPr>
              <a:t>Objectives</a:t>
            </a:r>
            <a:endParaRPr kumimoji="0" lang="en-US" dirty="0"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400"/>
            <a:ext cx="12192000" cy="5340350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dirty="0" smtClean="0">
                <a:ea typeface="+mn-ea"/>
              </a:rPr>
              <a:t>Design and construct container to minimize heat loss from an within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dirty="0" smtClean="0">
                <a:ea typeface="+mn-ea"/>
              </a:rPr>
              <a:t>Understand concept of minimal design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dirty="0" smtClean="0">
                <a:ea typeface="+mn-ea"/>
              </a:rPr>
              <a:t>Understand:</a:t>
            </a:r>
          </a:p>
          <a:p>
            <a:pPr lvl="1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dirty="0" smtClean="0">
                <a:ea typeface="+mn-ea"/>
              </a:rPr>
              <a:t>Thermodynamic systems</a:t>
            </a:r>
          </a:p>
          <a:p>
            <a:pPr lvl="1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dirty="0" smtClean="0">
                <a:ea typeface="+mn-ea"/>
              </a:rPr>
              <a:t>Temperature</a:t>
            </a:r>
          </a:p>
          <a:p>
            <a:pPr lvl="1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dirty="0" smtClean="0">
                <a:ea typeface="+mn-ea"/>
              </a:rPr>
              <a:t>Heat and hear transfer</a:t>
            </a:r>
            <a:endParaRPr kumimoji="0" lang="en-US" dirty="0">
              <a:ea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Thermodynamic Systems</a:t>
            </a:r>
            <a:endParaRPr lang="zh-CN" altLang="en-US" dirty="0">
              <a:ea typeface="+mn-ea"/>
            </a:endParaRPr>
          </a:p>
        </p:txBody>
      </p:sp>
      <p:sp>
        <p:nvSpPr>
          <p:cNvPr id="11266" name="Rectangle 3"/>
          <p:cNvSpPr txBox="1">
            <a:spLocks noChangeArrowheads="1"/>
          </p:cNvSpPr>
          <p:nvPr/>
        </p:nvSpPr>
        <p:spPr bwMode="auto">
          <a:xfrm>
            <a:off x="655638" y="774700"/>
            <a:ext cx="72898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914400" indent="-4572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>
                <a:ea typeface="Tahoma" charset="0"/>
              </a:rPr>
              <a:t>Part of the universe separated from the surroundings by a boundary (real or imaginary)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>
                <a:ea typeface="Tahoma" charset="0"/>
              </a:rPr>
              <a:t>3 types of systems: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 b="1">
                <a:ea typeface="Tahoma" charset="0"/>
              </a:rPr>
              <a:t>Open</a:t>
            </a:r>
            <a:r>
              <a:rPr kumimoji="0" lang="en-US" altLang="zh-CN" sz="2800">
                <a:ea typeface="Tahoma" charset="0"/>
              </a:rPr>
              <a:t> system: exchange </a:t>
            </a:r>
            <a:r>
              <a:rPr kumimoji="0" lang="en-US" altLang="zh-CN" sz="2800" b="1">
                <a:ea typeface="Tahoma" charset="0"/>
              </a:rPr>
              <a:t>energy</a:t>
            </a:r>
            <a:r>
              <a:rPr kumimoji="0" lang="en-US" altLang="zh-CN" sz="2800">
                <a:ea typeface="Tahoma" charset="0"/>
              </a:rPr>
              <a:t> and </a:t>
            </a:r>
            <a:r>
              <a:rPr kumimoji="0" lang="en-US" altLang="zh-CN" sz="2800" b="1">
                <a:ea typeface="Tahoma" charset="0"/>
              </a:rPr>
              <a:t>matter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 b="1">
                <a:ea typeface="Tahoma" charset="0"/>
              </a:rPr>
              <a:t>Closed</a:t>
            </a:r>
            <a:r>
              <a:rPr kumimoji="0" lang="en-US" altLang="zh-CN" sz="2800">
                <a:ea typeface="Tahoma" charset="0"/>
              </a:rPr>
              <a:t> system: exchange </a:t>
            </a:r>
            <a:r>
              <a:rPr kumimoji="0" lang="en-US" altLang="zh-CN" sz="2800" b="1">
                <a:ea typeface="Tahoma" charset="0"/>
              </a:rPr>
              <a:t>energy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 b="1">
                <a:ea typeface="Tahoma" charset="0"/>
              </a:rPr>
              <a:t>Isolated</a:t>
            </a:r>
            <a:r>
              <a:rPr kumimoji="0" lang="en-US" altLang="zh-CN" sz="2800">
                <a:ea typeface="Tahoma" charset="0"/>
              </a:rPr>
              <a:t> system: </a:t>
            </a:r>
            <a:r>
              <a:rPr kumimoji="0" lang="en-US" altLang="zh-CN" sz="2800" b="1">
                <a:ea typeface="Tahoma" charset="0"/>
              </a:rPr>
              <a:t>no</a:t>
            </a:r>
            <a:r>
              <a:rPr kumimoji="0" lang="en-US" altLang="zh-CN" sz="2800">
                <a:ea typeface="Tahoma" charset="0"/>
              </a:rPr>
              <a:t> exchange</a:t>
            </a:r>
          </a:p>
        </p:txBody>
      </p:sp>
      <p:pic>
        <p:nvPicPr>
          <p:cNvPr id="11267" name="Picture 3" descr="682px-System-boundar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850" y="2122488"/>
            <a:ext cx="3635375" cy="319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Temperature</a:t>
            </a:r>
            <a:endParaRPr lang="zh-CN" altLang="en-US" dirty="0">
              <a:ea typeface="+mn-ea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28638" y="911225"/>
            <a:ext cx="6592887" cy="491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>
                <a:solidFill>
                  <a:srgbClr val="000000"/>
                </a:solidFill>
                <a:ea typeface="Tahoma" charset="0"/>
              </a:rPr>
              <a:t>Qualitative laymen perception: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>
                <a:solidFill>
                  <a:srgbClr val="000000"/>
                </a:solidFill>
                <a:ea typeface="Tahoma" charset="0"/>
              </a:rPr>
              <a:t> hot, warm, cold…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>
                <a:solidFill>
                  <a:srgbClr val="000000"/>
                </a:solidFill>
                <a:ea typeface="Tahoma" charset="0"/>
              </a:rPr>
              <a:t>Physical property of system: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>
                <a:solidFill>
                  <a:srgbClr val="000000"/>
                </a:solidFill>
                <a:ea typeface="Tahoma" charset="0"/>
              </a:rPr>
              <a:t>Average kinetic energy of 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>
                <a:solidFill>
                  <a:srgbClr val="000000"/>
                </a:solidFill>
                <a:ea typeface="Tahoma" charset="0"/>
              </a:rPr>
              <a:t>   atoms and/or molecules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>
                <a:solidFill>
                  <a:srgbClr val="000000"/>
                </a:solidFill>
                <a:ea typeface="Tahoma" charset="0"/>
              </a:rPr>
              <a:t>Absolute zero occurs when 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>
                <a:solidFill>
                  <a:srgbClr val="000000"/>
                </a:solidFill>
                <a:ea typeface="Tahoma" charset="0"/>
              </a:rPr>
              <a:t>   average kinetic energy is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>
                <a:solidFill>
                  <a:srgbClr val="000000"/>
                </a:solidFill>
                <a:ea typeface="Tahoma" charset="0"/>
              </a:rPr>
              <a:t>   zero: 0</a:t>
            </a:r>
            <a:r>
              <a:rPr kumimoji="0" lang="en-US" altLang="zh-CN" sz="2800" baseline="30000">
                <a:solidFill>
                  <a:srgbClr val="000000"/>
                </a:solidFill>
                <a:ea typeface="Tahoma" charset="0"/>
              </a:rPr>
              <a:t>o</a:t>
            </a:r>
            <a:r>
              <a:rPr kumimoji="0" lang="en-US" altLang="zh-CN" sz="2800">
                <a:solidFill>
                  <a:srgbClr val="000000"/>
                </a:solidFill>
                <a:ea typeface="Tahoma" charset="0"/>
              </a:rPr>
              <a:t>K</a:t>
            </a:r>
          </a:p>
        </p:txBody>
      </p:sp>
      <p:pic>
        <p:nvPicPr>
          <p:cNvPr id="12291" name="Picture 3" descr="Thermally_Agitated_Molecul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5388" y="1690688"/>
            <a:ext cx="3543300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Heat &amp; Heat Transfer</a:t>
            </a:r>
            <a:endParaRPr lang="zh-CN" altLang="en-US" dirty="0">
              <a:ea typeface="+mn-ea"/>
            </a:endParaRPr>
          </a:p>
        </p:txBody>
      </p:sp>
      <p:sp>
        <p:nvSpPr>
          <p:cNvPr id="13314" name="Rectangle 3"/>
          <p:cNvSpPr txBox="1">
            <a:spLocks noChangeArrowheads="1"/>
          </p:cNvSpPr>
          <p:nvPr/>
        </p:nvSpPr>
        <p:spPr bwMode="auto">
          <a:xfrm>
            <a:off x="1079500" y="1322388"/>
            <a:ext cx="10050463" cy="323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800" b="1">
                <a:solidFill>
                  <a:srgbClr val="000000"/>
                </a:solidFill>
                <a:ea typeface="MS PGothic" charset="-128"/>
              </a:rPr>
              <a:t>Heat</a:t>
            </a:r>
            <a:r>
              <a:rPr kumimoji="0" lang="en-US" altLang="en-US" sz="2800">
                <a:solidFill>
                  <a:srgbClr val="000000"/>
                </a:solidFill>
                <a:ea typeface="MS PGothic" charset="-128"/>
              </a:rPr>
              <a:t>: thermal energy (total kinetic energy of all atoms and/or molecules)</a:t>
            </a:r>
          </a:p>
          <a:p>
            <a:pPr lvl="2">
              <a:lnSpc>
                <a:spcPct val="150000"/>
              </a:lnSpc>
              <a:buFont typeface="Arial" charset="0"/>
              <a:buChar char="•"/>
            </a:pPr>
            <a:endParaRPr kumimoji="0" lang="en-US" altLang="en-US" sz="2800" i="1">
              <a:solidFill>
                <a:srgbClr val="000000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800" b="1">
                <a:solidFill>
                  <a:srgbClr val="000000"/>
                </a:solidFill>
                <a:ea typeface="MS PGothic" charset="-128"/>
              </a:rPr>
              <a:t>Heat transfer</a:t>
            </a:r>
            <a:r>
              <a:rPr kumimoji="0" lang="en-US" altLang="en-US" sz="2800">
                <a:solidFill>
                  <a:srgbClr val="000000"/>
                </a:solidFill>
                <a:ea typeface="MS PGothic" charset="-128"/>
              </a:rPr>
              <a:t>: passage of thermal energy from hot to cold body</a:t>
            </a:r>
          </a:p>
        </p:txBody>
      </p:sp>
      <p:sp>
        <p:nvSpPr>
          <p:cNvPr id="13315" name="Rectangle 9"/>
          <p:cNvSpPr>
            <a:spLocks noChangeArrowheads="1"/>
          </p:cNvSpPr>
          <p:nvPr/>
        </p:nvSpPr>
        <p:spPr bwMode="auto">
          <a:xfrm>
            <a:off x="2441575" y="5006975"/>
            <a:ext cx="7315200" cy="5334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kumimoji="0" lang="en-US" altLang="en-US" sz="2400">
              <a:ea typeface="MS PGothic" charset="-128"/>
            </a:endParaRPr>
          </a:p>
          <a:p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Can NEVER be stopped, only SLOWED DOWN</a:t>
            </a:r>
          </a:p>
          <a:p>
            <a:endParaRPr kumimoji="0" lang="en-US" altLang="en-US" sz="2400">
              <a:ea typeface="MS PGothic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Equilibrium</a:t>
            </a:r>
            <a:endParaRPr lang="zh-CN" altLang="en-US" dirty="0">
              <a:ea typeface="+mn-ea"/>
            </a:endParaRPr>
          </a:p>
        </p:txBody>
      </p:sp>
      <p:sp>
        <p:nvSpPr>
          <p:cNvPr id="14338" name="Rectangle 3"/>
          <p:cNvSpPr txBox="1">
            <a:spLocks noChangeArrowheads="1"/>
          </p:cNvSpPr>
          <p:nvPr/>
        </p:nvSpPr>
        <p:spPr bwMode="auto">
          <a:xfrm>
            <a:off x="2051050" y="1184275"/>
            <a:ext cx="73263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Equilibrium reached 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Temperature at all points in a system are equal</a:t>
            </a:r>
          </a:p>
        </p:txBody>
      </p:sp>
      <p:grpSp>
        <p:nvGrpSpPr>
          <p:cNvPr id="14339" name="Group 4"/>
          <p:cNvGrpSpPr>
            <a:grpSpLocks/>
          </p:cNvGrpSpPr>
          <p:nvPr/>
        </p:nvGrpSpPr>
        <p:grpSpPr bwMode="auto">
          <a:xfrm>
            <a:off x="2024063" y="3365500"/>
            <a:ext cx="3429000" cy="1370013"/>
            <a:chOff x="-432" y="2688"/>
            <a:chExt cx="2832" cy="1296"/>
          </a:xfrm>
        </p:grpSpPr>
        <p:sp>
          <p:nvSpPr>
            <p:cNvPr id="14355" name="Rectangle 5"/>
            <p:cNvSpPr>
              <a:spLocks noChangeArrowheads="1"/>
            </p:cNvSpPr>
            <p:nvPr/>
          </p:nvSpPr>
          <p:spPr bwMode="auto">
            <a:xfrm>
              <a:off x="-432" y="2688"/>
              <a:ext cx="2832" cy="1296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contourW="127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</p:spPr>
          <p:txBody>
            <a:bodyPr wrap="none" anchor="ctr">
              <a:flatTx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kumimoji="0" lang="en-US" altLang="en-US" sz="2400">
                <a:ea typeface="MS PGothic" charset="-128"/>
              </a:endParaRPr>
            </a:p>
          </p:txBody>
        </p:sp>
        <p:sp>
          <p:nvSpPr>
            <p:cNvPr id="14356" name="Text Box 6"/>
            <p:cNvSpPr txBox="1">
              <a:spLocks noChangeArrowheads="1"/>
            </p:cNvSpPr>
            <p:nvPr/>
          </p:nvSpPr>
          <p:spPr bwMode="auto">
            <a:xfrm>
              <a:off x="-241" y="2882"/>
              <a:ext cx="433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65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57" name="Text Box 7"/>
            <p:cNvSpPr txBox="1">
              <a:spLocks noChangeArrowheads="1"/>
            </p:cNvSpPr>
            <p:nvPr/>
          </p:nvSpPr>
          <p:spPr bwMode="auto">
            <a:xfrm>
              <a:off x="-95" y="3599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73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58" name="Text Box 8"/>
            <p:cNvSpPr txBox="1">
              <a:spLocks noChangeArrowheads="1"/>
            </p:cNvSpPr>
            <p:nvPr/>
          </p:nvSpPr>
          <p:spPr bwMode="auto">
            <a:xfrm>
              <a:off x="768" y="2784"/>
              <a:ext cx="528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125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59" name="Text Box 9"/>
            <p:cNvSpPr txBox="1">
              <a:spLocks noChangeArrowheads="1"/>
            </p:cNvSpPr>
            <p:nvPr/>
          </p:nvSpPr>
          <p:spPr bwMode="auto">
            <a:xfrm>
              <a:off x="1056" y="3311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50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60" name="Text Box 10"/>
            <p:cNvSpPr txBox="1">
              <a:spLocks noChangeArrowheads="1"/>
            </p:cNvSpPr>
            <p:nvPr/>
          </p:nvSpPr>
          <p:spPr bwMode="auto">
            <a:xfrm>
              <a:off x="1873" y="2832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39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61" name="Text Box 11"/>
            <p:cNvSpPr txBox="1">
              <a:spLocks noChangeArrowheads="1"/>
            </p:cNvSpPr>
            <p:nvPr/>
          </p:nvSpPr>
          <p:spPr bwMode="auto">
            <a:xfrm>
              <a:off x="289" y="2975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25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62" name="Text Box 12"/>
            <p:cNvSpPr txBox="1">
              <a:spLocks noChangeArrowheads="1"/>
            </p:cNvSpPr>
            <p:nvPr/>
          </p:nvSpPr>
          <p:spPr bwMode="auto">
            <a:xfrm>
              <a:off x="1487" y="3553"/>
              <a:ext cx="433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80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63" name="Text Box 13"/>
            <p:cNvSpPr txBox="1">
              <a:spLocks noChangeArrowheads="1"/>
            </p:cNvSpPr>
            <p:nvPr/>
          </p:nvSpPr>
          <p:spPr bwMode="auto">
            <a:xfrm>
              <a:off x="386" y="3457"/>
              <a:ext cx="429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95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64" name="Text Box 14"/>
            <p:cNvSpPr txBox="1">
              <a:spLocks noChangeArrowheads="1"/>
            </p:cNvSpPr>
            <p:nvPr/>
          </p:nvSpPr>
          <p:spPr bwMode="auto">
            <a:xfrm>
              <a:off x="1200" y="2975"/>
              <a:ext cx="432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90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65" name="Text Box 15"/>
            <p:cNvSpPr txBox="1">
              <a:spLocks noChangeArrowheads="1"/>
            </p:cNvSpPr>
            <p:nvPr/>
          </p:nvSpPr>
          <p:spPr bwMode="auto">
            <a:xfrm>
              <a:off x="1873" y="3215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58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</p:grpSp>
      <p:sp>
        <p:nvSpPr>
          <p:cNvPr id="14340" name="Text Box 29"/>
          <p:cNvSpPr txBox="1">
            <a:spLocks noChangeArrowheads="1"/>
          </p:cNvSpPr>
          <p:nvPr/>
        </p:nvSpPr>
        <p:spPr bwMode="auto">
          <a:xfrm>
            <a:off x="2557463" y="4889500"/>
            <a:ext cx="1981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kumimoji="0" lang="en-US" altLang="en-US" sz="2400" b="1">
                <a:solidFill>
                  <a:srgbClr val="000066"/>
                </a:solidFill>
                <a:ea typeface="MS PGothic" charset="-128"/>
              </a:rPr>
              <a:t>Initial State</a:t>
            </a:r>
            <a:endParaRPr kumimoji="0" lang="en-US" altLang="en-US" sz="2400">
              <a:solidFill>
                <a:srgbClr val="000066"/>
              </a:solidFill>
              <a:ea typeface="MS PGothic" charset="-128"/>
            </a:endParaRPr>
          </a:p>
        </p:txBody>
      </p:sp>
      <p:grpSp>
        <p:nvGrpSpPr>
          <p:cNvPr id="14341" name="Group 16"/>
          <p:cNvGrpSpPr>
            <a:grpSpLocks/>
          </p:cNvGrpSpPr>
          <p:nvPr/>
        </p:nvGrpSpPr>
        <p:grpSpPr bwMode="auto">
          <a:xfrm>
            <a:off x="6748463" y="3365500"/>
            <a:ext cx="3429000" cy="1368425"/>
            <a:chOff x="3216" y="2736"/>
            <a:chExt cx="2832" cy="1296"/>
          </a:xfrm>
        </p:grpSpPr>
        <p:sp>
          <p:nvSpPr>
            <p:cNvPr id="14344" name="Rectangle 17"/>
            <p:cNvSpPr>
              <a:spLocks noChangeArrowheads="1"/>
            </p:cNvSpPr>
            <p:nvPr/>
          </p:nvSpPr>
          <p:spPr bwMode="auto">
            <a:xfrm>
              <a:off x="3216" y="2736"/>
              <a:ext cx="2832" cy="1296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contourW="127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</p:spPr>
          <p:txBody>
            <a:bodyPr wrap="none" anchor="ctr">
              <a:flatTx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kumimoji="0" lang="en-US" altLang="en-US" sz="2400">
                <a:ea typeface="MS PGothic" charset="-128"/>
              </a:endParaRPr>
            </a:p>
          </p:txBody>
        </p:sp>
        <p:sp>
          <p:nvSpPr>
            <p:cNvPr id="14345" name="Text Box 18"/>
            <p:cNvSpPr txBox="1">
              <a:spLocks noChangeArrowheads="1"/>
            </p:cNvSpPr>
            <p:nvPr/>
          </p:nvSpPr>
          <p:spPr bwMode="auto">
            <a:xfrm>
              <a:off x="3407" y="2928"/>
              <a:ext cx="433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</a:p>
          </p:txBody>
        </p:sp>
        <p:sp>
          <p:nvSpPr>
            <p:cNvPr id="14346" name="Text Box 19"/>
            <p:cNvSpPr txBox="1">
              <a:spLocks noChangeArrowheads="1"/>
            </p:cNvSpPr>
            <p:nvPr/>
          </p:nvSpPr>
          <p:spPr bwMode="auto">
            <a:xfrm>
              <a:off x="3552" y="3649"/>
              <a:ext cx="432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47" name="Text Box 20"/>
            <p:cNvSpPr txBox="1">
              <a:spLocks noChangeArrowheads="1"/>
            </p:cNvSpPr>
            <p:nvPr/>
          </p:nvSpPr>
          <p:spPr bwMode="auto">
            <a:xfrm>
              <a:off x="4416" y="2834"/>
              <a:ext cx="529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48" name="Text Box 21"/>
            <p:cNvSpPr txBox="1">
              <a:spLocks noChangeArrowheads="1"/>
            </p:cNvSpPr>
            <p:nvPr/>
          </p:nvSpPr>
          <p:spPr bwMode="auto">
            <a:xfrm>
              <a:off x="4705" y="3361"/>
              <a:ext cx="432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49" name="Text Box 22"/>
            <p:cNvSpPr txBox="1">
              <a:spLocks noChangeArrowheads="1"/>
            </p:cNvSpPr>
            <p:nvPr/>
          </p:nvSpPr>
          <p:spPr bwMode="auto">
            <a:xfrm>
              <a:off x="5520" y="2879"/>
              <a:ext cx="434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50" name="Text Box 23"/>
            <p:cNvSpPr txBox="1">
              <a:spLocks noChangeArrowheads="1"/>
            </p:cNvSpPr>
            <p:nvPr/>
          </p:nvSpPr>
          <p:spPr bwMode="auto">
            <a:xfrm>
              <a:off x="3937" y="3025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51" name="Text Box 24"/>
            <p:cNvSpPr txBox="1">
              <a:spLocks noChangeArrowheads="1"/>
            </p:cNvSpPr>
            <p:nvPr/>
          </p:nvSpPr>
          <p:spPr bwMode="auto">
            <a:xfrm>
              <a:off x="5137" y="3601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52" name="Text Box 25"/>
            <p:cNvSpPr txBox="1">
              <a:spLocks noChangeArrowheads="1"/>
            </p:cNvSpPr>
            <p:nvPr/>
          </p:nvSpPr>
          <p:spPr bwMode="auto">
            <a:xfrm>
              <a:off x="4034" y="3504"/>
              <a:ext cx="429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53" name="Text Box 26"/>
            <p:cNvSpPr txBox="1">
              <a:spLocks noChangeArrowheads="1"/>
            </p:cNvSpPr>
            <p:nvPr/>
          </p:nvSpPr>
          <p:spPr bwMode="auto">
            <a:xfrm>
              <a:off x="4848" y="3025"/>
              <a:ext cx="432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54" name="Text Box 27"/>
            <p:cNvSpPr txBox="1">
              <a:spLocks noChangeArrowheads="1"/>
            </p:cNvSpPr>
            <p:nvPr/>
          </p:nvSpPr>
          <p:spPr bwMode="auto">
            <a:xfrm>
              <a:off x="5520" y="3265"/>
              <a:ext cx="434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</p:grpSp>
      <p:sp>
        <p:nvSpPr>
          <p:cNvPr id="14342" name="Text Box 30"/>
          <p:cNvSpPr txBox="1">
            <a:spLocks noChangeArrowheads="1"/>
          </p:cNvSpPr>
          <p:nvPr/>
        </p:nvSpPr>
        <p:spPr bwMode="auto">
          <a:xfrm>
            <a:off x="7739063" y="4889500"/>
            <a:ext cx="1828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kumimoji="0" lang="en-US" altLang="en-US" sz="2400" b="1">
                <a:solidFill>
                  <a:srgbClr val="000066"/>
                </a:solidFill>
                <a:ea typeface="MS PGothic" charset="-128"/>
              </a:rPr>
              <a:t>Final State</a:t>
            </a:r>
            <a:endParaRPr kumimoji="0" lang="en-US" altLang="en-US" sz="2400">
              <a:solidFill>
                <a:srgbClr val="000066"/>
              </a:solidFill>
              <a:ea typeface="MS PGothic" charset="-128"/>
            </a:endParaRPr>
          </a:p>
        </p:txBody>
      </p:sp>
      <p:sp>
        <p:nvSpPr>
          <p:cNvPr id="14343" name="Line 32"/>
          <p:cNvSpPr>
            <a:spLocks noChangeShapeType="1"/>
          </p:cNvSpPr>
          <p:nvPr/>
        </p:nvSpPr>
        <p:spPr bwMode="auto">
          <a:xfrm>
            <a:off x="5757863" y="4051300"/>
            <a:ext cx="838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Means of Heat Transfer</a:t>
            </a:r>
            <a:endParaRPr lang="zh-CN" altLang="en-US" dirty="0">
              <a:ea typeface="+mn-ea"/>
            </a:endParaRPr>
          </a:p>
        </p:txBody>
      </p:sp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995488" y="903288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914400" indent="-4572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800">
                <a:solidFill>
                  <a:srgbClr val="000000"/>
                </a:solidFill>
                <a:ea typeface="MS PGothic" charset="-128"/>
              </a:rPr>
              <a:t>Three types of heat transfer covered: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800" b="1">
                <a:solidFill>
                  <a:srgbClr val="000000"/>
                </a:solidFill>
                <a:ea typeface="MS PGothic" charset="-128"/>
              </a:rPr>
              <a:t>Conduction</a:t>
            </a:r>
            <a:r>
              <a:rPr kumimoji="0" lang="en-US" altLang="en-US" sz="2800">
                <a:solidFill>
                  <a:srgbClr val="000000"/>
                </a:solidFill>
                <a:ea typeface="MS PGothic" charset="-128"/>
              </a:rPr>
              <a:t>: through matter (solids)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800" b="1">
                <a:solidFill>
                  <a:srgbClr val="000000"/>
                </a:solidFill>
                <a:ea typeface="MS PGothic" charset="-128"/>
              </a:rPr>
              <a:t>Convection</a:t>
            </a:r>
            <a:r>
              <a:rPr kumimoji="0" lang="en-US" altLang="en-US" sz="2800">
                <a:solidFill>
                  <a:srgbClr val="000000"/>
                </a:solidFill>
                <a:ea typeface="MS PGothic" charset="-128"/>
              </a:rPr>
              <a:t>: through fluids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800" b="1">
                <a:solidFill>
                  <a:srgbClr val="000000"/>
                </a:solidFill>
                <a:ea typeface="MS PGothic" charset="-128"/>
              </a:rPr>
              <a:t>Radiation</a:t>
            </a:r>
            <a:r>
              <a:rPr kumimoji="0" lang="en-US" altLang="en-US" sz="2800">
                <a:solidFill>
                  <a:srgbClr val="000000"/>
                </a:solidFill>
                <a:ea typeface="MS PGothic" charset="-128"/>
              </a:rPr>
              <a:t>: does not require medium</a:t>
            </a:r>
          </a:p>
        </p:txBody>
      </p:sp>
      <p:pic>
        <p:nvPicPr>
          <p:cNvPr id="15363" name="Picture 14" descr="heatran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8" y="3608388"/>
            <a:ext cx="3505200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Conduction</a:t>
            </a:r>
            <a:endParaRPr lang="zh-CN" altLang="en-US" dirty="0">
              <a:ea typeface="+mn-ea"/>
            </a:endParaRPr>
          </a:p>
        </p:txBody>
      </p:sp>
      <p:sp>
        <p:nvSpPr>
          <p:cNvPr id="1026" name="Rectangle 3"/>
          <p:cNvSpPr txBox="1">
            <a:spLocks noChangeArrowheads="1"/>
          </p:cNvSpPr>
          <p:nvPr/>
        </p:nvSpPr>
        <p:spPr bwMode="auto">
          <a:xfrm>
            <a:off x="2773363" y="1209675"/>
            <a:ext cx="73263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endParaRPr kumimoji="0" lang="en-US" altLang="en-US" sz="2400">
              <a:ea typeface="MS PGothic" charset="-128"/>
            </a:endParaRPr>
          </a:p>
          <a:p>
            <a:pPr>
              <a:spcBef>
                <a:spcPct val="20000"/>
              </a:spcBef>
            </a:pPr>
            <a:endParaRPr kumimoji="0" lang="en-US" altLang="en-US" sz="2400">
              <a:ea typeface="MS PGothic" charset="-128"/>
            </a:endParaRPr>
          </a:p>
        </p:txBody>
      </p:sp>
      <p:sp>
        <p:nvSpPr>
          <p:cNvPr id="1027" name="Rectangle 18"/>
          <p:cNvSpPr>
            <a:spLocks noChangeArrowheads="1"/>
          </p:cNvSpPr>
          <p:nvPr/>
        </p:nvSpPr>
        <p:spPr bwMode="auto">
          <a:xfrm>
            <a:off x="6811963" y="1630363"/>
            <a:ext cx="3200400" cy="1371600"/>
          </a:xfrm>
          <a:prstGeom prst="rect">
            <a:avLst/>
          </a:prstGeom>
          <a:gradFill rotWithShape="1">
            <a:gsLst>
              <a:gs pos="0">
                <a:srgbClr val="CC0000"/>
              </a:gs>
              <a:gs pos="100000">
                <a:srgbClr val="3366CC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kumimoji="0" lang="en-US" altLang="en-US" sz="2400">
                <a:ea typeface="MS PGothic" charset="-128"/>
              </a:rPr>
              <a:t>100°F</a:t>
            </a:r>
          </a:p>
          <a:p>
            <a:endParaRPr kumimoji="0" lang="en-US" altLang="en-US" sz="2400">
              <a:ea typeface="MS PGothic" charset="-128"/>
            </a:endParaRPr>
          </a:p>
          <a:p>
            <a:endParaRPr kumimoji="0" lang="en-US" altLang="en-US" sz="2400">
              <a:ea typeface="MS PGothic" charset="-128"/>
            </a:endParaRPr>
          </a:p>
          <a:p>
            <a:endParaRPr kumimoji="0" lang="en-US" altLang="en-US" sz="2400">
              <a:ea typeface="MS PGothic" charset="-128"/>
            </a:endParaRPr>
          </a:p>
          <a:p>
            <a:endParaRPr kumimoji="0" lang="en-US" altLang="en-US" sz="2400">
              <a:ea typeface="MS PGothic" charset="-128"/>
            </a:endParaRPr>
          </a:p>
          <a:p>
            <a:endParaRPr kumimoji="0" lang="en-US" altLang="en-US" sz="2400">
              <a:ea typeface="MS PGothic" charset="-128"/>
            </a:endParaRPr>
          </a:p>
          <a:p>
            <a:endParaRPr kumimoji="0" lang="en-US" altLang="en-US" sz="2400">
              <a:ea typeface="MS PGothic" charset="-128"/>
            </a:endParaRPr>
          </a:p>
          <a:p>
            <a:endParaRPr kumimoji="0" lang="en-US" altLang="en-US" sz="2400">
              <a:ea typeface="MS PGothic" charset="-128"/>
            </a:endParaRPr>
          </a:p>
          <a:p>
            <a:endParaRPr kumimoji="0" lang="en-US" altLang="en-US" sz="2400">
              <a:ea typeface="MS PGothic" charset="-128"/>
            </a:endParaRPr>
          </a:p>
          <a:p>
            <a:endParaRPr kumimoji="0" lang="en-US" altLang="en-US" sz="2400">
              <a:ea typeface="MS PGothic" charset="-128"/>
            </a:endParaRPr>
          </a:p>
          <a:p>
            <a:r>
              <a:rPr kumimoji="0" lang="en-US" altLang="en-US" sz="2400">
                <a:ea typeface="MS PGothic" charset="-128"/>
              </a:rPr>
              <a:t>200°F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57275" y="1009650"/>
            <a:ext cx="4038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r>
              <a:rPr kumimoji="0" lang="en-US" altLang="en-US" sz="2500">
                <a:solidFill>
                  <a:srgbClr val="000066"/>
                </a:solidFill>
              </a:rPr>
              <a:t>Heat transferred through a solid body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7497763" y="2011363"/>
            <a:ext cx="2514600" cy="685800"/>
            <a:chOff x="2592" y="3408"/>
            <a:chExt cx="528" cy="384"/>
          </a:xfrm>
        </p:grpSpPr>
        <p:sp>
          <p:nvSpPr>
            <p:cNvPr id="1034" name="Line 7"/>
            <p:cNvSpPr>
              <a:spLocks noChangeShapeType="1"/>
            </p:cNvSpPr>
            <p:nvPr/>
          </p:nvSpPr>
          <p:spPr bwMode="auto">
            <a:xfrm>
              <a:off x="2592" y="3408"/>
              <a:ext cx="52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Line 8"/>
            <p:cNvSpPr>
              <a:spLocks noChangeShapeType="1"/>
            </p:cNvSpPr>
            <p:nvPr/>
          </p:nvSpPr>
          <p:spPr bwMode="auto">
            <a:xfrm>
              <a:off x="2592" y="3600"/>
              <a:ext cx="52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Line 9"/>
            <p:cNvSpPr>
              <a:spLocks noChangeShapeType="1"/>
            </p:cNvSpPr>
            <p:nvPr/>
          </p:nvSpPr>
          <p:spPr bwMode="auto">
            <a:xfrm>
              <a:off x="2592" y="3792"/>
              <a:ext cx="52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352550" y="3490913"/>
            <a:ext cx="9634538" cy="2586037"/>
            <a:chOff x="1354" y="3084"/>
            <a:chExt cx="4757" cy="1480"/>
          </a:xfrm>
        </p:grpSpPr>
        <p:sp>
          <p:nvSpPr>
            <p:cNvPr id="1032" name="Text Box 12"/>
            <p:cNvSpPr txBox="1">
              <a:spLocks noChangeArrowheads="1"/>
            </p:cNvSpPr>
            <p:nvPr/>
          </p:nvSpPr>
          <p:spPr bwMode="auto">
            <a:xfrm>
              <a:off x="3615" y="3311"/>
              <a:ext cx="249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    </a:t>
              </a:r>
              <a:r>
                <a:rPr kumimoji="0" lang="en-US" altLang="en-US" sz="2400" i="1">
                  <a:solidFill>
                    <a:srgbClr val="000000"/>
                  </a:solidFill>
                  <a:ea typeface="MS PGothic" charset="-128"/>
                </a:rPr>
                <a:t>k</a:t>
              </a: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= Coefficient of </a:t>
              </a:r>
            </a:p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          thermal conductivity </a:t>
              </a:r>
            </a:p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    </a:t>
              </a:r>
              <a:r>
                <a:rPr kumimoji="0" lang="en-US" altLang="en-US" sz="2400" i="1">
                  <a:solidFill>
                    <a:srgbClr val="000000"/>
                  </a:solidFill>
                  <a:ea typeface="MS PGothic" charset="-128"/>
                </a:rPr>
                <a:t>A</a:t>
              </a: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= Cross-sectional area 	</a:t>
              </a:r>
            </a:p>
          </p:txBody>
        </p:sp>
        <p:sp>
          <p:nvSpPr>
            <p:cNvPr id="1033" name="Rectangle 13"/>
            <p:cNvSpPr>
              <a:spLocks noChangeArrowheads="1"/>
            </p:cNvSpPr>
            <p:nvPr/>
          </p:nvSpPr>
          <p:spPr bwMode="auto">
            <a:xfrm>
              <a:off x="1354" y="3084"/>
              <a:ext cx="1923" cy="1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kumimoji="0" lang="en-US" altLang="en-US" sz="2400" i="1">
                  <a:solidFill>
                    <a:srgbClr val="000000"/>
                  </a:solidFill>
                  <a:ea typeface="MS PGothic" charset="-128"/>
                </a:rPr>
                <a:t>q </a:t>
              </a: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= Heat transferred </a:t>
              </a:r>
            </a:p>
            <a:p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     per unit time</a:t>
              </a:r>
            </a:p>
            <a:p>
              <a:endParaRPr kumimoji="0" lang="en-US" altLang="en-US" sz="1200">
                <a:solidFill>
                  <a:srgbClr val="000000"/>
                </a:solidFill>
                <a:ea typeface="MS PGothic" charset="-128"/>
              </a:endParaRPr>
            </a:p>
            <a:p>
              <a:r>
                <a:rPr kumimoji="0" lang="el-GR" altLang="en-US" i="1">
                  <a:solidFill>
                    <a:srgbClr val="000000"/>
                  </a:solidFill>
                  <a:ea typeface="MS PGothic" charset="-128"/>
                </a:rPr>
                <a:t>Δ</a:t>
              </a:r>
              <a:r>
                <a:rPr kumimoji="0" lang="en-US" altLang="en-US" i="1">
                  <a:solidFill>
                    <a:srgbClr val="000000"/>
                  </a:solidFill>
                  <a:ea typeface="MS PGothic" charset="-128"/>
                </a:rPr>
                <a:t> </a:t>
              </a:r>
              <a:r>
                <a:rPr kumimoji="0" lang="en-US" altLang="en-US" sz="2400" i="1">
                  <a:solidFill>
                    <a:srgbClr val="000000"/>
                  </a:solidFill>
                  <a:ea typeface="MS PGothic" charset="-128"/>
                </a:rPr>
                <a:t>T</a:t>
              </a: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= Difference in </a:t>
              </a:r>
            </a:p>
            <a:p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        temperature</a:t>
              </a:r>
            </a:p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kumimoji="0" lang="el-GR" altLang="en-US" i="1">
                  <a:solidFill>
                    <a:srgbClr val="000000"/>
                  </a:solidFill>
                  <a:ea typeface="MS PGothic" charset="-128"/>
                </a:rPr>
                <a:t>Δ</a:t>
              </a:r>
              <a:r>
                <a:rPr kumimoji="0" lang="en-US" altLang="en-US" i="1">
                  <a:solidFill>
                    <a:srgbClr val="000000"/>
                  </a:solidFill>
                  <a:ea typeface="MS PGothic" charset="-128"/>
                </a:rPr>
                <a:t> </a:t>
              </a:r>
              <a:r>
                <a:rPr kumimoji="0" lang="en-US" altLang="en-US" sz="2400" i="1">
                  <a:solidFill>
                    <a:srgbClr val="000000"/>
                  </a:solidFill>
                  <a:ea typeface="MS PGothic" charset="-128"/>
                </a:rPr>
                <a:t>X</a:t>
              </a: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= Length of material</a:t>
              </a:r>
            </a:p>
            <a:p>
              <a:endParaRPr kumimoji="0" lang="en-US" altLang="en-US" sz="2400">
                <a:solidFill>
                  <a:srgbClr val="000000"/>
                </a:solidFill>
                <a:ea typeface="MS PGothic" charset="-128"/>
              </a:endParaRPr>
            </a:p>
          </p:txBody>
        </p:sp>
      </p:grpSp>
      <p:graphicFrame>
        <p:nvGraphicFramePr>
          <p:cNvPr id="1031" name="Object 14"/>
          <p:cNvGraphicFramePr>
            <a:graphicFrameLocks noChangeAspect="1"/>
          </p:cNvGraphicFramePr>
          <p:nvPr/>
        </p:nvGraphicFramePr>
        <p:xfrm>
          <a:off x="2038350" y="2178050"/>
          <a:ext cx="205740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3" imgW="799753" imgH="393529" progId="Equation.3">
                  <p:embed/>
                </p:oleObj>
              </mc:Choice>
              <mc:Fallback>
                <p:oleObj name="Equation" r:id="rId3" imgW="799753" imgH="39352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8350" y="2178050"/>
                        <a:ext cx="2057400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theme/theme1.xml><?xml version="1.0" encoding="utf-8"?>
<a:theme xmlns:a="http://schemas.openxmlformats.org/drawingml/2006/main" name="New Lab 11 Heat Transfer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Lab 11 Heat Transfer.potx</Template>
  <TotalTime>266</TotalTime>
  <Words>1082</Words>
  <Application>Microsoft Macintosh PowerPoint</Application>
  <PresentationFormat>Widescreen</PresentationFormat>
  <Paragraphs>279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宋体</vt:lpstr>
      <vt:lpstr>Calibri</vt:lpstr>
      <vt:lpstr>MS PGothic</vt:lpstr>
      <vt:lpstr>黑体</vt:lpstr>
      <vt:lpstr>Tahoma</vt:lpstr>
      <vt:lpstr>New Lab 11 Heat Transfer</vt:lpstr>
      <vt:lpstr>Equation</vt:lpstr>
      <vt:lpstr>Heat Transfer &amp; Thermal Insulation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Recitation</dc:creator>
  <cp:lastModifiedBy>Peter Li</cp:lastModifiedBy>
  <cp:revision>39</cp:revision>
  <dcterms:created xsi:type="dcterms:W3CDTF">2015-09-15T21:20:55Z</dcterms:created>
  <dcterms:modified xsi:type="dcterms:W3CDTF">2016-11-08T03:32:10Z</dcterms:modified>
</cp:coreProperties>
</file>