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>
      <p:cViewPr varScale="1">
        <p:scale>
          <a:sx n="51" d="100"/>
          <a:sy n="51" d="100"/>
        </p:scale>
        <p:origin x="-104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6405563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91437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400">
              <a:solidFill>
                <a:prstClr val="white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6" name="Picture 10" descr="C:\Users\Rondell\Desktop\Benchmark A\EG newlogo v4 2048x78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1" t="16377" r="6139" b="16362"/>
          <a:stretch>
            <a:fillRect/>
          </a:stretch>
        </p:blipFill>
        <p:spPr bwMode="auto">
          <a:xfrm>
            <a:off x="11320463" y="6516688"/>
            <a:ext cx="773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516688"/>
            <a:ext cx="1463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 rtlCol="0">
            <a:normAutofit/>
          </a:bodyPr>
          <a:lstStyle/>
          <a:p>
            <a:pPr lvl="0"/>
            <a:r>
              <a:rPr lang="zh-CN" altLang="en-US" noProof="0" smtClean="0"/>
              <a:t>将图片拖动到占位符，或单击添加图标</a:t>
            </a:r>
            <a:endParaRPr lang="en-US" noProof="0" dirty="0"/>
          </a:p>
        </p:txBody>
      </p:sp>
      <p:sp>
        <p:nvSpPr>
          <p:cNvPr id="17" name="Title 15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2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377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sz="2400" dirty="0">
                <a:solidFill>
                  <a:prstClr val="white"/>
                </a:solidFill>
                <a:latin typeface="+mn-lt"/>
                <a:ea typeface="MS PGothic" pitchFamily="34" charset="-128"/>
              </a:endParaRPr>
            </a:p>
          </p:txBody>
        </p:sp>
        <p:pic>
          <p:nvPicPr>
            <p:cNvPr id="7" name="Picture 10" descr="C:\Users\Rondell\Desktop\Benchmark A\EG newlogo v4 2048x789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1" t="16377" r="6139" b="16362"/>
            <a:stretch>
              <a:fillRect/>
            </a:stretch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0" y="6405563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91437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400">
              <a:solidFill>
                <a:prstClr val="white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0" name="Picture 20" descr="C:\Users\Rondell\Desktop\Benchmark A\EG newlogo v4 2048x78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1" t="16377" r="6139" b="16362"/>
          <a:stretch>
            <a:fillRect/>
          </a:stretch>
        </p:blipFill>
        <p:spPr bwMode="auto">
          <a:xfrm>
            <a:off x="11320463" y="6516688"/>
            <a:ext cx="773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516688"/>
            <a:ext cx="1463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单击此处编辑母版文本样式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169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</a:defRPr>
            </a:lvl1pPr>
          </a:lstStyle>
          <a:p>
            <a:fld id="{A75E3849-0A1E-5D45-8671-F7D6AB3CC31D}" type="datetimeFigureOut">
              <a:rPr lang="en-US" altLang="zh-CN"/>
              <a:pPr/>
              <a:t>1/25/17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2EB42191-9763-0844-AFCA-5376D82CB3E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com/url?sa=i&amp;rct=j&amp;q=&amp;esrc=s&amp;source=images&amp;cd=&amp;cad=rja&amp;uact=8&amp;docid=tiIaRwZ524twlM&amp;tbnid=bEfRsTk4-wF-zM:&amp;ved=0CAUQjRw&amp;url=http://www.downloadclipart.net/download/1616/flame-design-svg&amp;ei=vC4aU-7iK8Sb1AH4_IDYBw&amp;bvm=bv.62578216,d.dmQ&amp;psig=AFQjCNFYw9Sctryd1gIc2UZKY_dBEcd5lw&amp;ust=1394311225383149" TargetMode="Externa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3.wmf"/><Relationship Id="rId5" Type="http://schemas.openxmlformats.org/officeDocument/2006/relationships/image" Target="../media/image14.jpe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3195638"/>
          </a:xfrm>
        </p:spPr>
        <p:txBody>
          <a:bodyPr/>
          <a:lstStyle/>
          <a:p>
            <a:r>
              <a:rPr kumimoji="0" lang="en-US" altLang="zh-CN" b="1"/>
              <a:t>Heat Transfer &amp; Thermal Insulation</a:t>
            </a:r>
          </a:p>
        </p:txBody>
      </p:sp>
      <p:pic>
        <p:nvPicPr>
          <p:cNvPr id="8194" name="Picture 2" descr="https://encrypted-tbn1.gstatic.com/images?q=tbn:ANd9GcT_7A9lmyFjhCWijtZTPkiEtmXDJdkeNLAoKsDqL_1WVKVAMj1N2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3214688"/>
            <a:ext cx="228282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Example of Conduction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49513" y="3441700"/>
            <a:ext cx="7326312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Atoms are heated and begin to vibrate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Vibrating atoms hit adjacent atoms, increasing temperature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Heat travels atom to atom up to the end of the rod</a:t>
            </a:r>
          </a:p>
        </p:txBody>
      </p:sp>
      <p:pic>
        <p:nvPicPr>
          <p:cNvPr id="16387" name="Picture 5" descr="condcution"/>
          <p:cNvPicPr>
            <a:picLocks noChangeAspect="1" noChangeArrowheads="1"/>
          </p:cNvPicPr>
          <p:nvPr/>
        </p:nvPicPr>
        <p:blipFill>
          <a:blip r:embed="rId2">
            <a:lum bright="-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50" y="1235075"/>
            <a:ext cx="4057650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Convection</a:t>
            </a:r>
            <a:endParaRPr lang="zh-CN" altLang="en-US" dirty="0">
              <a:ea typeface="+mn-ea"/>
            </a:endParaRPr>
          </a:p>
        </p:txBody>
      </p:sp>
      <p:sp>
        <p:nvSpPr>
          <p:cNvPr id="2050" name="Rectangle 3"/>
          <p:cNvSpPr txBox="1">
            <a:spLocks noChangeArrowheads="1"/>
          </p:cNvSpPr>
          <p:nvPr/>
        </p:nvSpPr>
        <p:spPr bwMode="auto">
          <a:xfrm>
            <a:off x="2498725" y="1235075"/>
            <a:ext cx="73263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kumimoji="0" lang="en-US" altLang="en-US" sz="2400">
              <a:ea typeface="MS PGothic" charset="-128"/>
            </a:endParaRPr>
          </a:p>
          <a:p>
            <a:pPr>
              <a:spcBef>
                <a:spcPct val="20000"/>
              </a:spcBef>
            </a:pPr>
            <a:endParaRPr kumimoji="0" lang="en-US" altLang="en-US" sz="2400">
              <a:ea typeface="MS PGothic" charset="-128"/>
            </a:endParaRPr>
          </a:p>
        </p:txBody>
      </p:sp>
      <p:sp>
        <p:nvSpPr>
          <p:cNvPr id="5" name="Text Placeholder 3"/>
          <p:cNvSpPr txBox="1">
            <a:spLocks noChangeArrowheads="1"/>
          </p:cNvSpPr>
          <p:nvPr/>
        </p:nvSpPr>
        <p:spPr bwMode="auto">
          <a:xfrm>
            <a:off x="349250" y="881063"/>
            <a:ext cx="5576888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6858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Heat transferred by mass transport of atoms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endParaRPr kumimoji="0" lang="en-US" altLang="en-US" sz="11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Heat transfer between solid and fluid 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000">
                <a:solidFill>
                  <a:srgbClr val="000000"/>
                </a:solidFill>
              </a:rPr>
              <a:t>(liquid or gas)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endParaRPr kumimoji="0" lang="en-US" altLang="en-US" sz="11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Two types of </a:t>
            </a:r>
            <a:r>
              <a:rPr kumimoji="0" lang="en-US" altLang="en-US" sz="2400">
                <a:solidFill>
                  <a:srgbClr val="000066"/>
                </a:solidFill>
              </a:rPr>
              <a:t>convection</a:t>
            </a:r>
          </a:p>
        </p:txBody>
      </p:sp>
      <p:graphicFrame>
        <p:nvGraphicFramePr>
          <p:cNvPr id="2052" name="Object 19"/>
          <p:cNvGraphicFramePr>
            <a:graphicFrameLocks noChangeAspect="1"/>
          </p:cNvGraphicFramePr>
          <p:nvPr/>
        </p:nvGraphicFramePr>
        <p:xfrm>
          <a:off x="7081838" y="1384300"/>
          <a:ext cx="24352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761669" imgH="203112" progId="Equation.3">
                  <p:embed/>
                </p:oleObj>
              </mc:Choice>
              <mc:Fallback>
                <p:oleObj name="Equation" r:id="rId3" imgW="761669" imgH="20311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838" y="1384300"/>
                        <a:ext cx="24352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052513" y="4675188"/>
            <a:ext cx="2133600" cy="1295400"/>
          </a:xfrm>
          <a:prstGeom prst="rect">
            <a:avLst/>
          </a:prstGeom>
          <a:solidFill>
            <a:srgbClr val="969696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</p:spPr>
        <p:txBody>
          <a:bodyPr wrap="none" anchor="ctr">
            <a:flatTx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>
                <a:ea typeface="MS PGothic" charset="-128"/>
              </a:rPr>
              <a:t>      Iron</a:t>
            </a:r>
          </a:p>
        </p:txBody>
      </p:sp>
      <p:sp>
        <p:nvSpPr>
          <p:cNvPr id="2054" name="Rectangle 5" descr="Zig zag"/>
          <p:cNvSpPr>
            <a:spLocks noChangeArrowheads="1"/>
          </p:cNvSpPr>
          <p:nvPr/>
        </p:nvSpPr>
        <p:spPr bwMode="auto">
          <a:xfrm>
            <a:off x="2957513" y="4675188"/>
            <a:ext cx="1828800" cy="1295400"/>
          </a:xfrm>
          <a:prstGeom prst="rect">
            <a:avLst/>
          </a:prstGeom>
          <a:pattFill prst="zigZag">
            <a:fgClr>
              <a:srgbClr val="3399FF"/>
            </a:fgClr>
            <a:bgClr>
              <a:srgbClr val="FFFFFF"/>
            </a:bgClr>
          </a:patt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3399FF"/>
            </a:contourClr>
          </a:sp3d>
        </p:spPr>
        <p:txBody>
          <a:bodyPr wrap="none" anchor="ctr">
            <a:flatTx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 b="1">
                <a:ea typeface="MS PGothic" charset="-128"/>
              </a:rPr>
              <a:t>     Water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2652713" y="5208588"/>
            <a:ext cx="609600" cy="274637"/>
            <a:chOff x="2448" y="3408"/>
            <a:chExt cx="384" cy="384"/>
          </a:xfrm>
        </p:grpSpPr>
        <p:sp>
          <p:nvSpPr>
            <p:cNvPr id="2059" name="Line 7"/>
            <p:cNvSpPr>
              <a:spLocks noChangeShapeType="1"/>
            </p:cNvSpPr>
            <p:nvPr/>
          </p:nvSpPr>
          <p:spPr bwMode="auto">
            <a:xfrm>
              <a:off x="2448" y="3408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Line 8"/>
            <p:cNvSpPr>
              <a:spLocks noChangeShapeType="1"/>
            </p:cNvSpPr>
            <p:nvPr/>
          </p:nvSpPr>
          <p:spPr bwMode="auto">
            <a:xfrm>
              <a:off x="2448" y="3600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Line 9"/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6910388" y="2370138"/>
            <a:ext cx="3530600" cy="3400425"/>
            <a:chOff x="3072" y="2570"/>
            <a:chExt cx="2960" cy="1767"/>
          </a:xfrm>
        </p:grpSpPr>
        <p:sp>
          <p:nvSpPr>
            <p:cNvPr id="2057" name="Text Box 17"/>
            <p:cNvSpPr txBox="1">
              <a:spLocks noChangeArrowheads="1"/>
            </p:cNvSpPr>
            <p:nvPr/>
          </p:nvSpPr>
          <p:spPr bwMode="auto">
            <a:xfrm>
              <a:off x="3072" y="3513"/>
              <a:ext cx="2496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ea typeface="MS PGothic" charset="-128"/>
                </a:rPr>
                <a:t>h</a:t>
              </a:r>
              <a:r>
                <a:rPr kumimoji="0" lang="en-US" altLang="en-US" sz="2400">
                  <a:ea typeface="MS PGothic" charset="-128"/>
                </a:rPr>
                <a:t> = coefficient of </a:t>
              </a:r>
            </a:p>
            <a:p>
              <a:r>
                <a:rPr kumimoji="0" lang="en-US" altLang="en-US" sz="2400">
                  <a:ea typeface="MS PGothic" charset="-128"/>
                </a:rPr>
                <a:t>       convection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 i="1">
                  <a:ea typeface="MS PGothic" charset="-128"/>
                </a:rPr>
                <a:t>A</a:t>
              </a:r>
              <a:r>
                <a:rPr kumimoji="0" lang="en-US" altLang="en-US" sz="2400">
                  <a:ea typeface="MS PGothic" charset="-128"/>
                </a:rPr>
                <a:t> =cross-sectional 	area 	</a:t>
              </a:r>
            </a:p>
          </p:txBody>
        </p:sp>
        <p:sp>
          <p:nvSpPr>
            <p:cNvPr id="2058" name="Rectangle 18"/>
            <p:cNvSpPr>
              <a:spLocks noChangeArrowheads="1"/>
            </p:cNvSpPr>
            <p:nvPr/>
          </p:nvSpPr>
          <p:spPr bwMode="auto">
            <a:xfrm>
              <a:off x="3072" y="2570"/>
              <a:ext cx="2960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q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=Heat transferred per 	unit time</a:t>
              </a:r>
            </a:p>
            <a:p>
              <a:endParaRPr kumimoji="0" lang="en-US" altLang="en-US" sz="800">
                <a:solidFill>
                  <a:srgbClr val="000000"/>
                </a:solidFill>
                <a:ea typeface="MS PGothic" charset="-128"/>
              </a:endParaRPr>
            </a:p>
            <a:p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T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difference in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temperature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Types of Convection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65163" y="1057275"/>
            <a:ext cx="7078662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dirty="0">
                <a:solidFill>
                  <a:srgbClr val="000000"/>
                </a:solidFill>
                <a:latin typeface="Arial"/>
                <a:cs typeface="Arial"/>
              </a:rPr>
              <a:t>Natural Convection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Density of fluid changes with temperature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Fluids expand as temperature rises and decrease density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i="1" dirty="0">
                <a:solidFill>
                  <a:srgbClr val="000000"/>
                </a:solidFill>
                <a:latin typeface="Arial"/>
                <a:cs typeface="Arial"/>
              </a:rPr>
              <a:t>Buoyant </a:t>
            </a: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 forces dominate  </a:t>
            </a:r>
            <a:endParaRPr kumimoji="0" lang="en-US" altLang="en-US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lvl="1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Forced </a:t>
            </a:r>
            <a:r>
              <a:rPr kumimoji="0" lang="en-US" altLang="en-US" dirty="0">
                <a:solidFill>
                  <a:srgbClr val="000000"/>
                </a:solidFill>
                <a:latin typeface="Arial"/>
                <a:cs typeface="Arial"/>
              </a:rPr>
              <a:t>Convection or Advection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Fluid flow caused by a device or environment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More heat transfer than natural convection 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Buoyancy has little effect on direction of flow</a:t>
            </a:r>
          </a:p>
        </p:txBody>
      </p:sp>
      <p:pic>
        <p:nvPicPr>
          <p:cNvPr id="17411" name="Picture 4" descr="fig5_1"/>
          <p:cNvPicPr>
            <a:picLocks noChangeAspect="1" noChangeArrowheads="1"/>
          </p:cNvPicPr>
          <p:nvPr/>
        </p:nvPicPr>
        <p:blipFill>
          <a:blip r:embed="rId2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700" y="1255713"/>
            <a:ext cx="2132013" cy="21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5" descr="fig5_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4278313"/>
            <a:ext cx="3546475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Examples of Natural Convection</a:t>
            </a:r>
            <a:endParaRPr lang="zh-CN" altLang="en-US" dirty="0">
              <a:ea typeface="+mn-ea"/>
            </a:endParaRPr>
          </a:p>
        </p:txBody>
      </p:sp>
      <p:sp>
        <p:nvSpPr>
          <p:cNvPr id="18434" name="Rectangle 3"/>
          <p:cNvSpPr txBox="1">
            <a:spLocks noChangeArrowheads="1"/>
          </p:cNvSpPr>
          <p:nvPr/>
        </p:nvSpPr>
        <p:spPr bwMode="auto">
          <a:xfrm>
            <a:off x="596900" y="747713"/>
            <a:ext cx="5549900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Atoms move around and are heated by fire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Warm air rises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(less dense)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Transfers energy to adjacent (air) molecules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Warm air cools, becomes more dense, and sinks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66"/>
                </a:solidFill>
                <a:ea typeface="MS PGothic" charset="-128"/>
              </a:rPr>
              <a:t>Process repeats</a:t>
            </a:r>
          </a:p>
        </p:txBody>
      </p:sp>
      <p:pic>
        <p:nvPicPr>
          <p:cNvPr id="18435" name="Picture 5" descr="conve"/>
          <p:cNvPicPr>
            <a:picLocks noChangeAspect="1" noChangeArrowheads="1"/>
          </p:cNvPicPr>
          <p:nvPr/>
        </p:nvPicPr>
        <p:blipFill>
          <a:blip r:embed="rId2">
            <a:lum bright="-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598613"/>
            <a:ext cx="5043488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Radiation</a:t>
            </a:r>
            <a:endParaRPr lang="zh-CN" altLang="en-US" dirty="0">
              <a:ea typeface="+mn-ea"/>
            </a:endParaRPr>
          </a:p>
        </p:txBody>
      </p:sp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862013" y="1009650"/>
            <a:ext cx="51419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62865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>
                <a:solidFill>
                  <a:srgbClr val="000000"/>
                </a:solidFill>
                <a:ea typeface="Tahoma" charset="0"/>
              </a:rPr>
              <a:t>Energy exchanged between bodies in form of electromagnetic waves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zh-CN" sz="2400">
              <a:solidFill>
                <a:srgbClr val="000000"/>
              </a:solidFill>
              <a:ea typeface="Tahoma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>
                <a:solidFill>
                  <a:srgbClr val="000000"/>
                </a:solidFill>
                <a:ea typeface="Tahoma" charset="0"/>
              </a:rPr>
              <a:t>Can travel through a vacuum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>
                <a:solidFill>
                  <a:srgbClr val="000000"/>
                </a:solidFill>
                <a:ea typeface="Tahoma" charset="0"/>
              </a:rPr>
              <a:t>(requires no medium)</a:t>
            </a:r>
          </a:p>
        </p:txBody>
      </p:sp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7872413" y="3492500"/>
          <a:ext cx="2797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1079032" imgH="241195" progId="Equation.3">
                  <p:embed/>
                </p:oleObj>
              </mc:Choice>
              <mc:Fallback>
                <p:oleObj name="Equation" r:id="rId3" imgW="1079032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413" y="3492500"/>
                        <a:ext cx="2797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295400" y="4572000"/>
            <a:ext cx="9601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/>
            <a:r>
              <a:rPr kumimoji="0" lang="en-US" altLang="en-US" sz="2400" i="1">
                <a:ea typeface="MS PGothic" charset="-128"/>
              </a:rPr>
              <a:t>                              </a:t>
            </a:r>
            <a:endParaRPr kumimoji="0" lang="en-US" altLang="en-US" sz="2400" b="1" i="1">
              <a:ea typeface="MS PGothic" charset="-128"/>
            </a:endParaRPr>
          </a:p>
          <a:p>
            <a:pPr algn="just"/>
            <a:r>
              <a:rPr kumimoji="0" lang="en-US" altLang="en-US" sz="2000" b="1" i="1">
                <a:ea typeface="MS PGothic" charset="-128"/>
              </a:rPr>
              <a:t>          q</a:t>
            </a:r>
            <a:r>
              <a:rPr kumimoji="0" lang="en-US" altLang="en-US" sz="2000">
                <a:ea typeface="MS PGothic" charset="-128"/>
              </a:rPr>
              <a:t> = heat transferred per unit time   </a:t>
            </a:r>
            <a:r>
              <a:rPr kumimoji="0" lang="en-US" altLang="en-US" sz="2000" b="1" i="1">
                <a:ea typeface="MS PGothic" charset="-128"/>
              </a:rPr>
              <a:t>T</a:t>
            </a:r>
            <a:r>
              <a:rPr kumimoji="0" lang="en-US" altLang="en-US" sz="2000" i="1" baseline="-25000">
                <a:ea typeface="MS PGothic" charset="-128"/>
              </a:rPr>
              <a:t>s</a:t>
            </a:r>
            <a:r>
              <a:rPr kumimoji="0" lang="en-US" altLang="en-US" sz="2000">
                <a:ea typeface="MS PGothic" charset="-128"/>
              </a:rPr>
              <a:t> = surface temperature (absolute)</a:t>
            </a:r>
          </a:p>
          <a:p>
            <a:pPr algn="just"/>
            <a:r>
              <a:rPr kumimoji="0" lang="en-US" altLang="en-US" sz="2000" b="1" i="1">
                <a:ea typeface="MS PGothic" charset="-128"/>
              </a:rPr>
              <a:t>          e</a:t>
            </a:r>
            <a:r>
              <a:rPr kumimoji="0" lang="en-US" altLang="en-US" sz="2000">
                <a:ea typeface="MS PGothic" charset="-128"/>
              </a:rPr>
              <a:t> = constant of emissivity             </a:t>
            </a:r>
            <a:r>
              <a:rPr kumimoji="0" lang="en-US" altLang="en-US" sz="2000" b="1" i="1">
                <a:ea typeface="MS PGothic" charset="-128"/>
              </a:rPr>
              <a:t>T</a:t>
            </a:r>
            <a:r>
              <a:rPr kumimoji="0" lang="en-US" altLang="en-US" sz="2000" i="1" baseline="-25000">
                <a:ea typeface="MS PGothic" charset="-128"/>
              </a:rPr>
              <a:t>∞</a:t>
            </a:r>
            <a:r>
              <a:rPr kumimoji="0" lang="en-US" altLang="en-US" sz="2000" b="1" i="1">
                <a:ea typeface="MS PGothic" charset="-128"/>
              </a:rPr>
              <a:t> </a:t>
            </a:r>
            <a:r>
              <a:rPr kumimoji="0" lang="en-US" altLang="en-US" sz="2000">
                <a:ea typeface="MS PGothic" charset="-128"/>
              </a:rPr>
              <a:t>= surrounding temperature </a:t>
            </a:r>
            <a:r>
              <a:rPr kumimoji="0" lang="en-US" altLang="en-US" b="1">
                <a:ea typeface="MS PGothic" charset="-128"/>
              </a:rPr>
              <a:t>(absolute)</a:t>
            </a:r>
            <a:endParaRPr kumimoji="0" lang="en-US" altLang="en-US" sz="2000" b="1">
              <a:ea typeface="MS PGothic" charset="-128"/>
            </a:endParaRPr>
          </a:p>
          <a:p>
            <a:r>
              <a:rPr kumimoji="0" lang="en-US" altLang="en-US" sz="2000" b="1" i="1">
                <a:ea typeface="MS PGothic" charset="-128"/>
              </a:rPr>
              <a:t>          A </a:t>
            </a:r>
            <a:r>
              <a:rPr kumimoji="0" lang="en-US" altLang="en-US" sz="2000">
                <a:ea typeface="MS PGothic" charset="-128"/>
              </a:rPr>
              <a:t>= surface area 	                           </a:t>
            </a:r>
            <a:r>
              <a:rPr kumimoji="0" lang="el-GR" altLang="en-US" sz="2000" b="1">
                <a:ea typeface="MS PGothic" charset="-128"/>
              </a:rPr>
              <a:t>σ</a:t>
            </a:r>
            <a:r>
              <a:rPr kumimoji="0" lang="en-US" altLang="en-US" sz="2000">
                <a:ea typeface="MS PGothic" charset="-128"/>
              </a:rPr>
              <a:t>= Stefan-Boltzmann’s constant </a:t>
            </a:r>
          </a:p>
        </p:txBody>
      </p:sp>
      <p:pic>
        <p:nvPicPr>
          <p:cNvPr id="3077" name="Picture 7" descr="Hot_metalwork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960438"/>
            <a:ext cx="292576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Thermal Insulation</a:t>
            </a:r>
            <a:endParaRPr lang="zh-CN" altLang="en-US" dirty="0">
              <a:ea typeface="+mn-ea"/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1030288" y="1235075"/>
            <a:ext cx="73263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Slows down heat transfer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Examples: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Clothing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Walls of houses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Refrigerators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Thermos bottles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8" y="1782763"/>
            <a:ext cx="3300412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 Price List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1800" y="1209675"/>
            <a:ext cx="88058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Minimal design - ability to design an object that is both functional and economical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28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855662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Goal 1: Maximize functionality</a:t>
            </a:r>
          </a:p>
          <a:p>
            <a:pPr marL="855662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28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855662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Goal 2: Minimize cost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Materials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70333" y="1145594"/>
            <a:ext cx="8989148" cy="450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2"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Foam chips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Plastic wrap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Tape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Aluminum foil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Cup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Styrofoam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Paper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Plastic cup lid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Boiled egg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Thermocouple and wire connectors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Thermal LabVIEW program</a:t>
            </a: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813" y="4270375"/>
            <a:ext cx="2066925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3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4337050"/>
            <a:ext cx="2130425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Problem Statement</a:t>
            </a:r>
            <a:endParaRPr lang="zh-CN" altLang="en-US" dirty="0">
              <a:ea typeface="+mn-ea"/>
            </a:endParaRPr>
          </a:p>
        </p:txBody>
      </p:sp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979488" y="1760538"/>
            <a:ext cx="10250487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Design/construct insulating container to accept hot egg just removed from boiling water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Container should minimize heat loss from egg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Use minimal design concepts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Materials</a:t>
            </a:r>
            <a:endParaRPr lang="zh-CN" altLang="en-US" dirty="0">
              <a:ea typeface="+mn-ea"/>
            </a:endParaRP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2349500" y="1209675"/>
            <a:ext cx="7510463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Large foam cup………………….………$0.50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Lid…………………………………………$0.25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Paper cup…………………….……….….$0.40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Styrofoam pieces.…………….………..  $0.05 / 6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Tape …………………………….….…… $0.10/ ft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Aluminum foil ……………………..……  $0.30/ ft</a:t>
            </a:r>
            <a:r>
              <a:rPr kumimoji="0" lang="en-US" altLang="en-US" sz="2400" baseline="30000">
                <a:solidFill>
                  <a:srgbClr val="000000"/>
                </a:solidFill>
                <a:ea typeface="MS PGothic" charset="-128"/>
              </a:rPr>
              <a:t>2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Plastic wrap   ………………….….……..$0.02 / ft</a:t>
            </a:r>
            <a:r>
              <a:rPr kumimoji="0" lang="en-US" altLang="en-US" sz="2400" baseline="30000">
                <a:solidFill>
                  <a:srgbClr val="000000"/>
                </a:solidFill>
                <a:ea typeface="MS PGothic" charset="-128"/>
              </a:rPr>
              <a:t>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kumimoji="0" lang="en-US" dirty="0" smtClean="0">
                <a:ea typeface="+mn-ea"/>
              </a:rPr>
              <a:t>Overview</a:t>
            </a:r>
            <a:endParaRPr kumimoji="0" lang="en-US" dirty="0">
              <a:ea typeface="+mn-ea"/>
            </a:endParaRPr>
          </a:p>
        </p:txBody>
      </p:sp>
      <p:sp>
        <p:nvSpPr>
          <p:cNvPr id="9218" name="Rectangle 3"/>
          <p:cNvSpPr txBox="1">
            <a:spLocks noChangeArrowheads="1"/>
          </p:cNvSpPr>
          <p:nvPr/>
        </p:nvSpPr>
        <p:spPr bwMode="auto">
          <a:xfrm>
            <a:off x="1196975" y="898525"/>
            <a:ext cx="9734550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Objective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Background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Materials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Procedure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Report /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Closing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the Competition</a:t>
            </a:r>
            <a:endParaRPr lang="zh-CN" altLang="en-US" dirty="0">
              <a:ea typeface="+mn-ea"/>
            </a:endParaRPr>
          </a:p>
        </p:txBody>
      </p:sp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3571875" y="960438"/>
            <a:ext cx="7683500" cy="46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A container must be purchased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All materials must remain inside chosen container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Container cannot be larger than largest cup provided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No external heat sources may be used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Start LabVIEW program when container cover is closed and egg is inside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Container may not be held or covered during temperature readings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Egg may not be returned to water (No “restarts”)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At least one cup must be used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Egg shell may not be cracked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Container must remain on surface of testing area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>
                <a:solidFill>
                  <a:srgbClr val="000000"/>
                </a:solidFill>
                <a:ea typeface="MS PGothic" charset="-128"/>
              </a:rPr>
              <a:t>Thermocouple must only be taped to surface of egg shell</a:t>
            </a:r>
          </a:p>
        </p:txBody>
      </p:sp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CC0000"/>
                </a:solidFill>
                <a:ea typeface="MS PGothic" charset="-128"/>
              </a:rPr>
              <a:t>Design Specs.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Declaration of winners</a:t>
            </a:r>
          </a:p>
        </p:txBody>
      </p:sp>
      <p:cxnSp>
        <p:nvCxnSpPr>
          <p:cNvPr id="6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Competition</a:t>
            </a:r>
            <a:endParaRPr lang="zh-CN" altLang="en-US" dirty="0">
              <a:ea typeface="+mn-ea"/>
            </a:endParaRPr>
          </a:p>
        </p:txBody>
      </p:sp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Design Specs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Declaration of winners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604" name="Rectangle 3"/>
          <p:cNvSpPr txBox="1">
            <a:spLocks noChangeArrowheads="1"/>
          </p:cNvSpPr>
          <p:nvPr/>
        </p:nvSpPr>
        <p:spPr bwMode="auto">
          <a:xfrm>
            <a:off x="3241675" y="1208088"/>
            <a:ext cx="7839075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CC0000"/>
                </a:solidFill>
                <a:ea typeface="MS PGothic" charset="-128"/>
              </a:rPr>
              <a:t>Disqualifications</a:t>
            </a:r>
            <a:r>
              <a:rPr kumimoji="0" lang="en-US" altLang="en-US" sz="2000">
                <a:ea typeface="MS PGothic" charset="-128"/>
              </a:rPr>
              <a:t> </a:t>
            </a: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occur when: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>
              <a:solidFill>
                <a:srgbClr val="000066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Any materials are outside the container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>
              <a:solidFill>
                <a:srgbClr val="000066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Container is held during testing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>
              <a:solidFill>
                <a:srgbClr val="000066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Any external heating source is used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>
              <a:solidFill>
                <a:srgbClr val="000066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>
                <a:solidFill>
                  <a:srgbClr val="000066"/>
                </a:solidFill>
                <a:ea typeface="MS PGothic" charset="-128"/>
              </a:rPr>
              <a:t>Testing not started within 30 seconds of receiving egg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Competition</a:t>
            </a:r>
            <a:endParaRPr lang="zh-CN" altLang="en-US" dirty="0">
              <a:ea typeface="+mn-ea"/>
            </a:endParaRPr>
          </a:p>
        </p:txBody>
      </p:sp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Design Specs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Declaration of winners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00" name="Rectangle 3"/>
          <p:cNvSpPr txBox="1">
            <a:spLocks noChangeArrowheads="1"/>
          </p:cNvSpPr>
          <p:nvPr/>
        </p:nvSpPr>
        <p:spPr bwMode="auto">
          <a:xfrm>
            <a:off x="3348038" y="911225"/>
            <a:ext cx="8255000" cy="476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IC = insulating capability of container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IC is slope of first 15 minutes of the heat loss plot 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T</a:t>
            </a:r>
            <a:r>
              <a:rPr kumimoji="0" lang="en-US" altLang="en-US" sz="2200" baseline="-25000">
                <a:solidFill>
                  <a:srgbClr val="000066"/>
                </a:solidFill>
                <a:ea typeface="MS PGothic" charset="-128"/>
              </a:rPr>
              <a:t>R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is room temperature, T</a:t>
            </a:r>
            <a:r>
              <a:rPr kumimoji="0" lang="en-US" altLang="en-US" sz="2200" baseline="-25000">
                <a:solidFill>
                  <a:srgbClr val="000066"/>
                </a:solidFill>
                <a:ea typeface="MS PGothic" charset="-128"/>
              </a:rPr>
              <a:t>F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is final thermocouple temperature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Team with lowest </a:t>
            </a:r>
            <a:r>
              <a:rPr kumimoji="0" lang="en-US" altLang="en-US" sz="2200" b="1">
                <a:solidFill>
                  <a:srgbClr val="000066"/>
                </a:solidFill>
                <a:ea typeface="MS PGothic" charset="-128"/>
              </a:rPr>
              <a:t>M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inimal </a:t>
            </a:r>
            <a:r>
              <a:rPr kumimoji="0" lang="en-US" altLang="en-US" sz="2200" b="1">
                <a:solidFill>
                  <a:srgbClr val="000066"/>
                </a:solidFill>
                <a:ea typeface="MS PGothic" charset="-128"/>
              </a:rPr>
              <a:t>D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esign </a:t>
            </a:r>
            <a:r>
              <a:rPr kumimoji="0" lang="en-US" altLang="en-US" sz="2200" b="1">
                <a:solidFill>
                  <a:srgbClr val="000066"/>
                </a:solidFill>
                <a:ea typeface="MS PGothic" charset="-128"/>
              </a:rPr>
              <a:t>R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atio wins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Extra points for Recitation Presentation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Winning team +1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2</a:t>
            </a:r>
            <a:r>
              <a:rPr kumimoji="0" lang="en-US" altLang="en-US" sz="2200" baseline="30000">
                <a:solidFill>
                  <a:srgbClr val="000066"/>
                </a:solidFill>
                <a:ea typeface="MS PGothic" charset="-128"/>
              </a:rPr>
              <a:t>nd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place team +0.5 (4 or more teams)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3</a:t>
            </a:r>
            <a:r>
              <a:rPr kumimoji="0" lang="en-US" altLang="en-US" sz="2200" baseline="30000">
                <a:solidFill>
                  <a:srgbClr val="000066"/>
                </a:solidFill>
                <a:ea typeface="MS PGothic" charset="-128"/>
              </a:rPr>
              <a:t>rd</a:t>
            </a: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 place team +0.2 (8 or more teams)</a:t>
            </a:r>
          </a:p>
        </p:txBody>
      </p:sp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3840163" y="2151063"/>
          <a:ext cx="252571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447800" imgH="419100" progId="Equation.3">
                  <p:embed/>
                </p:oleObj>
              </mc:Choice>
              <mc:Fallback>
                <p:oleObj name="Equation" r:id="rId3" imgW="14478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2151063"/>
                        <a:ext cx="2525712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628" name="Rectangle 3"/>
          <p:cNvSpPr txBox="1">
            <a:spLocks noChangeArrowheads="1"/>
          </p:cNvSpPr>
          <p:nvPr/>
        </p:nvSpPr>
        <p:spPr bwMode="auto">
          <a:xfrm>
            <a:off x="3684588" y="785813"/>
            <a:ext cx="8143875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Observe provided material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Brainstorm for possible designs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Sketch design on paper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Label properly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Construct design according to your sketch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Note design changes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ea typeface="MS PGothic" charset="-128"/>
              </a:rPr>
              <a:t>Create price list detailing your design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652" name="Rectangle 3"/>
          <p:cNvSpPr txBox="1">
            <a:spLocks noChangeArrowheads="1"/>
          </p:cNvSpPr>
          <p:nvPr/>
        </p:nvSpPr>
        <p:spPr bwMode="auto">
          <a:xfrm>
            <a:off x="3373438" y="960438"/>
            <a:ext cx="8056562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en-US" sz="2400">
                <a:ea typeface="MS PGothic" charset="-128"/>
              </a:rPr>
              <a:t>Test</a:t>
            </a:r>
          </a:p>
          <a:p>
            <a:pPr lvl="1">
              <a:lnSpc>
                <a:spcPct val="150000"/>
              </a:lnSpc>
            </a:pPr>
            <a:r>
              <a:rPr kumimoji="0" lang="en-US" altLang="en-US" sz="2400">
                <a:ea typeface="MS PGothic" charset="-128"/>
              </a:rPr>
              <a:t>* TA performs test using an unmodified cup (control experiment) 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Receive boiled egg from instructor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Tape one end of thermocouple wire to egg (constant contact essential)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Insert egg with attached thermocouple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Quickly close container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>
                <a:ea typeface="MS PGothic" charset="-128"/>
              </a:rPr>
              <a:t>Start LabVIEW program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8676" name="Rectangle 3"/>
          <p:cNvSpPr txBox="1">
            <a:spLocks noChangeArrowheads="1"/>
          </p:cNvSpPr>
          <p:nvPr/>
        </p:nvSpPr>
        <p:spPr bwMode="auto">
          <a:xfrm>
            <a:off x="3324225" y="949325"/>
            <a:ext cx="8602663" cy="515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Post-Test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LabVIEW program has run for 15 minutes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Excel table automatically created after test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Use data on table to create Excel  graph of Temperature vs. Time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Show table and graph to TA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TA will initial lab notes that table and graph have been created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Save table and graph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>
                <a:solidFill>
                  <a:srgbClr val="000066"/>
                </a:solidFill>
                <a:ea typeface="MS PGothic" charset="-128"/>
              </a:rPr>
              <a:t>Have photo taken of container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Assignment: Report</a:t>
            </a:r>
            <a:endParaRPr lang="zh-CN" altLang="en-US" dirty="0">
              <a:ea typeface="+mn-ea"/>
            </a:endParaRPr>
          </a:p>
        </p:txBody>
      </p:sp>
      <p:sp>
        <p:nvSpPr>
          <p:cNvPr id="29698" name="Rectangle 3"/>
          <p:cNvSpPr txBox="1">
            <a:spLocks noChangeArrowheads="1"/>
          </p:cNvSpPr>
          <p:nvPr/>
        </p:nvSpPr>
        <p:spPr bwMode="auto">
          <a:xfrm>
            <a:off x="1254125" y="1060450"/>
            <a:ext cx="9677400" cy="474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 smtClean="0">
                <a:ea typeface="MS PGothic" charset="-128"/>
              </a:rPr>
              <a:t>MANDATORY TEAM lab report</a:t>
            </a:r>
            <a:endParaRPr kumimoji="0" lang="en-US" altLang="en-US" sz="2400" dirty="0">
              <a:ea typeface="MS PGothic" charset="-128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Include a picture of your design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Scan in lab notes (ask TA for assistance)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TA must initial that table and graph were completed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Include table, graph, and photo of container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Assignment: Presentation</a:t>
            </a:r>
            <a:endParaRPr lang="zh-CN" altLang="en-US" dirty="0">
              <a:ea typeface="+mn-ea"/>
            </a:endParaRPr>
          </a:p>
        </p:txBody>
      </p:sp>
      <p:sp>
        <p:nvSpPr>
          <p:cNvPr id="30722" name="Rectangle 3"/>
          <p:cNvSpPr txBox="1">
            <a:spLocks noChangeArrowheads="1"/>
          </p:cNvSpPr>
          <p:nvPr/>
        </p:nvSpPr>
        <p:spPr bwMode="auto">
          <a:xfrm>
            <a:off x="1403350" y="935038"/>
            <a:ext cx="9428163" cy="47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Explain steps taken to complete lab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Professional-looking tables and graph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How could your current design be improved?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Refer to “Creating PowerPoint Presentations” found on EG website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Closing</a:t>
            </a:r>
            <a:endParaRPr lang="zh-CN" altLang="en-US" dirty="0">
              <a:ea typeface="+mn-ea"/>
            </a:endParaRPr>
          </a:p>
        </p:txBody>
      </p:sp>
      <p:sp>
        <p:nvSpPr>
          <p:cNvPr id="31746" name="Rectangle 3"/>
          <p:cNvSpPr txBox="1">
            <a:spLocks noChangeArrowheads="1"/>
          </p:cNvSpPr>
          <p:nvPr/>
        </p:nvSpPr>
        <p:spPr bwMode="auto">
          <a:xfrm>
            <a:off x="1477963" y="960438"/>
            <a:ext cx="920432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Have all original data signed by TA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Each team member should have turn using software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Submit all work electronically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Return all unused materials to TA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Discard egg after testing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kumimoji="0" lang="en-US" dirty="0" smtClean="0">
                <a:ea typeface="+mn-ea"/>
              </a:rPr>
              <a:t>Objectives</a:t>
            </a:r>
            <a:endParaRPr kumimoji="0" lang="en-US" dirty="0"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Design and construct container to minimize heat loss from an within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Understand concept of minimal design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Understand: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Thermodynamic systems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Temperature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Heat and hear transfer</a:t>
            </a:r>
            <a:endParaRPr kumimoji="0" lang="en-US" dirty="0"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Thermodynamic Systems</a:t>
            </a:r>
            <a:endParaRPr lang="zh-CN" altLang="en-US" dirty="0">
              <a:ea typeface="+mn-ea"/>
            </a:endParaRPr>
          </a:p>
        </p:txBody>
      </p:sp>
      <p:sp>
        <p:nvSpPr>
          <p:cNvPr id="11266" name="Rectangle 3"/>
          <p:cNvSpPr txBox="1">
            <a:spLocks noChangeArrowheads="1"/>
          </p:cNvSpPr>
          <p:nvPr/>
        </p:nvSpPr>
        <p:spPr bwMode="auto">
          <a:xfrm>
            <a:off x="655638" y="774700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ea typeface="Tahoma" charset="0"/>
              </a:rPr>
              <a:t>Part of the universe separated from the surroundings by a boundary (real or imaginary)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ea typeface="Tahoma" charset="0"/>
              </a:rPr>
              <a:t>3 types of systems: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>
                <a:ea typeface="Tahoma" charset="0"/>
              </a:rPr>
              <a:t>Open</a:t>
            </a:r>
            <a:r>
              <a:rPr kumimoji="0" lang="en-US" altLang="zh-CN" sz="2800">
                <a:ea typeface="Tahoma" charset="0"/>
              </a:rPr>
              <a:t> system: exchange </a:t>
            </a:r>
            <a:r>
              <a:rPr kumimoji="0" lang="en-US" altLang="zh-CN" sz="2800" b="1">
                <a:ea typeface="Tahoma" charset="0"/>
              </a:rPr>
              <a:t>energy</a:t>
            </a:r>
            <a:r>
              <a:rPr kumimoji="0" lang="en-US" altLang="zh-CN" sz="2800">
                <a:ea typeface="Tahoma" charset="0"/>
              </a:rPr>
              <a:t> and </a:t>
            </a:r>
            <a:r>
              <a:rPr kumimoji="0" lang="en-US" altLang="zh-CN" sz="2800" b="1">
                <a:ea typeface="Tahoma" charset="0"/>
              </a:rPr>
              <a:t>matter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>
                <a:ea typeface="Tahoma" charset="0"/>
              </a:rPr>
              <a:t>Closed</a:t>
            </a:r>
            <a:r>
              <a:rPr kumimoji="0" lang="en-US" altLang="zh-CN" sz="2800">
                <a:ea typeface="Tahoma" charset="0"/>
              </a:rPr>
              <a:t> system: exchange </a:t>
            </a:r>
            <a:r>
              <a:rPr kumimoji="0" lang="en-US" altLang="zh-CN" sz="2800" b="1">
                <a:ea typeface="Tahoma" charset="0"/>
              </a:rPr>
              <a:t>energy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>
                <a:ea typeface="Tahoma" charset="0"/>
              </a:rPr>
              <a:t>Isolated</a:t>
            </a:r>
            <a:r>
              <a:rPr kumimoji="0" lang="en-US" altLang="zh-CN" sz="2800">
                <a:ea typeface="Tahoma" charset="0"/>
              </a:rPr>
              <a:t> system: </a:t>
            </a:r>
            <a:r>
              <a:rPr kumimoji="0" lang="en-US" altLang="zh-CN" sz="2800" b="1">
                <a:ea typeface="Tahoma" charset="0"/>
              </a:rPr>
              <a:t>no</a:t>
            </a:r>
            <a:r>
              <a:rPr kumimoji="0" lang="en-US" altLang="zh-CN" sz="2800">
                <a:ea typeface="Tahoma" charset="0"/>
              </a:rPr>
              <a:t> exchange</a:t>
            </a:r>
          </a:p>
        </p:txBody>
      </p:sp>
      <p:pic>
        <p:nvPicPr>
          <p:cNvPr id="11267" name="Picture 3" descr="682px-System-bounda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2122488"/>
            <a:ext cx="3635375" cy="319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Temperature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6592887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Qualitative laymen perception: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 hot, warm, cold…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Physical property of system: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Average kinetic energy of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   atoms and/or molecules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Absolute zero occurs when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   average kinetic energy is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   zero: 0</a:t>
            </a:r>
            <a:r>
              <a:rPr kumimoji="0" lang="en-US" altLang="zh-CN" sz="2800" baseline="30000">
                <a:solidFill>
                  <a:srgbClr val="000000"/>
                </a:solidFill>
                <a:ea typeface="Tahoma" charset="0"/>
              </a:rPr>
              <a:t>o</a:t>
            </a:r>
            <a:r>
              <a:rPr kumimoji="0" lang="en-US" altLang="zh-CN" sz="2800">
                <a:solidFill>
                  <a:srgbClr val="000000"/>
                </a:solidFill>
                <a:ea typeface="Tahoma" charset="0"/>
              </a:rPr>
              <a:t>K</a:t>
            </a:r>
          </a:p>
        </p:txBody>
      </p:sp>
      <p:pic>
        <p:nvPicPr>
          <p:cNvPr id="12291" name="Picture 3" descr="Thermally_Agitated_Molecu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1690688"/>
            <a:ext cx="35433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Heat &amp; Heat Transfer</a:t>
            </a:r>
            <a:endParaRPr lang="zh-CN" altLang="en-US" dirty="0">
              <a:ea typeface="+mn-ea"/>
            </a:endParaRPr>
          </a:p>
        </p:txBody>
      </p:sp>
      <p:sp>
        <p:nvSpPr>
          <p:cNvPr id="13314" name="Rectangle 3"/>
          <p:cNvSpPr txBox="1">
            <a:spLocks noChangeArrowheads="1"/>
          </p:cNvSpPr>
          <p:nvPr/>
        </p:nvSpPr>
        <p:spPr bwMode="auto">
          <a:xfrm>
            <a:off x="1079500" y="1322388"/>
            <a:ext cx="10050463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Heat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thermal energy (total kinetic energy of all atoms and/or molecules)</a:t>
            </a:r>
          </a:p>
          <a:p>
            <a:pPr lvl="2">
              <a:lnSpc>
                <a:spcPct val="150000"/>
              </a:lnSpc>
              <a:buFont typeface="Arial" charset="0"/>
              <a:buChar char="•"/>
            </a:pPr>
            <a:endParaRPr kumimoji="0" lang="en-US" altLang="en-US" sz="2800" i="1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Heat transfer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passage of thermal energy from hot to cold body</a:t>
            </a:r>
          </a:p>
        </p:txBody>
      </p:sp>
      <p:sp>
        <p:nvSpPr>
          <p:cNvPr id="13315" name="Rectangle 9"/>
          <p:cNvSpPr>
            <a:spLocks noChangeArrowheads="1"/>
          </p:cNvSpPr>
          <p:nvPr/>
        </p:nvSpPr>
        <p:spPr bwMode="auto">
          <a:xfrm>
            <a:off x="2441575" y="5006975"/>
            <a:ext cx="7315200" cy="5334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kumimoji="0" lang="en-US" altLang="en-US" sz="2400">
              <a:ea typeface="MS PGothic" charset="-128"/>
            </a:endParaRPr>
          </a:p>
          <a:p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Can NEVER be stopped, only SLOWED DOWN</a:t>
            </a:r>
          </a:p>
          <a:p>
            <a:endParaRPr kumimoji="0" lang="en-US" altLang="en-US" sz="2400">
              <a:ea typeface="MS PGothic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Equilibrium</a:t>
            </a:r>
            <a:endParaRPr lang="zh-CN" altLang="en-US" dirty="0">
              <a:ea typeface="+mn-ea"/>
            </a:endParaRPr>
          </a:p>
        </p:txBody>
      </p:sp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2051050" y="1184275"/>
            <a:ext cx="73263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Equilibrium reached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Temperature at all points in a system are equal</a:t>
            </a:r>
          </a:p>
        </p:txBody>
      </p:sp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2024063" y="3365500"/>
            <a:ext cx="3429000" cy="1370013"/>
            <a:chOff x="-432" y="2688"/>
            <a:chExt cx="2832" cy="1296"/>
          </a:xfrm>
        </p:grpSpPr>
        <p:sp>
          <p:nvSpPr>
            <p:cNvPr id="14355" name="Rectangle 5"/>
            <p:cNvSpPr>
              <a:spLocks noChangeArrowheads="1"/>
            </p:cNvSpPr>
            <p:nvPr/>
          </p:nvSpPr>
          <p:spPr bwMode="auto">
            <a:xfrm>
              <a:off x="-432" y="2688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contourW="127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kumimoji="0" lang="en-US" altLang="en-US" sz="2400">
                <a:ea typeface="MS PGothic" charset="-128"/>
              </a:endParaRPr>
            </a:p>
          </p:txBody>
        </p:sp>
        <p:sp>
          <p:nvSpPr>
            <p:cNvPr id="14356" name="Text Box 6"/>
            <p:cNvSpPr txBox="1">
              <a:spLocks noChangeArrowheads="1"/>
            </p:cNvSpPr>
            <p:nvPr/>
          </p:nvSpPr>
          <p:spPr bwMode="auto">
            <a:xfrm>
              <a:off x="-241" y="2882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65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7" name="Text Box 7"/>
            <p:cNvSpPr txBox="1">
              <a:spLocks noChangeArrowheads="1"/>
            </p:cNvSpPr>
            <p:nvPr/>
          </p:nvSpPr>
          <p:spPr bwMode="auto">
            <a:xfrm>
              <a:off x="-95" y="3599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73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8" name="Text Box 8"/>
            <p:cNvSpPr txBox="1">
              <a:spLocks noChangeArrowheads="1"/>
            </p:cNvSpPr>
            <p:nvPr/>
          </p:nvSpPr>
          <p:spPr bwMode="auto">
            <a:xfrm>
              <a:off x="768" y="2784"/>
              <a:ext cx="52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125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9" name="Text Box 9"/>
            <p:cNvSpPr txBox="1">
              <a:spLocks noChangeArrowheads="1"/>
            </p:cNvSpPr>
            <p:nvPr/>
          </p:nvSpPr>
          <p:spPr bwMode="auto">
            <a:xfrm>
              <a:off x="1056" y="331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50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0" name="Text Box 10"/>
            <p:cNvSpPr txBox="1">
              <a:spLocks noChangeArrowheads="1"/>
            </p:cNvSpPr>
            <p:nvPr/>
          </p:nvSpPr>
          <p:spPr bwMode="auto">
            <a:xfrm>
              <a:off x="1873" y="2832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39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1" name="Text Box 11"/>
            <p:cNvSpPr txBox="1">
              <a:spLocks noChangeArrowheads="1"/>
            </p:cNvSpPr>
            <p:nvPr/>
          </p:nvSpPr>
          <p:spPr bwMode="auto">
            <a:xfrm>
              <a:off x="289" y="297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25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2" name="Text Box 12"/>
            <p:cNvSpPr txBox="1">
              <a:spLocks noChangeArrowheads="1"/>
            </p:cNvSpPr>
            <p:nvPr/>
          </p:nvSpPr>
          <p:spPr bwMode="auto">
            <a:xfrm>
              <a:off x="1487" y="3553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80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3" name="Text Box 13"/>
            <p:cNvSpPr txBox="1">
              <a:spLocks noChangeArrowheads="1"/>
            </p:cNvSpPr>
            <p:nvPr/>
          </p:nvSpPr>
          <p:spPr bwMode="auto">
            <a:xfrm>
              <a:off x="386" y="3457"/>
              <a:ext cx="4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95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4" name="Text Box 14"/>
            <p:cNvSpPr txBox="1">
              <a:spLocks noChangeArrowheads="1"/>
            </p:cNvSpPr>
            <p:nvPr/>
          </p:nvSpPr>
          <p:spPr bwMode="auto">
            <a:xfrm>
              <a:off x="1200" y="297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90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5" name="Text Box 15"/>
            <p:cNvSpPr txBox="1">
              <a:spLocks noChangeArrowheads="1"/>
            </p:cNvSpPr>
            <p:nvPr/>
          </p:nvSpPr>
          <p:spPr bwMode="auto">
            <a:xfrm>
              <a:off x="1873" y="321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58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</p:grpSp>
      <p:sp>
        <p:nvSpPr>
          <p:cNvPr id="14340" name="Text Box 29"/>
          <p:cNvSpPr txBox="1">
            <a:spLocks noChangeArrowheads="1"/>
          </p:cNvSpPr>
          <p:nvPr/>
        </p:nvSpPr>
        <p:spPr bwMode="auto">
          <a:xfrm>
            <a:off x="2557463" y="4889500"/>
            <a:ext cx="1981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en-US" altLang="en-US" sz="2400" b="1">
                <a:solidFill>
                  <a:srgbClr val="000066"/>
                </a:solidFill>
                <a:ea typeface="MS PGothic" charset="-128"/>
              </a:rPr>
              <a:t>Initial State</a:t>
            </a:r>
            <a:endParaRPr kumimoji="0" lang="en-US" altLang="en-US" sz="2400">
              <a:solidFill>
                <a:srgbClr val="000066"/>
              </a:solidFill>
              <a:ea typeface="MS PGothic" charset="-128"/>
            </a:endParaRPr>
          </a:p>
        </p:txBody>
      </p:sp>
      <p:grpSp>
        <p:nvGrpSpPr>
          <p:cNvPr id="14341" name="Group 16"/>
          <p:cNvGrpSpPr>
            <a:grpSpLocks/>
          </p:cNvGrpSpPr>
          <p:nvPr/>
        </p:nvGrpSpPr>
        <p:grpSpPr bwMode="auto">
          <a:xfrm>
            <a:off x="6748463" y="3365500"/>
            <a:ext cx="3429000" cy="1368425"/>
            <a:chOff x="3216" y="2736"/>
            <a:chExt cx="2832" cy="1296"/>
          </a:xfrm>
        </p:grpSpPr>
        <p:sp>
          <p:nvSpPr>
            <p:cNvPr id="14344" name="Rectangle 17"/>
            <p:cNvSpPr>
              <a:spLocks noChangeArrowheads="1"/>
            </p:cNvSpPr>
            <p:nvPr/>
          </p:nvSpPr>
          <p:spPr bwMode="auto">
            <a:xfrm>
              <a:off x="3216" y="2736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contourW="127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kumimoji="0" lang="en-US" altLang="en-US" sz="2400">
                <a:ea typeface="MS PGothic" charset="-128"/>
              </a:endParaRPr>
            </a:p>
          </p:txBody>
        </p:sp>
        <p:sp>
          <p:nvSpPr>
            <p:cNvPr id="14345" name="Text Box 18"/>
            <p:cNvSpPr txBox="1">
              <a:spLocks noChangeArrowheads="1"/>
            </p:cNvSpPr>
            <p:nvPr/>
          </p:nvSpPr>
          <p:spPr bwMode="auto">
            <a:xfrm>
              <a:off x="3407" y="2928"/>
              <a:ext cx="43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</a:p>
          </p:txBody>
        </p:sp>
        <p:sp>
          <p:nvSpPr>
            <p:cNvPr id="14346" name="Text Box 19"/>
            <p:cNvSpPr txBox="1">
              <a:spLocks noChangeArrowheads="1"/>
            </p:cNvSpPr>
            <p:nvPr/>
          </p:nvSpPr>
          <p:spPr bwMode="auto">
            <a:xfrm>
              <a:off x="3552" y="3649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7" name="Text Box 20"/>
            <p:cNvSpPr txBox="1">
              <a:spLocks noChangeArrowheads="1"/>
            </p:cNvSpPr>
            <p:nvPr/>
          </p:nvSpPr>
          <p:spPr bwMode="auto">
            <a:xfrm>
              <a:off x="4416" y="2834"/>
              <a:ext cx="5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8" name="Text Box 21"/>
            <p:cNvSpPr txBox="1">
              <a:spLocks noChangeArrowheads="1"/>
            </p:cNvSpPr>
            <p:nvPr/>
          </p:nvSpPr>
          <p:spPr bwMode="auto">
            <a:xfrm>
              <a:off x="4705" y="3361"/>
              <a:ext cx="432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9" name="Text Box 22"/>
            <p:cNvSpPr txBox="1">
              <a:spLocks noChangeArrowheads="1"/>
            </p:cNvSpPr>
            <p:nvPr/>
          </p:nvSpPr>
          <p:spPr bwMode="auto">
            <a:xfrm>
              <a:off x="5520" y="2879"/>
              <a:ext cx="434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0" name="Text Box 23"/>
            <p:cNvSpPr txBox="1">
              <a:spLocks noChangeArrowheads="1"/>
            </p:cNvSpPr>
            <p:nvPr/>
          </p:nvSpPr>
          <p:spPr bwMode="auto">
            <a:xfrm>
              <a:off x="3937" y="302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1" name="Text Box 24"/>
            <p:cNvSpPr txBox="1">
              <a:spLocks noChangeArrowheads="1"/>
            </p:cNvSpPr>
            <p:nvPr/>
          </p:nvSpPr>
          <p:spPr bwMode="auto">
            <a:xfrm>
              <a:off x="5137" y="360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2" name="Text Box 25"/>
            <p:cNvSpPr txBox="1">
              <a:spLocks noChangeArrowheads="1"/>
            </p:cNvSpPr>
            <p:nvPr/>
          </p:nvSpPr>
          <p:spPr bwMode="auto">
            <a:xfrm>
              <a:off x="4034" y="3504"/>
              <a:ext cx="42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3" name="Text Box 26"/>
            <p:cNvSpPr txBox="1">
              <a:spLocks noChangeArrowheads="1"/>
            </p:cNvSpPr>
            <p:nvPr/>
          </p:nvSpPr>
          <p:spPr bwMode="auto">
            <a:xfrm>
              <a:off x="4848" y="302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4" name="Text Box 27"/>
            <p:cNvSpPr txBox="1">
              <a:spLocks noChangeArrowheads="1"/>
            </p:cNvSpPr>
            <p:nvPr/>
          </p:nvSpPr>
          <p:spPr bwMode="auto">
            <a:xfrm>
              <a:off x="5520" y="3265"/>
              <a:ext cx="434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</p:grpSp>
      <p:sp>
        <p:nvSpPr>
          <p:cNvPr id="14342" name="Text Box 30"/>
          <p:cNvSpPr txBox="1">
            <a:spLocks noChangeArrowheads="1"/>
          </p:cNvSpPr>
          <p:nvPr/>
        </p:nvSpPr>
        <p:spPr bwMode="auto">
          <a:xfrm>
            <a:off x="7739063" y="4889500"/>
            <a:ext cx="1828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en-US" altLang="en-US" sz="2400" b="1">
                <a:solidFill>
                  <a:srgbClr val="000066"/>
                </a:solidFill>
                <a:ea typeface="MS PGothic" charset="-128"/>
              </a:rPr>
              <a:t>Final State</a:t>
            </a:r>
            <a:endParaRPr kumimoji="0" lang="en-US" altLang="en-US" sz="2400">
              <a:solidFill>
                <a:srgbClr val="000066"/>
              </a:solidFill>
              <a:ea typeface="MS PGothic" charset="-128"/>
            </a:endParaRPr>
          </a:p>
        </p:txBody>
      </p:sp>
      <p:sp>
        <p:nvSpPr>
          <p:cNvPr id="14343" name="Line 32"/>
          <p:cNvSpPr>
            <a:spLocks noChangeShapeType="1"/>
          </p:cNvSpPr>
          <p:nvPr/>
        </p:nvSpPr>
        <p:spPr bwMode="auto">
          <a:xfrm>
            <a:off x="5757863" y="4051300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Means of Heat Transfer</a:t>
            </a:r>
            <a:endParaRPr lang="zh-CN" altLang="en-US" dirty="0">
              <a:ea typeface="+mn-ea"/>
            </a:endParaRPr>
          </a:p>
        </p:txBody>
      </p:sp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995488" y="903288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Three types of heat transfer covered: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Conduction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through matter (solids)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Convection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through fluids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Radiation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does not require medium</a:t>
            </a:r>
          </a:p>
        </p:txBody>
      </p:sp>
      <p:pic>
        <p:nvPicPr>
          <p:cNvPr id="15363" name="Picture 14" descr="heatra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608388"/>
            <a:ext cx="3505200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Conduction</a:t>
            </a:r>
            <a:endParaRPr lang="zh-CN" altLang="en-US" dirty="0">
              <a:ea typeface="+mn-ea"/>
            </a:endParaRPr>
          </a:p>
        </p:txBody>
      </p:sp>
      <p:sp>
        <p:nvSpPr>
          <p:cNvPr id="1026" name="Rectangle 3"/>
          <p:cNvSpPr txBox="1">
            <a:spLocks noChangeArrowheads="1"/>
          </p:cNvSpPr>
          <p:nvPr/>
        </p:nvSpPr>
        <p:spPr bwMode="auto">
          <a:xfrm>
            <a:off x="2773363" y="1209675"/>
            <a:ext cx="73263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kumimoji="0" lang="en-US" altLang="en-US" sz="2400">
              <a:ea typeface="MS PGothic" charset="-128"/>
            </a:endParaRPr>
          </a:p>
          <a:p>
            <a:pPr>
              <a:spcBef>
                <a:spcPct val="20000"/>
              </a:spcBef>
            </a:pPr>
            <a:endParaRPr kumimoji="0" lang="en-US" altLang="en-US" sz="2400">
              <a:ea typeface="MS PGothic" charset="-128"/>
            </a:endParaRPr>
          </a:p>
        </p:txBody>
      </p:sp>
      <p:sp>
        <p:nvSpPr>
          <p:cNvPr id="1027" name="Rectangle 18"/>
          <p:cNvSpPr>
            <a:spLocks noChangeArrowheads="1"/>
          </p:cNvSpPr>
          <p:nvPr/>
        </p:nvSpPr>
        <p:spPr bwMode="auto">
          <a:xfrm>
            <a:off x="6811963" y="1630363"/>
            <a:ext cx="3200400" cy="13716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3366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>
                <a:ea typeface="MS PGothic" charset="-128"/>
              </a:rPr>
              <a:t>100°F</a:t>
            </a: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r>
              <a:rPr kumimoji="0" lang="en-US" altLang="en-US" sz="2400">
                <a:ea typeface="MS PGothic" charset="-128"/>
              </a:rPr>
              <a:t>200°F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57275" y="100965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kumimoji="0" lang="en-US" altLang="en-US" sz="2500">
                <a:solidFill>
                  <a:srgbClr val="000066"/>
                </a:solidFill>
              </a:rPr>
              <a:t>Heat transferred through a solid body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497763" y="2011363"/>
            <a:ext cx="2514600" cy="685800"/>
            <a:chOff x="2592" y="3408"/>
            <a:chExt cx="528" cy="384"/>
          </a:xfrm>
        </p:grpSpPr>
        <p:sp>
          <p:nvSpPr>
            <p:cNvPr id="1034" name="Line 7"/>
            <p:cNvSpPr>
              <a:spLocks noChangeShapeType="1"/>
            </p:cNvSpPr>
            <p:nvPr/>
          </p:nvSpPr>
          <p:spPr bwMode="auto">
            <a:xfrm>
              <a:off x="2592" y="3408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8"/>
            <p:cNvSpPr>
              <a:spLocks noChangeShapeType="1"/>
            </p:cNvSpPr>
            <p:nvPr/>
          </p:nvSpPr>
          <p:spPr bwMode="auto">
            <a:xfrm>
              <a:off x="2592" y="3600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Line 9"/>
            <p:cNvSpPr>
              <a:spLocks noChangeShapeType="1"/>
            </p:cNvSpPr>
            <p:nvPr/>
          </p:nvSpPr>
          <p:spPr bwMode="auto">
            <a:xfrm>
              <a:off x="2592" y="3792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352550" y="3490913"/>
            <a:ext cx="9634538" cy="2586037"/>
            <a:chOff x="1354" y="3084"/>
            <a:chExt cx="4757" cy="1480"/>
          </a:xfrm>
        </p:grpSpPr>
        <p:sp>
          <p:nvSpPr>
            <p:cNvPr id="1032" name="Text Box 12"/>
            <p:cNvSpPr txBox="1">
              <a:spLocks noChangeArrowheads="1"/>
            </p:cNvSpPr>
            <p:nvPr/>
          </p:nvSpPr>
          <p:spPr bwMode="auto">
            <a:xfrm>
              <a:off x="3615" y="3311"/>
              <a:ext cx="249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k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Coefficient of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  thermal conductivity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A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Cross-sectional area 	</a:t>
              </a:r>
            </a:p>
          </p:txBody>
        </p:sp>
        <p:sp>
          <p:nvSpPr>
            <p:cNvPr id="1033" name="Rectangle 13"/>
            <p:cNvSpPr>
              <a:spLocks noChangeArrowheads="1"/>
            </p:cNvSpPr>
            <p:nvPr/>
          </p:nvSpPr>
          <p:spPr bwMode="auto">
            <a:xfrm>
              <a:off x="1354" y="3084"/>
              <a:ext cx="1923" cy="1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q 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= Heat transferred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per unit time</a:t>
              </a:r>
            </a:p>
            <a:p>
              <a:endParaRPr kumimoji="0" lang="en-US" altLang="en-US" sz="1200">
                <a:solidFill>
                  <a:srgbClr val="000000"/>
                </a:solidFill>
                <a:ea typeface="MS PGothic" charset="-128"/>
              </a:endParaRPr>
            </a:p>
            <a:p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T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Difference in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temperature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X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Length of material</a:t>
              </a:r>
            </a:p>
            <a:p>
              <a:endParaRPr kumimoji="0" lang="en-US" altLang="en-US" sz="2400">
                <a:solidFill>
                  <a:srgbClr val="000000"/>
                </a:solidFill>
                <a:ea typeface="MS PGothic" charset="-128"/>
              </a:endParaRPr>
            </a:p>
          </p:txBody>
        </p:sp>
      </p:grpSp>
      <p:graphicFrame>
        <p:nvGraphicFramePr>
          <p:cNvPr id="1031" name="Object 14"/>
          <p:cNvGraphicFramePr>
            <a:graphicFrameLocks noChangeAspect="1"/>
          </p:cNvGraphicFramePr>
          <p:nvPr/>
        </p:nvGraphicFramePr>
        <p:xfrm>
          <a:off x="2038350" y="2178050"/>
          <a:ext cx="20574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799753" imgH="393529" progId="Equation.3">
                  <p:embed/>
                </p:oleObj>
              </mc:Choice>
              <mc:Fallback>
                <p:oleObj name="Equation" r:id="rId3" imgW="799753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2178050"/>
                        <a:ext cx="20574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theme/theme1.xml><?xml version="1.0" encoding="utf-8"?>
<a:theme xmlns:a="http://schemas.openxmlformats.org/drawingml/2006/main" name="New Lab 11 Heat Transfer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Lab 11 Heat Transfer.potx</Template>
  <TotalTime>273</TotalTime>
  <Words>1208</Words>
  <Application>Microsoft Macintosh PowerPoint</Application>
  <PresentationFormat>自定义</PresentationFormat>
  <Paragraphs>279</Paragraphs>
  <Slides>28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0" baseType="lpstr">
      <vt:lpstr>New Lab 11 Heat Transfer</vt:lpstr>
      <vt:lpstr>Equation</vt:lpstr>
      <vt:lpstr>Heat Transfer &amp; Thermal Insulation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General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Engineering General</cp:lastModifiedBy>
  <cp:revision>40</cp:revision>
  <dcterms:created xsi:type="dcterms:W3CDTF">2015-09-15T21:20:55Z</dcterms:created>
  <dcterms:modified xsi:type="dcterms:W3CDTF">2017-01-25T21:08:20Z</dcterms:modified>
</cp:coreProperties>
</file>