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gif" ContentType="image/gif"/>
  <Default Extension="png" ContentType="image/png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7" r:id="rId21"/>
    <p:sldId id="275" r:id="rId22"/>
    <p:sldId id="276" r:id="rId23"/>
    <p:sldId id="278" r:id="rId24"/>
    <p:sldId id="279" r:id="rId25"/>
    <p:sldId id="280" r:id="rId26"/>
    <p:sldId id="281" r:id="rId27"/>
    <p:sldId id="282" r:id="rId28"/>
    <p:sldId id="283" r:id="rId2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6"/>
  </p:normalViewPr>
  <p:slideViewPr>
    <p:cSldViewPr snapToGrid="0">
      <p:cViewPr varScale="1">
        <p:scale>
          <a:sx n="106" d="100"/>
          <a:sy n="106" d="100"/>
        </p:scale>
        <p:origin x="792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Rectangle 9"/>
          <p:cNvSpPr>
            <a:spLocks noChangeArrowheads="1"/>
          </p:cNvSpPr>
          <p:nvPr userDrawn="1"/>
        </p:nvSpPr>
        <p:spPr bwMode="auto">
          <a:xfrm>
            <a:off x="0" y="6405563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914377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2400">
              <a:solidFill>
                <a:prstClr val="white"/>
              </a:solidFill>
              <a:latin typeface="+mn-lt"/>
              <a:ea typeface="MS PGothic" pitchFamily="34" charset="-128"/>
            </a:endParaRPr>
          </a:p>
        </p:txBody>
      </p:sp>
      <p:pic>
        <p:nvPicPr>
          <p:cNvPr id="6" name="Picture 10" descr="C:\Users\Rondell\Desktop\Benchmark A\EG newlogo v4 2048x789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1" t="16377" r="6139" b="16362"/>
          <a:stretch>
            <a:fillRect/>
          </a:stretch>
        </p:blipFill>
        <p:spPr bwMode="auto">
          <a:xfrm>
            <a:off x="11320463" y="6516688"/>
            <a:ext cx="7731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3" y="6516688"/>
            <a:ext cx="14636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 rtlCol="0">
            <a:normAutofit/>
          </a:bodyPr>
          <a:lstStyle/>
          <a:p>
            <a:pPr lvl="0"/>
            <a:r>
              <a:rPr lang="zh-CN" altLang="en-US" noProof="0" smtClean="0"/>
              <a:t>将图片拖动到占位符，或单击添加图标</a:t>
            </a:r>
            <a:endParaRPr lang="en-US" noProof="0" dirty="0"/>
          </a:p>
        </p:txBody>
      </p:sp>
      <p:sp>
        <p:nvSpPr>
          <p:cNvPr id="17" name="Title 15"/>
          <p:cNvSpPr>
            <a:spLocks noGrp="1"/>
          </p:cNvSpPr>
          <p:nvPr>
            <p:ph type="title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725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 userDrawn="1"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6" name="Rectangle 5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defTabSz="914377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sz="2400" dirty="0">
                <a:solidFill>
                  <a:prstClr val="white"/>
                </a:solidFill>
                <a:latin typeface="+mn-lt"/>
                <a:ea typeface="MS PGothic" pitchFamily="34" charset="-128"/>
              </a:endParaRPr>
            </a:p>
          </p:txBody>
        </p:sp>
        <p:pic>
          <p:nvPicPr>
            <p:cNvPr id="7" name="Picture 10" descr="C:\Users\Rondell\Desktop\Benchmark A\EG newlogo v4 2048x789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1" t="16377" r="6139" b="16362"/>
            <a:stretch>
              <a:fillRect/>
            </a:stretch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9" name="Rectangle 18"/>
          <p:cNvSpPr>
            <a:spLocks noChangeArrowheads="1"/>
          </p:cNvSpPr>
          <p:nvPr userDrawn="1"/>
        </p:nvSpPr>
        <p:spPr bwMode="auto">
          <a:xfrm>
            <a:off x="0" y="6405563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914377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2400">
              <a:solidFill>
                <a:prstClr val="white"/>
              </a:solidFill>
              <a:latin typeface="+mn-lt"/>
              <a:ea typeface="MS PGothic" pitchFamily="34" charset="-128"/>
            </a:endParaRPr>
          </a:p>
        </p:txBody>
      </p:sp>
      <p:pic>
        <p:nvPicPr>
          <p:cNvPr id="10" name="Picture 20" descr="C:\Users\Rondell\Desktop\Benchmark A\EG newlogo v4 2048x789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1" t="16377" r="6139" b="16362"/>
          <a:stretch>
            <a:fillRect/>
          </a:stretch>
        </p:blipFill>
        <p:spPr bwMode="auto">
          <a:xfrm>
            <a:off x="11320463" y="6516688"/>
            <a:ext cx="7731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3" y="6516688"/>
            <a:ext cx="14636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单击此处编辑母版文本样式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01696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  <a:endParaRPr lang="en-US" altLang="en-US"/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kumimoji="0" sz="1200">
                <a:solidFill>
                  <a:srgbClr val="898989"/>
                </a:solidFill>
              </a:defRPr>
            </a:lvl1pPr>
          </a:lstStyle>
          <a:p>
            <a:fld id="{A75E3849-0A1E-5D45-8671-F7D6AB3CC31D}" type="datetimeFigureOut">
              <a:rPr lang="en-US" altLang="zh-CN"/>
              <a:pPr/>
              <a:t>11/19/17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kumimoji="0" sz="1200">
                <a:solidFill>
                  <a:srgbClr val="898989"/>
                </a:solidFill>
              </a:defRPr>
            </a:lvl1pPr>
          </a:lstStyle>
          <a:p>
            <a:fld id="{2EB42191-9763-0844-AFCA-5376D82CB3EB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宋体" charset="-122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宋体" charset="-122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宋体" charset="-122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宋体" charset="-122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宋体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宋体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宋体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宋体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宋体" charset="-122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kumimoji="1" sz="2800" kern="1200">
          <a:solidFill>
            <a:schemeClr val="tx1"/>
          </a:solidFill>
          <a:latin typeface="+mn-lt"/>
          <a:ea typeface="宋体" charset="-122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宋体" charset="-122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000" kern="1200">
          <a:solidFill>
            <a:schemeClr val="tx1"/>
          </a:solidFill>
          <a:latin typeface="+mn-lt"/>
          <a:ea typeface="宋体" charset="-122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宋体" charset="-122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宋体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google.com/url?sa=i&amp;rct=j&amp;q=&amp;esrc=s&amp;source=images&amp;cd=&amp;cad=rja&amp;uact=8&amp;docid=tiIaRwZ524twlM&amp;tbnid=bEfRsTk4-wF-zM:&amp;ved=0CAUQjRw&amp;url=http://www.downloadclipart.net/download/1616/flame-design-svg&amp;ei=vC4aU-7iK8Sb1AH4_IDYBw&amp;bvm=bv.62578216,d.dmQ&amp;psig=AFQjCNFYw9Sctryd1gIc2UZKY_dBEcd5lw&amp;ust=1394311225383149" TargetMode="External"/><Relationship Id="rId3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9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13.wmf"/><Relationship Id="rId5" Type="http://schemas.openxmlformats.org/officeDocument/2006/relationships/image" Target="../media/image14.jpeg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18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7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le 2"/>
          <p:cNvSpPr>
            <a:spLocks noGrp="1"/>
          </p:cNvSpPr>
          <p:nvPr>
            <p:ph type="title"/>
          </p:nvPr>
        </p:nvSpPr>
        <p:spPr>
          <a:xfrm>
            <a:off x="0" y="228600"/>
            <a:ext cx="12192000" cy="3195638"/>
          </a:xfrm>
        </p:spPr>
        <p:txBody>
          <a:bodyPr/>
          <a:lstStyle/>
          <a:p>
            <a:r>
              <a:rPr kumimoji="0" lang="en-US" altLang="zh-CN" b="1"/>
              <a:t>Heat Transfer &amp; Thermal Insulation</a:t>
            </a:r>
          </a:p>
        </p:txBody>
      </p:sp>
      <p:pic>
        <p:nvPicPr>
          <p:cNvPr id="8194" name="Picture 2" descr="https://encrypted-tbn1.gstatic.com/images?q=tbn:ANd9GcT_7A9lmyFjhCWijtZTPkiEtmXDJdkeNLAoKsDqL_1WVKVAMj1N2A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2525" y="3214688"/>
            <a:ext cx="2282825" cy="299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Example of Conduction</a:t>
            </a:r>
            <a:endParaRPr lang="zh-CN" altLang="en-US" dirty="0">
              <a:ea typeface="+mn-ea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449513" y="3441700"/>
            <a:ext cx="7668758" cy="273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447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dirty="0" smtClean="0">
                <a:solidFill>
                  <a:srgbClr val="000000"/>
                </a:solidFill>
                <a:latin typeface="Arial"/>
                <a:cs typeface="Arial"/>
              </a:rPr>
              <a:t>Atoms are heated and begin to vibrate</a:t>
            </a:r>
          </a:p>
          <a:p>
            <a:pPr marL="171450" indent="-1714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endParaRPr kumimoji="0" lang="en-US" sz="11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dirty="0" smtClean="0">
                <a:solidFill>
                  <a:srgbClr val="000000"/>
                </a:solidFill>
                <a:latin typeface="Arial"/>
                <a:cs typeface="Arial"/>
              </a:rPr>
              <a:t>Vibrating atoms hit adjacent atoms, increasing temperature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dirty="0" smtClean="0">
                <a:solidFill>
                  <a:srgbClr val="000000"/>
                </a:solidFill>
                <a:latin typeface="Arial"/>
                <a:cs typeface="Arial"/>
              </a:rPr>
              <a:t>Heat travels atom to atom, up to the end of the rod</a:t>
            </a:r>
          </a:p>
        </p:txBody>
      </p:sp>
      <p:pic>
        <p:nvPicPr>
          <p:cNvPr id="16387" name="Picture 5" descr="condcution"/>
          <p:cNvPicPr>
            <a:picLocks noChangeAspect="1" noChangeArrowheads="1"/>
          </p:cNvPicPr>
          <p:nvPr/>
        </p:nvPicPr>
        <p:blipFill>
          <a:blip r:embed="rId2">
            <a:lum bright="-6000" contrast="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050" y="1235075"/>
            <a:ext cx="4057650" cy="213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Convection</a:t>
            </a:r>
            <a:endParaRPr lang="zh-CN" altLang="en-US" dirty="0">
              <a:ea typeface="+mn-ea"/>
            </a:endParaRPr>
          </a:p>
        </p:txBody>
      </p:sp>
      <p:sp>
        <p:nvSpPr>
          <p:cNvPr id="2050" name="Rectangle 3"/>
          <p:cNvSpPr txBox="1">
            <a:spLocks noChangeArrowheads="1"/>
          </p:cNvSpPr>
          <p:nvPr/>
        </p:nvSpPr>
        <p:spPr bwMode="auto">
          <a:xfrm>
            <a:off x="2498725" y="1235075"/>
            <a:ext cx="73263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447675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</a:pPr>
            <a:endParaRPr kumimoji="0" lang="en-US" altLang="en-US" sz="2400">
              <a:ea typeface="MS PGothic" charset="-128"/>
            </a:endParaRPr>
          </a:p>
          <a:p>
            <a:pPr>
              <a:spcBef>
                <a:spcPct val="20000"/>
              </a:spcBef>
            </a:pPr>
            <a:endParaRPr kumimoji="0" lang="en-US" altLang="en-US" sz="2400">
              <a:ea typeface="MS PGothic" charset="-128"/>
            </a:endParaRPr>
          </a:p>
        </p:txBody>
      </p:sp>
      <p:sp>
        <p:nvSpPr>
          <p:cNvPr id="5" name="Text Placeholder 3"/>
          <p:cNvSpPr txBox="1">
            <a:spLocks noChangeArrowheads="1"/>
          </p:cNvSpPr>
          <p:nvPr/>
        </p:nvSpPr>
        <p:spPr bwMode="auto">
          <a:xfrm>
            <a:off x="349250" y="881063"/>
            <a:ext cx="5576888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6858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spcBef>
                <a:spcPts val="300"/>
              </a:spcBef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</a:rPr>
              <a:t>Heat transferred by mass transport of atoms</a:t>
            </a:r>
          </a:p>
          <a:p>
            <a:pPr>
              <a:lnSpc>
                <a:spcPct val="150000"/>
              </a:lnSpc>
              <a:spcBef>
                <a:spcPts val="300"/>
              </a:spcBef>
              <a:buFont typeface="Arial" charset="0"/>
              <a:buChar char="•"/>
            </a:pPr>
            <a:endParaRPr kumimoji="0" lang="en-US" altLang="en-US" sz="110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  <a:spcBef>
                <a:spcPts val="300"/>
              </a:spcBef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</a:rPr>
              <a:t>Heat transfer between solid and fluid </a:t>
            </a:r>
          </a:p>
          <a:p>
            <a:pPr lvl="1">
              <a:lnSpc>
                <a:spcPct val="150000"/>
              </a:lnSpc>
              <a:spcBef>
                <a:spcPts val="300"/>
              </a:spcBef>
              <a:buFont typeface="Arial" charset="0"/>
              <a:buChar char="•"/>
            </a:pPr>
            <a:r>
              <a:rPr kumimoji="0" lang="en-US" altLang="en-US" sz="2000">
                <a:solidFill>
                  <a:srgbClr val="000000"/>
                </a:solidFill>
              </a:rPr>
              <a:t>(liquid or gas)</a:t>
            </a:r>
          </a:p>
          <a:p>
            <a:pPr>
              <a:lnSpc>
                <a:spcPct val="150000"/>
              </a:lnSpc>
              <a:spcBef>
                <a:spcPts val="300"/>
              </a:spcBef>
              <a:buFont typeface="Arial" charset="0"/>
              <a:buChar char="•"/>
            </a:pPr>
            <a:endParaRPr kumimoji="0" lang="en-US" altLang="en-US" sz="110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  <a:spcBef>
                <a:spcPts val="300"/>
              </a:spcBef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</a:rPr>
              <a:t>Two types of </a:t>
            </a:r>
            <a:r>
              <a:rPr kumimoji="0" lang="en-US" altLang="en-US" sz="2400">
                <a:solidFill>
                  <a:srgbClr val="000066"/>
                </a:solidFill>
              </a:rPr>
              <a:t>convection</a:t>
            </a:r>
          </a:p>
        </p:txBody>
      </p:sp>
      <p:graphicFrame>
        <p:nvGraphicFramePr>
          <p:cNvPr id="2052" name="Object 19"/>
          <p:cNvGraphicFramePr>
            <a:graphicFrameLocks noChangeAspect="1"/>
          </p:cNvGraphicFramePr>
          <p:nvPr/>
        </p:nvGraphicFramePr>
        <p:xfrm>
          <a:off x="7081838" y="1384300"/>
          <a:ext cx="2435225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Equation" r:id="rId3" imgW="761669" imgH="203112" progId="Equation.3">
                  <p:embed/>
                </p:oleObj>
              </mc:Choice>
              <mc:Fallback>
                <p:oleObj name="Equation" r:id="rId3" imgW="761669" imgH="203112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1838" y="1384300"/>
                        <a:ext cx="2435225" cy="649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Rectangle 4"/>
          <p:cNvSpPr>
            <a:spLocks noChangeArrowheads="1"/>
          </p:cNvSpPr>
          <p:nvPr/>
        </p:nvSpPr>
        <p:spPr bwMode="auto">
          <a:xfrm>
            <a:off x="1052513" y="4675188"/>
            <a:ext cx="2133600" cy="1295400"/>
          </a:xfrm>
          <a:prstGeom prst="rect">
            <a:avLst/>
          </a:prstGeom>
          <a:solidFill>
            <a:srgbClr val="969696"/>
          </a:soli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contourW="12700" prstMaterial="legacyMatte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</p:spPr>
        <p:txBody>
          <a:bodyPr wrap="none" anchor="ctr">
            <a:flatTx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kumimoji="0" lang="en-US" altLang="en-US" sz="2400">
                <a:ea typeface="MS PGothic" charset="-128"/>
              </a:rPr>
              <a:t>      Iron</a:t>
            </a:r>
          </a:p>
        </p:txBody>
      </p:sp>
      <p:sp>
        <p:nvSpPr>
          <p:cNvPr id="2054" name="Rectangle 5" descr="Zig zag"/>
          <p:cNvSpPr>
            <a:spLocks noChangeArrowheads="1"/>
          </p:cNvSpPr>
          <p:nvPr/>
        </p:nvSpPr>
        <p:spPr bwMode="auto">
          <a:xfrm>
            <a:off x="2957513" y="4675188"/>
            <a:ext cx="1828800" cy="1295400"/>
          </a:xfrm>
          <a:prstGeom prst="rect">
            <a:avLst/>
          </a:prstGeom>
          <a:pattFill prst="zigZag">
            <a:fgClr>
              <a:srgbClr val="3399FF"/>
            </a:fgClr>
            <a:bgClr>
              <a:srgbClr val="FFFFFF"/>
            </a:bgClr>
          </a:patt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contourW="12700" prstMaterial="legacyMatte">
            <a:bevelT w="13500" h="13500" prst="angle"/>
            <a:bevelB w="13500" h="13500" prst="angle"/>
            <a:extrusionClr>
              <a:srgbClr val="FFFFFF"/>
            </a:extrusionClr>
            <a:contourClr>
              <a:srgbClr val="3399FF"/>
            </a:contourClr>
          </a:sp3d>
        </p:spPr>
        <p:txBody>
          <a:bodyPr wrap="none" anchor="ctr">
            <a:flatTx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kumimoji="0" lang="en-US" altLang="en-US" sz="2400" b="1">
                <a:ea typeface="MS PGothic" charset="-128"/>
              </a:rPr>
              <a:t>     Water</a:t>
            </a:r>
          </a:p>
        </p:txBody>
      </p:sp>
      <p:grpSp>
        <p:nvGrpSpPr>
          <p:cNvPr id="9" name="Group 6"/>
          <p:cNvGrpSpPr>
            <a:grpSpLocks/>
          </p:cNvGrpSpPr>
          <p:nvPr/>
        </p:nvGrpSpPr>
        <p:grpSpPr bwMode="auto">
          <a:xfrm>
            <a:off x="2652713" y="5208588"/>
            <a:ext cx="609600" cy="274637"/>
            <a:chOff x="2448" y="3408"/>
            <a:chExt cx="384" cy="384"/>
          </a:xfrm>
        </p:grpSpPr>
        <p:sp>
          <p:nvSpPr>
            <p:cNvPr id="2059" name="Line 7"/>
            <p:cNvSpPr>
              <a:spLocks noChangeShapeType="1"/>
            </p:cNvSpPr>
            <p:nvPr/>
          </p:nvSpPr>
          <p:spPr bwMode="auto">
            <a:xfrm>
              <a:off x="2448" y="3408"/>
              <a:ext cx="384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0" name="Line 8"/>
            <p:cNvSpPr>
              <a:spLocks noChangeShapeType="1"/>
            </p:cNvSpPr>
            <p:nvPr/>
          </p:nvSpPr>
          <p:spPr bwMode="auto">
            <a:xfrm>
              <a:off x="2448" y="3600"/>
              <a:ext cx="384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1" name="Line 9"/>
            <p:cNvSpPr>
              <a:spLocks noChangeShapeType="1"/>
            </p:cNvSpPr>
            <p:nvPr/>
          </p:nvSpPr>
          <p:spPr bwMode="auto">
            <a:xfrm>
              <a:off x="2448" y="3792"/>
              <a:ext cx="384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" name="Group 16"/>
          <p:cNvGrpSpPr>
            <a:grpSpLocks/>
          </p:cNvGrpSpPr>
          <p:nvPr/>
        </p:nvGrpSpPr>
        <p:grpSpPr bwMode="auto">
          <a:xfrm>
            <a:off x="6910388" y="2370138"/>
            <a:ext cx="3530600" cy="3400425"/>
            <a:chOff x="3072" y="2570"/>
            <a:chExt cx="2960" cy="1767"/>
          </a:xfrm>
        </p:grpSpPr>
        <p:sp>
          <p:nvSpPr>
            <p:cNvPr id="2057" name="Text Box 17"/>
            <p:cNvSpPr txBox="1">
              <a:spLocks noChangeArrowheads="1"/>
            </p:cNvSpPr>
            <p:nvPr/>
          </p:nvSpPr>
          <p:spPr bwMode="auto">
            <a:xfrm>
              <a:off x="3072" y="3513"/>
              <a:ext cx="2496" cy="8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kumimoji="0" lang="en-US" altLang="en-US" sz="2400" i="1">
                  <a:ea typeface="MS PGothic" charset="-128"/>
                </a:rPr>
                <a:t>h</a:t>
              </a:r>
              <a:r>
                <a:rPr kumimoji="0" lang="en-US" altLang="en-US" sz="2400">
                  <a:ea typeface="MS PGothic" charset="-128"/>
                </a:rPr>
                <a:t> = coefficient of </a:t>
              </a:r>
            </a:p>
            <a:p>
              <a:r>
                <a:rPr kumimoji="0" lang="en-US" altLang="en-US" sz="2400">
                  <a:ea typeface="MS PGothic" charset="-128"/>
                </a:rPr>
                <a:t>       convection </a:t>
              </a:r>
            </a:p>
            <a:p>
              <a:pPr>
                <a:lnSpc>
                  <a:spcPct val="75000"/>
                </a:lnSpc>
                <a:spcBef>
                  <a:spcPct val="50000"/>
                </a:spcBef>
              </a:pPr>
              <a:r>
                <a:rPr kumimoji="0" lang="en-US" altLang="en-US" sz="2400" i="1">
                  <a:ea typeface="MS PGothic" charset="-128"/>
                </a:rPr>
                <a:t>A</a:t>
              </a:r>
              <a:r>
                <a:rPr kumimoji="0" lang="en-US" altLang="en-US" sz="2400">
                  <a:ea typeface="MS PGothic" charset="-128"/>
                </a:rPr>
                <a:t> =cross-sectional 	area 	</a:t>
              </a:r>
            </a:p>
          </p:txBody>
        </p:sp>
        <p:sp>
          <p:nvSpPr>
            <p:cNvPr id="2058" name="Rectangle 18"/>
            <p:cNvSpPr>
              <a:spLocks noChangeArrowheads="1"/>
            </p:cNvSpPr>
            <p:nvPr/>
          </p:nvSpPr>
          <p:spPr bwMode="auto">
            <a:xfrm>
              <a:off x="3072" y="2570"/>
              <a:ext cx="2960" cy="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kumimoji="0" lang="en-US" altLang="en-US" sz="2400" i="1">
                  <a:solidFill>
                    <a:srgbClr val="000000"/>
                  </a:solidFill>
                  <a:ea typeface="MS PGothic" charset="-128"/>
                </a:rPr>
                <a:t>q</a:t>
              </a:r>
              <a:r>
                <a:rPr kumimoji="0" lang="en-US" altLang="en-US" sz="2400">
                  <a:solidFill>
                    <a:srgbClr val="000000"/>
                  </a:solidFill>
                  <a:ea typeface="MS PGothic" charset="-128"/>
                </a:rPr>
                <a:t> =Heat transferred per 	unit time</a:t>
              </a:r>
            </a:p>
            <a:p>
              <a:endParaRPr kumimoji="0" lang="en-US" altLang="en-US" sz="800">
                <a:solidFill>
                  <a:srgbClr val="000000"/>
                </a:solidFill>
                <a:ea typeface="MS PGothic" charset="-128"/>
              </a:endParaRPr>
            </a:p>
            <a:p>
              <a:r>
                <a:rPr kumimoji="0" lang="el-GR" altLang="en-US" i="1">
                  <a:solidFill>
                    <a:srgbClr val="000000"/>
                  </a:solidFill>
                  <a:ea typeface="MS PGothic" charset="-128"/>
                </a:rPr>
                <a:t>Δ</a:t>
              </a:r>
              <a:r>
                <a:rPr kumimoji="0" lang="en-US" altLang="en-US" i="1">
                  <a:solidFill>
                    <a:srgbClr val="000000"/>
                  </a:solidFill>
                  <a:ea typeface="MS PGothic" charset="-128"/>
                </a:rPr>
                <a:t> </a:t>
              </a:r>
              <a:r>
                <a:rPr kumimoji="0" lang="en-US" altLang="en-US" sz="2400" i="1">
                  <a:solidFill>
                    <a:srgbClr val="000000"/>
                  </a:solidFill>
                  <a:ea typeface="MS PGothic" charset="-128"/>
                </a:rPr>
                <a:t>T</a:t>
              </a:r>
              <a:r>
                <a:rPr kumimoji="0" lang="en-US" altLang="en-US" sz="2400">
                  <a:solidFill>
                    <a:srgbClr val="000000"/>
                  </a:solidFill>
                  <a:ea typeface="MS PGothic" charset="-128"/>
                </a:rPr>
                <a:t> = difference in </a:t>
              </a:r>
            </a:p>
            <a:p>
              <a:r>
                <a:rPr kumimoji="0" lang="en-US" altLang="en-US" sz="2400">
                  <a:solidFill>
                    <a:srgbClr val="000000"/>
                  </a:solidFill>
                  <a:ea typeface="MS PGothic" charset="-128"/>
                </a:rPr>
                <a:t>         temperature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Types of Convection</a:t>
            </a:r>
            <a:endParaRPr lang="zh-CN" altLang="en-US" dirty="0">
              <a:ea typeface="+mn-ea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65163" y="1057275"/>
            <a:ext cx="7078662" cy="418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altLang="en-US" dirty="0">
                <a:solidFill>
                  <a:srgbClr val="000000"/>
                </a:solidFill>
                <a:latin typeface="Arial"/>
                <a:cs typeface="Arial"/>
              </a:rPr>
              <a:t>Natural Convection</a:t>
            </a:r>
          </a:p>
          <a:p>
            <a:pPr marL="800100" lvl="1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altLang="en-US" sz="2000" dirty="0">
                <a:solidFill>
                  <a:srgbClr val="000000"/>
                </a:solidFill>
                <a:latin typeface="Arial"/>
                <a:cs typeface="Arial"/>
              </a:rPr>
              <a:t>Density of fluid changes with temperature</a:t>
            </a:r>
          </a:p>
          <a:p>
            <a:pPr marL="800100" lvl="1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altLang="en-US" sz="2000" dirty="0">
                <a:solidFill>
                  <a:srgbClr val="000000"/>
                </a:solidFill>
                <a:latin typeface="Arial"/>
                <a:cs typeface="Arial"/>
              </a:rPr>
              <a:t>Fluids expand as temperature rises and decrease density</a:t>
            </a:r>
          </a:p>
          <a:p>
            <a:pPr marL="800100" lvl="1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altLang="en-US" sz="2000" i="1" dirty="0">
                <a:solidFill>
                  <a:srgbClr val="000000"/>
                </a:solidFill>
                <a:latin typeface="Arial"/>
                <a:cs typeface="Arial"/>
              </a:rPr>
              <a:t>Buoyant </a:t>
            </a:r>
            <a:r>
              <a:rPr kumimoji="0" lang="en-US" altLang="en-US" sz="2000" dirty="0">
                <a:solidFill>
                  <a:srgbClr val="000000"/>
                </a:solidFill>
                <a:latin typeface="Arial"/>
                <a:cs typeface="Arial"/>
              </a:rPr>
              <a:t> forces dominate  </a:t>
            </a:r>
            <a:endParaRPr kumimoji="0" lang="en-US" altLang="en-US" sz="20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457200" lvl="1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en-US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Forced </a:t>
            </a:r>
            <a:r>
              <a:rPr kumimoji="0" lang="en-US" altLang="en-US" dirty="0">
                <a:solidFill>
                  <a:srgbClr val="000000"/>
                </a:solidFill>
                <a:latin typeface="Arial"/>
                <a:cs typeface="Arial"/>
              </a:rPr>
              <a:t>Convection or Advection</a:t>
            </a:r>
          </a:p>
          <a:p>
            <a:pPr marL="800100" lvl="1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altLang="en-US" sz="2000" dirty="0">
                <a:solidFill>
                  <a:srgbClr val="000000"/>
                </a:solidFill>
                <a:latin typeface="Arial"/>
                <a:cs typeface="Arial"/>
              </a:rPr>
              <a:t>Fluid flow caused by a device or environment</a:t>
            </a:r>
          </a:p>
          <a:p>
            <a:pPr marL="800100" lvl="1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altLang="en-US" sz="2000" dirty="0">
                <a:solidFill>
                  <a:srgbClr val="000000"/>
                </a:solidFill>
                <a:latin typeface="Arial"/>
                <a:cs typeface="Arial"/>
              </a:rPr>
              <a:t>More heat transfer than natural convection </a:t>
            </a:r>
          </a:p>
          <a:p>
            <a:pPr marL="800100" lvl="1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altLang="en-US" sz="2000" dirty="0">
                <a:solidFill>
                  <a:srgbClr val="000000"/>
                </a:solidFill>
                <a:latin typeface="Arial"/>
                <a:cs typeface="Arial"/>
              </a:rPr>
              <a:t>Buoyancy has little effect on direction of flow</a:t>
            </a:r>
          </a:p>
        </p:txBody>
      </p:sp>
      <p:pic>
        <p:nvPicPr>
          <p:cNvPr id="17411" name="Picture 4" descr="fig5_1"/>
          <p:cNvPicPr>
            <a:picLocks noChangeAspect="1" noChangeArrowheads="1"/>
          </p:cNvPicPr>
          <p:nvPr/>
        </p:nvPicPr>
        <p:blipFill>
          <a:blip r:embed="rId2">
            <a:lum bright="-12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4700" y="1255713"/>
            <a:ext cx="2132013" cy="213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Picture 5" descr="fig5_2"/>
          <p:cNvPicPr>
            <a:picLocks noChangeAspect="1" noChangeArrowheads="1"/>
          </p:cNvPicPr>
          <p:nvPr/>
        </p:nvPicPr>
        <p:blipFill>
          <a:blip r:embed="rId3">
            <a:lum bright="-12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3" y="4278313"/>
            <a:ext cx="3546475" cy="162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Examples of Natural Convection</a:t>
            </a:r>
            <a:endParaRPr lang="zh-CN" altLang="en-US" dirty="0">
              <a:ea typeface="+mn-ea"/>
            </a:endParaRPr>
          </a:p>
        </p:txBody>
      </p:sp>
      <p:sp>
        <p:nvSpPr>
          <p:cNvPr id="18434" name="Rectangle 3"/>
          <p:cNvSpPr txBox="1">
            <a:spLocks noChangeArrowheads="1"/>
          </p:cNvSpPr>
          <p:nvPr/>
        </p:nvSpPr>
        <p:spPr bwMode="auto">
          <a:xfrm>
            <a:off x="596900" y="747713"/>
            <a:ext cx="5549900" cy="5446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8001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400" dirty="0">
                <a:ea typeface="MS PGothic" charset="-128"/>
              </a:rPr>
              <a:t>Atoms move around and are heated by fire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400" dirty="0">
                <a:ea typeface="MS PGothic" charset="-128"/>
              </a:rPr>
              <a:t>Warm air rises 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400" dirty="0">
                <a:ea typeface="MS PGothic" charset="-128"/>
              </a:rPr>
              <a:t>(less dense)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400" dirty="0">
                <a:ea typeface="MS PGothic" charset="-128"/>
              </a:rPr>
              <a:t>Transfers energy to adjacent (air) molecules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400" dirty="0">
                <a:ea typeface="MS PGothic" charset="-128"/>
              </a:rPr>
              <a:t>Warm air cools, becomes more dense, and sinks 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400" dirty="0">
                <a:ea typeface="MS PGothic" charset="-128"/>
              </a:rPr>
              <a:t>Process repeats</a:t>
            </a:r>
          </a:p>
        </p:txBody>
      </p:sp>
      <p:pic>
        <p:nvPicPr>
          <p:cNvPr id="18435" name="Picture 5" descr="conve"/>
          <p:cNvPicPr>
            <a:picLocks noChangeAspect="1" noChangeArrowheads="1"/>
          </p:cNvPicPr>
          <p:nvPr/>
        </p:nvPicPr>
        <p:blipFill>
          <a:blip r:embed="rId2">
            <a:lum bright="-2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1598613"/>
            <a:ext cx="5043488" cy="376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Radiation</a:t>
            </a:r>
            <a:endParaRPr lang="zh-CN" altLang="en-US" dirty="0">
              <a:ea typeface="+mn-ea"/>
            </a:endParaRPr>
          </a:p>
        </p:txBody>
      </p:sp>
      <p:sp>
        <p:nvSpPr>
          <p:cNvPr id="3074" name="Rectangle 3"/>
          <p:cNvSpPr txBox="1">
            <a:spLocks noChangeArrowheads="1"/>
          </p:cNvSpPr>
          <p:nvPr/>
        </p:nvSpPr>
        <p:spPr bwMode="auto">
          <a:xfrm>
            <a:off x="862013" y="1009650"/>
            <a:ext cx="51419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62865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zh-CN" sz="2400" dirty="0">
                <a:solidFill>
                  <a:srgbClr val="000000"/>
                </a:solidFill>
                <a:ea typeface="Tahoma" charset="0"/>
              </a:rPr>
              <a:t>Energy exchanged between bodies in form of electromagnetic waves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endParaRPr kumimoji="0" lang="en-US" altLang="zh-CN" sz="2400" dirty="0">
              <a:solidFill>
                <a:srgbClr val="000000"/>
              </a:solidFill>
              <a:ea typeface="Tahoma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zh-CN" sz="2400" dirty="0">
                <a:solidFill>
                  <a:srgbClr val="000000"/>
                </a:solidFill>
                <a:ea typeface="Tahoma" charset="0"/>
              </a:rPr>
              <a:t>Can travel through a vacuum 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zh-CN" sz="2400" dirty="0">
                <a:solidFill>
                  <a:srgbClr val="000000"/>
                </a:solidFill>
                <a:ea typeface="Tahoma" charset="0"/>
              </a:rPr>
              <a:t>R</a:t>
            </a:r>
            <a:r>
              <a:rPr kumimoji="0" lang="en-US" altLang="zh-CN" sz="2400" dirty="0" smtClean="0">
                <a:solidFill>
                  <a:srgbClr val="000000"/>
                </a:solidFill>
                <a:ea typeface="Tahoma" charset="0"/>
              </a:rPr>
              <a:t>equires </a:t>
            </a:r>
            <a:r>
              <a:rPr kumimoji="0" lang="en-US" altLang="zh-CN" sz="2400" dirty="0">
                <a:solidFill>
                  <a:srgbClr val="000000"/>
                </a:solidFill>
                <a:ea typeface="Tahoma" charset="0"/>
              </a:rPr>
              <a:t>no </a:t>
            </a:r>
            <a:r>
              <a:rPr kumimoji="0" lang="en-US" altLang="zh-CN" sz="2400" dirty="0" smtClean="0">
                <a:solidFill>
                  <a:srgbClr val="000000"/>
                </a:solidFill>
                <a:ea typeface="Tahoma" charset="0"/>
              </a:rPr>
              <a:t>medium</a:t>
            </a:r>
            <a:endParaRPr kumimoji="0" lang="en-US" altLang="zh-CN" sz="2400" dirty="0">
              <a:solidFill>
                <a:srgbClr val="000000"/>
              </a:solidFill>
              <a:ea typeface="Tahoma" charset="0"/>
            </a:endParaRPr>
          </a:p>
        </p:txBody>
      </p:sp>
      <p:graphicFrame>
        <p:nvGraphicFramePr>
          <p:cNvPr id="3075" name="Object 7"/>
          <p:cNvGraphicFramePr>
            <a:graphicFrameLocks noChangeAspect="1"/>
          </p:cNvGraphicFramePr>
          <p:nvPr/>
        </p:nvGraphicFramePr>
        <p:xfrm>
          <a:off x="7872413" y="3492500"/>
          <a:ext cx="2797175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Equation" r:id="rId3" imgW="1079032" imgH="241195" progId="Equation.3">
                  <p:embed/>
                </p:oleObj>
              </mc:Choice>
              <mc:Fallback>
                <p:oleObj name="Equation" r:id="rId3" imgW="1079032" imgH="241195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72413" y="3492500"/>
                        <a:ext cx="2797175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295400" y="4572000"/>
            <a:ext cx="96012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914400" algn="l"/>
              </a:tabLs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tabLst>
                <a:tab pos="914400" algn="l"/>
              </a:tabLs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tabLst>
                <a:tab pos="914400" algn="l"/>
              </a:tabLs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tabLst>
                <a:tab pos="914400" algn="l"/>
              </a:tabLs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tabLst>
                <a:tab pos="914400" algn="l"/>
              </a:tabLs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just"/>
            <a:r>
              <a:rPr kumimoji="0" lang="en-US" altLang="en-US" sz="2400" i="1" dirty="0">
                <a:ea typeface="MS PGothic" charset="-128"/>
              </a:rPr>
              <a:t>                              </a:t>
            </a:r>
            <a:endParaRPr kumimoji="0" lang="en-US" altLang="en-US" sz="2400" b="1" i="1" dirty="0">
              <a:ea typeface="MS PGothic" charset="-128"/>
            </a:endParaRPr>
          </a:p>
          <a:p>
            <a:pPr algn="just"/>
            <a:r>
              <a:rPr kumimoji="0" lang="en-US" altLang="en-US" sz="2000" b="1" i="1" dirty="0">
                <a:ea typeface="MS PGothic" charset="-128"/>
              </a:rPr>
              <a:t>          q</a:t>
            </a:r>
            <a:r>
              <a:rPr kumimoji="0" lang="en-US" altLang="en-US" sz="2000" dirty="0">
                <a:ea typeface="MS PGothic" charset="-128"/>
              </a:rPr>
              <a:t> = heat transferred per unit time   </a:t>
            </a:r>
            <a:r>
              <a:rPr kumimoji="0" lang="en-US" altLang="en-US" sz="2000" b="1" i="1" dirty="0" err="1">
                <a:ea typeface="MS PGothic" charset="-128"/>
              </a:rPr>
              <a:t>T</a:t>
            </a:r>
            <a:r>
              <a:rPr kumimoji="0" lang="en-US" altLang="en-US" sz="2000" i="1" baseline="-25000" dirty="0" err="1">
                <a:ea typeface="MS PGothic" charset="-128"/>
              </a:rPr>
              <a:t>s</a:t>
            </a:r>
            <a:r>
              <a:rPr kumimoji="0" lang="en-US" altLang="en-US" sz="2000" dirty="0">
                <a:ea typeface="MS PGothic" charset="-128"/>
              </a:rPr>
              <a:t> = surface temperature (</a:t>
            </a:r>
            <a:r>
              <a:rPr kumimoji="0" lang="en-US" altLang="en-US" sz="2000" b="1" dirty="0">
                <a:ea typeface="MS PGothic" charset="-128"/>
              </a:rPr>
              <a:t>absolute</a:t>
            </a:r>
            <a:r>
              <a:rPr kumimoji="0" lang="en-US" altLang="en-US" sz="2000" dirty="0">
                <a:ea typeface="MS PGothic" charset="-128"/>
              </a:rPr>
              <a:t>)</a:t>
            </a:r>
          </a:p>
          <a:p>
            <a:pPr algn="just"/>
            <a:r>
              <a:rPr kumimoji="0" lang="en-US" altLang="en-US" sz="2000" b="1" i="1" dirty="0">
                <a:ea typeface="MS PGothic" charset="-128"/>
              </a:rPr>
              <a:t>          e</a:t>
            </a:r>
            <a:r>
              <a:rPr kumimoji="0" lang="en-US" altLang="en-US" sz="2000" dirty="0">
                <a:ea typeface="MS PGothic" charset="-128"/>
              </a:rPr>
              <a:t> = constant of emissivity             </a:t>
            </a:r>
            <a:r>
              <a:rPr kumimoji="0" lang="en-US" altLang="en-US" sz="2000" b="1" i="1" dirty="0">
                <a:ea typeface="MS PGothic" charset="-128"/>
              </a:rPr>
              <a:t>T</a:t>
            </a:r>
            <a:r>
              <a:rPr kumimoji="0" lang="en-US" altLang="en-US" sz="2000" i="1" baseline="-25000" dirty="0">
                <a:ea typeface="MS PGothic" charset="-128"/>
              </a:rPr>
              <a:t>∞</a:t>
            </a:r>
            <a:r>
              <a:rPr kumimoji="0" lang="en-US" altLang="en-US" sz="2000" b="1" i="1" dirty="0">
                <a:ea typeface="MS PGothic" charset="-128"/>
              </a:rPr>
              <a:t> </a:t>
            </a:r>
            <a:r>
              <a:rPr kumimoji="0" lang="en-US" altLang="en-US" sz="2000" dirty="0">
                <a:ea typeface="MS PGothic" charset="-128"/>
              </a:rPr>
              <a:t>= surrounding temperature </a:t>
            </a:r>
            <a:r>
              <a:rPr kumimoji="0" lang="en-US" altLang="en-US" b="1" dirty="0">
                <a:ea typeface="MS PGothic" charset="-128"/>
              </a:rPr>
              <a:t>(absolute)</a:t>
            </a:r>
            <a:endParaRPr kumimoji="0" lang="en-US" altLang="en-US" sz="2000" b="1" dirty="0">
              <a:ea typeface="MS PGothic" charset="-128"/>
            </a:endParaRPr>
          </a:p>
          <a:p>
            <a:r>
              <a:rPr kumimoji="0" lang="en-US" altLang="en-US" sz="2000" b="1" i="1" dirty="0">
                <a:ea typeface="MS PGothic" charset="-128"/>
              </a:rPr>
              <a:t>          A </a:t>
            </a:r>
            <a:r>
              <a:rPr kumimoji="0" lang="en-US" altLang="en-US" sz="2000" dirty="0">
                <a:ea typeface="MS PGothic" charset="-128"/>
              </a:rPr>
              <a:t>= surface area 	                           </a:t>
            </a:r>
            <a:r>
              <a:rPr kumimoji="0" lang="el-GR" altLang="en-US" sz="2000" b="1" dirty="0">
                <a:ea typeface="MS PGothic" charset="-128"/>
              </a:rPr>
              <a:t>σ</a:t>
            </a:r>
            <a:r>
              <a:rPr kumimoji="0" lang="en-US" altLang="en-US" sz="2000" dirty="0">
                <a:ea typeface="MS PGothic" charset="-128"/>
              </a:rPr>
              <a:t>= Stefan-Boltzmann’s constant </a:t>
            </a:r>
          </a:p>
        </p:txBody>
      </p:sp>
      <p:pic>
        <p:nvPicPr>
          <p:cNvPr id="3077" name="Picture 7" descr="Hot_metalwork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9538" y="960438"/>
            <a:ext cx="2925762" cy="212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Thermal Insulation</a:t>
            </a:r>
            <a:endParaRPr lang="zh-CN" altLang="en-US" dirty="0">
              <a:ea typeface="+mn-ea"/>
            </a:endParaRPr>
          </a:p>
        </p:txBody>
      </p:sp>
      <p:sp>
        <p:nvSpPr>
          <p:cNvPr id="19458" name="Rectangle 3"/>
          <p:cNvSpPr txBox="1">
            <a:spLocks noChangeArrowheads="1"/>
          </p:cNvSpPr>
          <p:nvPr/>
        </p:nvSpPr>
        <p:spPr bwMode="auto">
          <a:xfrm>
            <a:off x="1030288" y="1235075"/>
            <a:ext cx="73263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8001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Slows down heat transfer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endParaRPr kumimoji="0" lang="en-US" altLang="en-US" sz="2400">
              <a:solidFill>
                <a:srgbClr val="000000"/>
              </a:solidFill>
              <a:ea typeface="MS PGothic" charset="-128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Examples: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Clothing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Walls of houses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Refrigerators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Thermos bottles</a:t>
            </a:r>
          </a:p>
        </p:txBody>
      </p:sp>
      <p:pic>
        <p:nvPicPr>
          <p:cNvPr id="1945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7138" y="1782763"/>
            <a:ext cx="3300412" cy="339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Material Price List</a:t>
            </a:r>
            <a:endParaRPr lang="zh-CN" altLang="en-US" dirty="0">
              <a:ea typeface="+mn-ea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701800" y="1209675"/>
            <a:ext cx="880586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447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sz="2800" dirty="0" smtClean="0">
                <a:solidFill>
                  <a:srgbClr val="000000"/>
                </a:solidFill>
                <a:latin typeface="Arial"/>
                <a:ea typeface="Tahoma" panose="020B0604030504040204" pitchFamily="34" charset="0"/>
                <a:cs typeface="Arial"/>
              </a:rPr>
              <a:t>Minimal design - ability to design an object that is both functional and economical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endParaRPr kumimoji="0" lang="en-US" sz="2800" dirty="0" smtClean="0">
              <a:solidFill>
                <a:srgbClr val="000000"/>
              </a:solidFill>
              <a:latin typeface="Arial"/>
              <a:ea typeface="Tahoma" panose="020B0604030504040204" pitchFamily="34" charset="0"/>
              <a:cs typeface="Arial"/>
            </a:endParaRPr>
          </a:p>
          <a:p>
            <a:pPr marL="855662" lvl="1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sz="2800" dirty="0" smtClean="0">
                <a:solidFill>
                  <a:srgbClr val="000000"/>
                </a:solidFill>
                <a:latin typeface="Arial"/>
                <a:ea typeface="Tahoma" panose="020B0604030504040204" pitchFamily="34" charset="0"/>
                <a:cs typeface="Arial"/>
              </a:rPr>
              <a:t>Goal 1: Maximize functionality</a:t>
            </a:r>
          </a:p>
          <a:p>
            <a:pPr marL="855662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endParaRPr kumimoji="0" lang="en-US" sz="2800" dirty="0" smtClean="0">
              <a:solidFill>
                <a:srgbClr val="000000"/>
              </a:solidFill>
              <a:latin typeface="Arial"/>
              <a:ea typeface="Tahoma" panose="020B0604030504040204" pitchFamily="34" charset="0"/>
              <a:cs typeface="Arial"/>
            </a:endParaRPr>
          </a:p>
          <a:p>
            <a:pPr marL="855662" lvl="1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sz="2800" dirty="0" smtClean="0">
                <a:solidFill>
                  <a:srgbClr val="000000"/>
                </a:solidFill>
                <a:latin typeface="Arial"/>
                <a:ea typeface="Tahoma" panose="020B0604030504040204" pitchFamily="34" charset="0"/>
                <a:cs typeface="Arial"/>
              </a:rPr>
              <a:t>Goal 2: Minimize cost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Materials</a:t>
            </a:r>
            <a:endParaRPr lang="zh-CN" altLang="en-US" dirty="0">
              <a:ea typeface="+mn-ea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170333" y="1145594"/>
            <a:ext cx="8989148" cy="4507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2"/>
          <a:lstStyle>
            <a:lvl1pPr marL="447675" indent="-447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dirty="0" smtClean="0">
                <a:solidFill>
                  <a:srgbClr val="000000"/>
                </a:solidFill>
                <a:latin typeface="Arial"/>
                <a:cs typeface="Arial"/>
              </a:rPr>
              <a:t>Styrofoam pieces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dirty="0" smtClean="0">
                <a:solidFill>
                  <a:srgbClr val="000000"/>
                </a:solidFill>
                <a:latin typeface="Arial"/>
                <a:cs typeface="Arial"/>
              </a:rPr>
              <a:t>Plastic wrap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dirty="0" smtClean="0">
                <a:solidFill>
                  <a:srgbClr val="000000"/>
                </a:solidFill>
                <a:latin typeface="Arial"/>
                <a:cs typeface="Arial"/>
              </a:rPr>
              <a:t>Tape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dirty="0" smtClean="0">
                <a:solidFill>
                  <a:srgbClr val="000000"/>
                </a:solidFill>
                <a:latin typeface="Arial"/>
                <a:cs typeface="Arial"/>
              </a:rPr>
              <a:t>Aluminum foil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dirty="0" smtClean="0">
                <a:solidFill>
                  <a:srgbClr val="000000"/>
                </a:solidFill>
                <a:latin typeface="Arial"/>
                <a:cs typeface="Arial"/>
              </a:rPr>
              <a:t>Cup</a:t>
            </a:r>
          </a:p>
          <a:p>
            <a:pPr marL="800100" lvl="1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dirty="0" smtClean="0">
                <a:solidFill>
                  <a:srgbClr val="000000"/>
                </a:solidFill>
                <a:latin typeface="Arial"/>
                <a:cs typeface="Arial"/>
              </a:rPr>
              <a:t>Styrofoam</a:t>
            </a:r>
          </a:p>
          <a:p>
            <a:pPr marL="800100" lvl="1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dirty="0" smtClean="0">
                <a:solidFill>
                  <a:srgbClr val="000000"/>
                </a:solidFill>
                <a:latin typeface="Arial"/>
                <a:cs typeface="Arial"/>
              </a:rPr>
              <a:t>Paper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dirty="0" smtClean="0">
                <a:solidFill>
                  <a:srgbClr val="000000"/>
                </a:solidFill>
                <a:latin typeface="Arial"/>
                <a:cs typeface="Arial"/>
              </a:rPr>
              <a:t>Plastic cup lid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dirty="0" smtClean="0">
                <a:solidFill>
                  <a:srgbClr val="000000"/>
                </a:solidFill>
                <a:latin typeface="Arial"/>
                <a:cs typeface="Arial"/>
              </a:rPr>
              <a:t>Boiled egg</a:t>
            </a:r>
          </a:p>
          <a:p>
            <a:pPr marL="171450" indent="-1714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endParaRPr kumimoji="0" lang="en-US" sz="11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dirty="0" smtClean="0">
                <a:solidFill>
                  <a:srgbClr val="000000"/>
                </a:solidFill>
                <a:latin typeface="Arial"/>
                <a:cs typeface="Arial"/>
              </a:rPr>
              <a:t>Thermocouple and wire connectors</a:t>
            </a:r>
          </a:p>
          <a:p>
            <a:pPr marL="171450" indent="-1714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endParaRPr kumimoji="0" lang="en-US" sz="11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dirty="0" smtClean="0">
                <a:solidFill>
                  <a:srgbClr val="000000"/>
                </a:solidFill>
                <a:latin typeface="Arial"/>
                <a:cs typeface="Arial"/>
              </a:rPr>
              <a:t>Thermal LabVIEW program</a:t>
            </a:r>
          </a:p>
        </p:txBody>
      </p:sp>
      <p:pic>
        <p:nvPicPr>
          <p:cNvPr id="2150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3813" y="4270375"/>
            <a:ext cx="2066925" cy="176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Picture 6"/>
          <p:cNvPicPr>
            <a:picLocks noChangeAspect="1" noChangeArrowheads="1"/>
          </p:cNvPicPr>
          <p:nvPr/>
        </p:nvPicPr>
        <p:blipFill>
          <a:blip r:embed="rId3">
            <a:lum bright="-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8788" y="4337050"/>
            <a:ext cx="2130425" cy="172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Problem Statement</a:t>
            </a:r>
            <a:endParaRPr lang="zh-CN" altLang="en-US" dirty="0">
              <a:ea typeface="+mn-ea"/>
            </a:endParaRPr>
          </a:p>
        </p:txBody>
      </p:sp>
      <p:sp>
        <p:nvSpPr>
          <p:cNvPr id="22530" name="Rectangle 1"/>
          <p:cNvSpPr>
            <a:spLocks noChangeArrowheads="1"/>
          </p:cNvSpPr>
          <p:nvPr/>
        </p:nvSpPr>
        <p:spPr bwMode="auto">
          <a:xfrm>
            <a:off x="979488" y="1760538"/>
            <a:ext cx="10250487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Design/construct insulating container to accept hot egg just removed from boiling water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endParaRPr kumimoji="0" lang="en-US" altLang="en-US" sz="2400">
              <a:solidFill>
                <a:srgbClr val="000000"/>
              </a:solidFill>
              <a:ea typeface="MS PGothic" charset="-128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Container should minimize heat loss from egg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endParaRPr kumimoji="0" lang="en-US" altLang="en-US" sz="2400">
              <a:solidFill>
                <a:srgbClr val="000000"/>
              </a:solidFill>
              <a:ea typeface="MS PGothic" charset="-128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Use minimal design concepts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Materials</a:t>
            </a:r>
            <a:endParaRPr lang="zh-CN" altLang="en-US" dirty="0">
              <a:ea typeface="+mn-ea"/>
            </a:endParaRPr>
          </a:p>
        </p:txBody>
      </p:sp>
      <p:sp>
        <p:nvSpPr>
          <p:cNvPr id="23554" name="Rectangle 3"/>
          <p:cNvSpPr txBox="1">
            <a:spLocks noChangeArrowheads="1"/>
          </p:cNvSpPr>
          <p:nvPr/>
        </p:nvSpPr>
        <p:spPr bwMode="auto">
          <a:xfrm>
            <a:off x="2349500" y="1209675"/>
            <a:ext cx="7510463" cy="454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Large foam cup………………….………$0.50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Lid…………………………………………$0.25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Paper cup…………………….……….….$0.40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Styrofoam pieces.…………….………..  $0.05 / 6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Tape …………………………….….…… $0.10/ ft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Aluminum foil ……………………..……  $0.30/ ft</a:t>
            </a:r>
            <a:r>
              <a:rPr kumimoji="0" lang="en-US" altLang="en-US" sz="2400" baseline="30000">
                <a:solidFill>
                  <a:srgbClr val="000000"/>
                </a:solidFill>
                <a:ea typeface="MS PGothic" charset="-128"/>
              </a:rPr>
              <a:t>2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Plastic wrap   ………………….….……..$0.02 / ft</a:t>
            </a:r>
            <a:r>
              <a:rPr kumimoji="0" lang="en-US" altLang="en-US" sz="2400" baseline="30000">
                <a:solidFill>
                  <a:srgbClr val="000000"/>
                </a:solidFill>
                <a:ea typeface="MS PGothic" charset="-128"/>
              </a:rPr>
              <a:t>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kumimoji="0" lang="en-US" dirty="0" smtClean="0">
                <a:ea typeface="+mn-ea"/>
              </a:rPr>
              <a:t>Overview</a:t>
            </a:r>
            <a:endParaRPr kumimoji="0" lang="en-US" dirty="0">
              <a:ea typeface="+mn-ea"/>
            </a:endParaRPr>
          </a:p>
        </p:txBody>
      </p:sp>
      <p:sp>
        <p:nvSpPr>
          <p:cNvPr id="9218" name="Rectangle 3"/>
          <p:cNvSpPr txBox="1">
            <a:spLocks noChangeArrowheads="1"/>
          </p:cNvSpPr>
          <p:nvPr/>
        </p:nvSpPr>
        <p:spPr bwMode="auto">
          <a:xfrm>
            <a:off x="1196975" y="898525"/>
            <a:ext cx="9734550" cy="490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kumimoji="0" lang="en-US" altLang="en-US" sz="3200">
                <a:solidFill>
                  <a:srgbClr val="000066"/>
                </a:solidFill>
                <a:ea typeface="MS PGothic" charset="-128"/>
              </a:rPr>
              <a:t>Objective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kumimoji="0" lang="en-US" altLang="en-US" sz="3200">
                <a:solidFill>
                  <a:srgbClr val="000066"/>
                </a:solidFill>
                <a:ea typeface="MS PGothic" charset="-128"/>
              </a:rPr>
              <a:t>Background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kumimoji="0" lang="en-US" altLang="en-US" sz="3200">
                <a:solidFill>
                  <a:srgbClr val="000066"/>
                </a:solidFill>
                <a:ea typeface="MS PGothic" charset="-128"/>
              </a:rPr>
              <a:t>Materials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kumimoji="0" lang="en-US" altLang="en-US" sz="3200">
                <a:solidFill>
                  <a:srgbClr val="000066"/>
                </a:solidFill>
                <a:ea typeface="MS PGothic" charset="-128"/>
              </a:rPr>
              <a:t>Procedure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kumimoji="0" lang="en-US" altLang="en-US" sz="3200">
                <a:solidFill>
                  <a:srgbClr val="000066"/>
                </a:solidFill>
                <a:ea typeface="MS PGothic" charset="-128"/>
              </a:rPr>
              <a:t>Report / Presentation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kumimoji="0" lang="en-US" altLang="en-US" sz="3200">
                <a:solidFill>
                  <a:srgbClr val="000066"/>
                </a:solidFill>
                <a:ea typeface="MS PGothic" charset="-128"/>
              </a:rPr>
              <a:t>Closing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Rules of the Competition</a:t>
            </a:r>
            <a:endParaRPr lang="zh-CN" altLang="en-US" dirty="0">
              <a:ea typeface="+mn-ea"/>
            </a:endParaRPr>
          </a:p>
        </p:txBody>
      </p:sp>
      <p:sp>
        <p:nvSpPr>
          <p:cNvPr id="24578" name="Rectangle 3"/>
          <p:cNvSpPr txBox="1">
            <a:spLocks noChangeArrowheads="1"/>
          </p:cNvSpPr>
          <p:nvPr/>
        </p:nvSpPr>
        <p:spPr bwMode="auto">
          <a:xfrm>
            <a:off x="3571875" y="960438"/>
            <a:ext cx="7683500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buFontTx/>
              <a:buAutoNum type="arabicPeriod"/>
            </a:pPr>
            <a:r>
              <a:rPr kumimoji="0" lang="en-US" altLang="en-US" dirty="0">
                <a:solidFill>
                  <a:srgbClr val="000000"/>
                </a:solidFill>
                <a:ea typeface="MS PGothic" charset="-128"/>
              </a:rPr>
              <a:t>A container must be purchased</a:t>
            </a:r>
          </a:p>
          <a:p>
            <a:pPr>
              <a:lnSpc>
                <a:spcPct val="150000"/>
              </a:lnSpc>
              <a:buFontTx/>
              <a:buAutoNum type="arabicPeriod"/>
            </a:pPr>
            <a:r>
              <a:rPr kumimoji="0" lang="en-US" altLang="en-US" dirty="0">
                <a:solidFill>
                  <a:srgbClr val="000000"/>
                </a:solidFill>
                <a:ea typeface="MS PGothic" charset="-128"/>
              </a:rPr>
              <a:t>All materials must remain inside chosen container</a:t>
            </a:r>
          </a:p>
          <a:p>
            <a:pPr>
              <a:lnSpc>
                <a:spcPct val="150000"/>
              </a:lnSpc>
              <a:buFontTx/>
              <a:buAutoNum type="arabicPeriod"/>
            </a:pPr>
            <a:r>
              <a:rPr kumimoji="0" lang="en-US" altLang="en-US" dirty="0">
                <a:solidFill>
                  <a:srgbClr val="000000"/>
                </a:solidFill>
                <a:ea typeface="MS PGothic" charset="-128"/>
              </a:rPr>
              <a:t>Container cannot be larger than largest cup provided</a:t>
            </a:r>
          </a:p>
          <a:p>
            <a:pPr>
              <a:lnSpc>
                <a:spcPct val="150000"/>
              </a:lnSpc>
              <a:buFontTx/>
              <a:buAutoNum type="arabicPeriod"/>
            </a:pPr>
            <a:r>
              <a:rPr kumimoji="0" lang="en-US" altLang="en-US" dirty="0">
                <a:solidFill>
                  <a:srgbClr val="000000"/>
                </a:solidFill>
                <a:ea typeface="MS PGothic" charset="-128"/>
              </a:rPr>
              <a:t>No external heat sources may be used</a:t>
            </a:r>
          </a:p>
          <a:p>
            <a:pPr>
              <a:lnSpc>
                <a:spcPct val="150000"/>
              </a:lnSpc>
              <a:buFontTx/>
              <a:buAutoNum type="arabicPeriod"/>
            </a:pPr>
            <a:r>
              <a:rPr kumimoji="0" lang="en-US" altLang="en-US" dirty="0">
                <a:solidFill>
                  <a:srgbClr val="000000"/>
                </a:solidFill>
                <a:ea typeface="MS PGothic" charset="-128"/>
              </a:rPr>
              <a:t>Start LabVIEW program when container cover is closed and egg is inside</a:t>
            </a:r>
          </a:p>
          <a:p>
            <a:pPr>
              <a:lnSpc>
                <a:spcPct val="150000"/>
              </a:lnSpc>
              <a:buFontTx/>
              <a:buAutoNum type="arabicPeriod"/>
            </a:pPr>
            <a:r>
              <a:rPr kumimoji="0" lang="en-US" altLang="en-US" dirty="0">
                <a:solidFill>
                  <a:srgbClr val="000000"/>
                </a:solidFill>
                <a:ea typeface="MS PGothic" charset="-128"/>
              </a:rPr>
              <a:t>Container may not be held or covered during temperature readings</a:t>
            </a:r>
          </a:p>
          <a:p>
            <a:pPr>
              <a:lnSpc>
                <a:spcPct val="150000"/>
              </a:lnSpc>
              <a:buFontTx/>
              <a:buAutoNum type="arabicPeriod"/>
            </a:pPr>
            <a:r>
              <a:rPr kumimoji="0" lang="en-US" altLang="en-US" dirty="0">
                <a:solidFill>
                  <a:srgbClr val="000000"/>
                </a:solidFill>
                <a:ea typeface="MS PGothic" charset="-128"/>
              </a:rPr>
              <a:t>Egg may not be returned to water (No “restarts”)</a:t>
            </a:r>
          </a:p>
          <a:p>
            <a:pPr>
              <a:lnSpc>
                <a:spcPct val="150000"/>
              </a:lnSpc>
              <a:buFontTx/>
              <a:buAutoNum type="arabicPeriod"/>
            </a:pPr>
            <a:r>
              <a:rPr kumimoji="0" lang="en-US" altLang="en-US" dirty="0">
                <a:solidFill>
                  <a:srgbClr val="000000"/>
                </a:solidFill>
                <a:ea typeface="MS PGothic" charset="-128"/>
              </a:rPr>
              <a:t>At least one cup must be used</a:t>
            </a:r>
          </a:p>
          <a:p>
            <a:pPr>
              <a:lnSpc>
                <a:spcPct val="150000"/>
              </a:lnSpc>
              <a:buFontTx/>
              <a:buAutoNum type="arabicPeriod"/>
            </a:pPr>
            <a:r>
              <a:rPr kumimoji="0" lang="en-US" altLang="en-US" dirty="0" smtClean="0">
                <a:solidFill>
                  <a:srgbClr val="000000"/>
                </a:solidFill>
                <a:ea typeface="MS PGothic" charset="-128"/>
              </a:rPr>
              <a:t>Eggshell </a:t>
            </a:r>
            <a:r>
              <a:rPr kumimoji="0" lang="en-US" altLang="en-US" dirty="0">
                <a:solidFill>
                  <a:srgbClr val="000000"/>
                </a:solidFill>
                <a:ea typeface="MS PGothic" charset="-128"/>
              </a:rPr>
              <a:t>may not be cracked</a:t>
            </a:r>
          </a:p>
          <a:p>
            <a:pPr>
              <a:lnSpc>
                <a:spcPct val="150000"/>
              </a:lnSpc>
              <a:buFontTx/>
              <a:buAutoNum type="arabicPeriod"/>
            </a:pPr>
            <a:r>
              <a:rPr kumimoji="0" lang="en-US" altLang="en-US" dirty="0">
                <a:solidFill>
                  <a:srgbClr val="000000"/>
                </a:solidFill>
                <a:ea typeface="MS PGothic" charset="-128"/>
              </a:rPr>
              <a:t>Container must remain on surface of testing area</a:t>
            </a:r>
          </a:p>
          <a:p>
            <a:pPr>
              <a:lnSpc>
                <a:spcPct val="150000"/>
              </a:lnSpc>
              <a:buFontTx/>
              <a:buAutoNum type="arabicPeriod"/>
            </a:pPr>
            <a:r>
              <a:rPr kumimoji="0" lang="en-US" altLang="en-US" dirty="0">
                <a:solidFill>
                  <a:srgbClr val="000000"/>
                </a:solidFill>
                <a:ea typeface="MS PGothic" charset="-128"/>
              </a:rPr>
              <a:t>Thermocouple must only be taped to surface of </a:t>
            </a:r>
            <a:r>
              <a:rPr kumimoji="0" lang="en-US" altLang="en-US" dirty="0" smtClean="0">
                <a:solidFill>
                  <a:srgbClr val="000000"/>
                </a:solidFill>
                <a:ea typeface="MS PGothic" charset="-128"/>
              </a:rPr>
              <a:t>eggshell</a:t>
            </a:r>
            <a:endParaRPr kumimoji="0" lang="en-US" altLang="en-US" dirty="0">
              <a:solidFill>
                <a:srgbClr val="000000"/>
              </a:solidFill>
              <a:ea typeface="MS PGothic" charset="-128"/>
            </a:endParaRPr>
          </a:p>
        </p:txBody>
      </p:sp>
      <p:sp>
        <p:nvSpPr>
          <p:cNvPr id="24579" name="Rectangle 1"/>
          <p:cNvSpPr>
            <a:spLocks noChangeArrowheads="1"/>
          </p:cNvSpPr>
          <p:nvPr/>
        </p:nvSpPr>
        <p:spPr bwMode="auto">
          <a:xfrm>
            <a:off x="573088" y="2185988"/>
            <a:ext cx="2265362" cy="222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en-US" altLang="en-US" sz="2000">
                <a:solidFill>
                  <a:srgbClr val="CC0000"/>
                </a:solidFill>
                <a:ea typeface="MS PGothic" charset="-128"/>
              </a:rPr>
              <a:t>Design Specs.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en-US" altLang="en-US" sz="2000">
                <a:ea typeface="MS PGothic" charset="-128"/>
              </a:rPr>
              <a:t>Disqualifications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en-US" altLang="en-US" sz="2000">
                <a:ea typeface="MS PGothic" charset="-128"/>
              </a:rPr>
              <a:t>Declaration of winners</a:t>
            </a:r>
          </a:p>
        </p:txBody>
      </p:sp>
      <p:cxnSp>
        <p:nvCxnSpPr>
          <p:cNvPr id="6" name="Straight Connector 3"/>
          <p:cNvCxnSpPr/>
          <p:nvPr/>
        </p:nvCxnSpPr>
        <p:spPr>
          <a:xfrm>
            <a:off x="2676525" y="1358900"/>
            <a:ext cx="0" cy="418623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Rules of Competition</a:t>
            </a:r>
            <a:endParaRPr lang="zh-CN" altLang="en-US" dirty="0">
              <a:ea typeface="+mn-ea"/>
            </a:endParaRPr>
          </a:p>
        </p:txBody>
      </p:sp>
      <p:sp>
        <p:nvSpPr>
          <p:cNvPr id="25602" name="Rectangle 1"/>
          <p:cNvSpPr>
            <a:spLocks noChangeArrowheads="1"/>
          </p:cNvSpPr>
          <p:nvPr/>
        </p:nvSpPr>
        <p:spPr bwMode="auto">
          <a:xfrm>
            <a:off x="573088" y="2185988"/>
            <a:ext cx="2265362" cy="222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en-US" altLang="en-US" sz="2000">
                <a:solidFill>
                  <a:srgbClr val="000000"/>
                </a:solidFill>
                <a:ea typeface="MS PGothic" charset="-128"/>
              </a:rPr>
              <a:t>Design Specs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en-US" altLang="en-US" sz="2000">
                <a:solidFill>
                  <a:srgbClr val="FF0000"/>
                </a:solidFill>
                <a:ea typeface="MS PGothic" charset="-128"/>
              </a:rPr>
              <a:t>Disqualifications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en-US" altLang="en-US" sz="2000">
                <a:ea typeface="MS PGothic" charset="-128"/>
              </a:rPr>
              <a:t>Declaration of winners</a:t>
            </a:r>
          </a:p>
        </p:txBody>
      </p:sp>
      <p:cxnSp>
        <p:nvCxnSpPr>
          <p:cNvPr id="5" name="Straight Connector 3"/>
          <p:cNvCxnSpPr/>
          <p:nvPr/>
        </p:nvCxnSpPr>
        <p:spPr>
          <a:xfrm>
            <a:off x="2676525" y="1358900"/>
            <a:ext cx="0" cy="418623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5604" name="Rectangle 3"/>
          <p:cNvSpPr txBox="1">
            <a:spLocks noChangeArrowheads="1"/>
          </p:cNvSpPr>
          <p:nvPr/>
        </p:nvSpPr>
        <p:spPr bwMode="auto">
          <a:xfrm>
            <a:off x="3241675" y="1208088"/>
            <a:ext cx="7839075" cy="461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57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000" dirty="0">
                <a:solidFill>
                  <a:srgbClr val="CC0000"/>
                </a:solidFill>
                <a:ea typeface="MS PGothic" charset="-128"/>
              </a:rPr>
              <a:t>Disqualifications</a:t>
            </a:r>
            <a:r>
              <a:rPr kumimoji="0" lang="en-US" altLang="en-US" sz="2000" dirty="0">
                <a:ea typeface="MS PGothic" charset="-128"/>
              </a:rPr>
              <a:t> occur when: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endParaRPr kumimoji="0" lang="en-US" altLang="en-US" sz="2000" dirty="0">
              <a:solidFill>
                <a:srgbClr val="000066"/>
              </a:solidFill>
              <a:ea typeface="MS PGothic" charset="-128"/>
            </a:endParaRP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000" dirty="0">
                <a:ea typeface="MS PGothic" charset="-128"/>
              </a:rPr>
              <a:t>Any materials are outside the container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endParaRPr kumimoji="0" lang="en-US" altLang="en-US" sz="2000" dirty="0">
              <a:ea typeface="MS PGothic" charset="-128"/>
            </a:endParaRP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000" dirty="0">
                <a:ea typeface="MS PGothic" charset="-128"/>
              </a:rPr>
              <a:t>Container is held during testing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endParaRPr kumimoji="0" lang="en-US" altLang="en-US" sz="2000" dirty="0">
              <a:ea typeface="MS PGothic" charset="-128"/>
            </a:endParaRP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000" dirty="0">
                <a:ea typeface="MS PGothic" charset="-128"/>
              </a:rPr>
              <a:t>Any external heating source is used 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endParaRPr kumimoji="0" lang="en-US" altLang="en-US" sz="2000" dirty="0">
              <a:ea typeface="MS PGothic" charset="-128"/>
            </a:endParaRP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000" dirty="0">
                <a:ea typeface="MS PGothic" charset="-128"/>
              </a:rPr>
              <a:t>Testing not started within 30 seconds of receiving egg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Rules of Competition</a:t>
            </a:r>
            <a:endParaRPr lang="zh-CN" altLang="en-US" dirty="0">
              <a:ea typeface="+mn-ea"/>
            </a:endParaRPr>
          </a:p>
        </p:txBody>
      </p:sp>
      <p:sp>
        <p:nvSpPr>
          <p:cNvPr id="4098" name="Rectangle 1"/>
          <p:cNvSpPr>
            <a:spLocks noChangeArrowheads="1"/>
          </p:cNvSpPr>
          <p:nvPr/>
        </p:nvSpPr>
        <p:spPr bwMode="auto">
          <a:xfrm>
            <a:off x="573088" y="2185988"/>
            <a:ext cx="2265362" cy="222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en-US" altLang="en-US" sz="2000">
                <a:solidFill>
                  <a:srgbClr val="000000"/>
                </a:solidFill>
                <a:ea typeface="MS PGothic" charset="-128"/>
              </a:rPr>
              <a:t>Design Specs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en-US" altLang="en-US" sz="2000">
                <a:ea typeface="MS PGothic" charset="-128"/>
              </a:rPr>
              <a:t>Disqualifications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en-US" altLang="en-US" sz="2000">
                <a:solidFill>
                  <a:srgbClr val="FF0000"/>
                </a:solidFill>
                <a:ea typeface="MS PGothic" charset="-128"/>
              </a:rPr>
              <a:t>Declaration of winners</a:t>
            </a:r>
          </a:p>
        </p:txBody>
      </p:sp>
      <p:cxnSp>
        <p:nvCxnSpPr>
          <p:cNvPr id="5" name="Straight Connector 3"/>
          <p:cNvCxnSpPr/>
          <p:nvPr/>
        </p:nvCxnSpPr>
        <p:spPr>
          <a:xfrm>
            <a:off x="2676525" y="1358900"/>
            <a:ext cx="0" cy="418623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100" name="Rectangle 3"/>
          <p:cNvSpPr txBox="1">
            <a:spLocks noChangeArrowheads="1"/>
          </p:cNvSpPr>
          <p:nvPr/>
        </p:nvSpPr>
        <p:spPr bwMode="auto">
          <a:xfrm>
            <a:off x="3348038" y="911225"/>
            <a:ext cx="8255000" cy="5206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8001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200" dirty="0">
                <a:ea typeface="MS PGothic" charset="-128"/>
              </a:rPr>
              <a:t>IC = insulating capability of container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200" dirty="0">
                <a:ea typeface="MS PGothic" charset="-128"/>
              </a:rPr>
              <a:t>IC is slope of first 15 minutes of the heat loss plot  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200" dirty="0">
                <a:ea typeface="MS PGothic" charset="-128"/>
              </a:rPr>
              <a:t> 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200" dirty="0">
                <a:ea typeface="MS PGothic" charset="-128"/>
              </a:rPr>
              <a:t>T</a:t>
            </a:r>
            <a:r>
              <a:rPr kumimoji="0" lang="en-US" altLang="en-US" sz="2200" baseline="-25000" dirty="0">
                <a:ea typeface="MS PGothic" charset="-128"/>
              </a:rPr>
              <a:t>R</a:t>
            </a:r>
            <a:r>
              <a:rPr kumimoji="0" lang="en-US" altLang="en-US" sz="2200" dirty="0">
                <a:ea typeface="MS PGothic" charset="-128"/>
              </a:rPr>
              <a:t> is room temperature, T</a:t>
            </a:r>
            <a:r>
              <a:rPr kumimoji="0" lang="en-US" altLang="en-US" sz="2200" baseline="-25000" dirty="0">
                <a:ea typeface="MS PGothic" charset="-128"/>
              </a:rPr>
              <a:t>F</a:t>
            </a:r>
            <a:r>
              <a:rPr kumimoji="0" lang="en-US" altLang="en-US" sz="2200" dirty="0">
                <a:ea typeface="MS PGothic" charset="-128"/>
              </a:rPr>
              <a:t> is final thermocouple temperature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200" dirty="0">
                <a:ea typeface="MS PGothic" charset="-128"/>
              </a:rPr>
              <a:t>Team with lowest </a:t>
            </a:r>
            <a:r>
              <a:rPr kumimoji="0" lang="en-US" altLang="en-US" sz="2200" b="1" dirty="0">
                <a:ea typeface="MS PGothic" charset="-128"/>
              </a:rPr>
              <a:t>M</a:t>
            </a:r>
            <a:r>
              <a:rPr kumimoji="0" lang="en-US" altLang="en-US" sz="2200" dirty="0">
                <a:ea typeface="MS PGothic" charset="-128"/>
              </a:rPr>
              <a:t>inimal </a:t>
            </a:r>
            <a:r>
              <a:rPr kumimoji="0" lang="en-US" altLang="en-US" sz="2200" b="1" dirty="0">
                <a:ea typeface="MS PGothic" charset="-128"/>
              </a:rPr>
              <a:t>D</a:t>
            </a:r>
            <a:r>
              <a:rPr kumimoji="0" lang="en-US" altLang="en-US" sz="2200" dirty="0">
                <a:ea typeface="MS PGothic" charset="-128"/>
              </a:rPr>
              <a:t>esign </a:t>
            </a:r>
            <a:r>
              <a:rPr kumimoji="0" lang="en-US" altLang="en-US" sz="2200" b="1" dirty="0">
                <a:ea typeface="MS PGothic" charset="-128"/>
              </a:rPr>
              <a:t>R</a:t>
            </a:r>
            <a:r>
              <a:rPr kumimoji="0" lang="en-US" altLang="en-US" sz="2200" dirty="0">
                <a:ea typeface="MS PGothic" charset="-128"/>
              </a:rPr>
              <a:t>atio wins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200" dirty="0">
                <a:ea typeface="MS PGothic" charset="-128"/>
              </a:rPr>
              <a:t>Extra points for Recitation Presentation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200" dirty="0">
                <a:ea typeface="MS PGothic" charset="-128"/>
              </a:rPr>
              <a:t>Winning team +1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200" dirty="0">
                <a:ea typeface="MS PGothic" charset="-128"/>
              </a:rPr>
              <a:t>2</a:t>
            </a:r>
            <a:r>
              <a:rPr kumimoji="0" lang="en-US" altLang="en-US" sz="2200" baseline="30000" dirty="0">
                <a:ea typeface="MS PGothic" charset="-128"/>
              </a:rPr>
              <a:t>nd</a:t>
            </a:r>
            <a:r>
              <a:rPr kumimoji="0" lang="en-US" altLang="en-US" sz="2200" dirty="0">
                <a:ea typeface="MS PGothic" charset="-128"/>
              </a:rPr>
              <a:t> place team +0.5 (4 or more teams)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200" dirty="0">
                <a:ea typeface="MS PGothic" charset="-128"/>
              </a:rPr>
              <a:t>3</a:t>
            </a:r>
            <a:r>
              <a:rPr kumimoji="0" lang="en-US" altLang="en-US" sz="2200" baseline="30000" dirty="0">
                <a:ea typeface="MS PGothic" charset="-128"/>
              </a:rPr>
              <a:t>rd</a:t>
            </a:r>
            <a:r>
              <a:rPr kumimoji="0" lang="en-US" altLang="en-US" sz="2200" dirty="0">
                <a:ea typeface="MS PGothic" charset="-128"/>
              </a:rPr>
              <a:t> place team +0.2 (8 or more teams)</a:t>
            </a:r>
          </a:p>
        </p:txBody>
      </p:sp>
      <p:graphicFrame>
        <p:nvGraphicFramePr>
          <p:cNvPr id="4101" name="Object 6"/>
          <p:cNvGraphicFramePr>
            <a:graphicFrameLocks noChangeAspect="1"/>
          </p:cNvGraphicFramePr>
          <p:nvPr/>
        </p:nvGraphicFramePr>
        <p:xfrm>
          <a:off x="3840163" y="2151063"/>
          <a:ext cx="2525712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Equation" r:id="rId3" imgW="1447800" imgH="419100" progId="Equation.3">
                  <p:embed/>
                </p:oleObj>
              </mc:Choice>
              <mc:Fallback>
                <p:oleObj name="Equation" r:id="rId3" imgW="1447800" imgH="4191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0163" y="2151063"/>
                        <a:ext cx="2525712" cy="73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Procedure</a:t>
            </a:r>
            <a:endParaRPr lang="zh-CN" altLang="en-US" dirty="0">
              <a:ea typeface="+mn-ea"/>
            </a:endParaRPr>
          </a:p>
        </p:txBody>
      </p:sp>
      <p:sp>
        <p:nvSpPr>
          <p:cNvPr id="26626" name="Rectangle 1"/>
          <p:cNvSpPr>
            <a:spLocks noChangeArrowheads="1"/>
          </p:cNvSpPr>
          <p:nvPr/>
        </p:nvSpPr>
        <p:spPr bwMode="auto">
          <a:xfrm>
            <a:off x="573088" y="2185988"/>
            <a:ext cx="2265362" cy="175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en-US" altLang="en-US" sz="2000">
                <a:solidFill>
                  <a:srgbClr val="FF0000"/>
                </a:solidFill>
                <a:ea typeface="MS PGothic" charset="-128"/>
              </a:rPr>
              <a:t>Pre-Test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en-US" altLang="en-US" sz="2000">
                <a:ea typeface="MS PGothic" charset="-128"/>
              </a:rPr>
              <a:t>Test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en-US" altLang="en-US" sz="2000">
                <a:ea typeface="MS PGothic" charset="-128"/>
              </a:rPr>
              <a:t>Post-Test</a:t>
            </a:r>
          </a:p>
        </p:txBody>
      </p:sp>
      <p:cxnSp>
        <p:nvCxnSpPr>
          <p:cNvPr id="5" name="Straight Connector 3"/>
          <p:cNvCxnSpPr/>
          <p:nvPr/>
        </p:nvCxnSpPr>
        <p:spPr>
          <a:xfrm>
            <a:off x="2676525" y="1358900"/>
            <a:ext cx="0" cy="418623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6628" name="Rectangle 3"/>
          <p:cNvSpPr txBox="1">
            <a:spLocks noChangeArrowheads="1"/>
          </p:cNvSpPr>
          <p:nvPr/>
        </p:nvSpPr>
        <p:spPr bwMode="auto">
          <a:xfrm>
            <a:off x="3236496" y="990357"/>
            <a:ext cx="8955504" cy="486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8001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marL="0" indent="0">
              <a:spcBef>
                <a:spcPts val="1200"/>
              </a:spcBef>
            </a:pPr>
            <a:r>
              <a:rPr kumimoji="0" lang="en-US" altLang="en-US" sz="2400" dirty="0">
                <a:ea typeface="MS PGothic" charset="-128"/>
              </a:rPr>
              <a:t>Pre-Test</a:t>
            </a:r>
          </a:p>
          <a:p>
            <a:pPr lvl="1">
              <a:spcBef>
                <a:spcPts val="1200"/>
              </a:spcBef>
              <a:buFont typeface="Arial" charset="0"/>
              <a:buChar char="•"/>
            </a:pPr>
            <a:r>
              <a:rPr kumimoji="0" lang="en-US" altLang="en-US" sz="2400" dirty="0">
                <a:ea typeface="MS PGothic" charset="-128"/>
              </a:rPr>
              <a:t>Observe provided material</a:t>
            </a:r>
          </a:p>
          <a:p>
            <a:pPr lvl="1">
              <a:lnSpc>
                <a:spcPct val="150000"/>
              </a:lnSpc>
              <a:spcBef>
                <a:spcPts val="1200"/>
              </a:spcBef>
              <a:buFont typeface="Arial" charset="0"/>
              <a:buChar char="•"/>
            </a:pPr>
            <a:r>
              <a:rPr kumimoji="0" lang="en-US" altLang="en-US" sz="2400" dirty="0">
                <a:ea typeface="MS PGothic" charset="-128"/>
              </a:rPr>
              <a:t>Brainstorm for possible designs</a:t>
            </a:r>
          </a:p>
          <a:p>
            <a:pPr lvl="1">
              <a:lnSpc>
                <a:spcPct val="150000"/>
              </a:lnSpc>
              <a:spcBef>
                <a:spcPts val="1200"/>
              </a:spcBef>
              <a:buFont typeface="Arial" charset="0"/>
              <a:buChar char="•"/>
            </a:pPr>
            <a:r>
              <a:rPr kumimoji="0" lang="en-US" altLang="en-US" sz="2400" dirty="0">
                <a:ea typeface="MS PGothic" charset="-128"/>
              </a:rPr>
              <a:t>Sketch design on paper</a:t>
            </a:r>
          </a:p>
          <a:p>
            <a:pPr lvl="2">
              <a:lnSpc>
                <a:spcPct val="150000"/>
              </a:lnSpc>
              <a:spcBef>
                <a:spcPts val="1200"/>
              </a:spcBef>
              <a:buFont typeface="Arial" charset="0"/>
              <a:buChar char="•"/>
            </a:pPr>
            <a:r>
              <a:rPr kumimoji="0" lang="en-US" altLang="en-US" sz="2400" dirty="0">
                <a:ea typeface="MS PGothic" charset="-128"/>
              </a:rPr>
              <a:t>Label properly</a:t>
            </a:r>
          </a:p>
          <a:p>
            <a:pPr lvl="1">
              <a:lnSpc>
                <a:spcPct val="150000"/>
              </a:lnSpc>
              <a:spcBef>
                <a:spcPts val="1200"/>
              </a:spcBef>
              <a:buFont typeface="Arial" charset="0"/>
              <a:buChar char="•"/>
            </a:pPr>
            <a:r>
              <a:rPr kumimoji="0" lang="en-US" altLang="en-US" sz="2400" dirty="0">
                <a:ea typeface="MS PGothic" charset="-128"/>
              </a:rPr>
              <a:t>Construct design according to your sketch </a:t>
            </a:r>
          </a:p>
          <a:p>
            <a:pPr lvl="2">
              <a:lnSpc>
                <a:spcPct val="150000"/>
              </a:lnSpc>
              <a:spcBef>
                <a:spcPts val="1200"/>
              </a:spcBef>
              <a:buFont typeface="Arial" charset="0"/>
              <a:buChar char="•"/>
            </a:pPr>
            <a:r>
              <a:rPr kumimoji="0" lang="en-US" altLang="en-US" sz="2400" dirty="0">
                <a:ea typeface="MS PGothic" charset="-128"/>
              </a:rPr>
              <a:t>Note design changes</a:t>
            </a:r>
          </a:p>
          <a:p>
            <a:pPr lvl="1">
              <a:lnSpc>
                <a:spcPct val="150000"/>
              </a:lnSpc>
              <a:spcBef>
                <a:spcPts val="1200"/>
              </a:spcBef>
              <a:buFont typeface="Arial" charset="0"/>
              <a:buChar char="•"/>
            </a:pPr>
            <a:r>
              <a:rPr kumimoji="0" lang="en-US" altLang="en-US" sz="2400" dirty="0">
                <a:ea typeface="MS PGothic" charset="-128"/>
              </a:rPr>
              <a:t>Create price list detailing your design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Procedure</a:t>
            </a:r>
            <a:endParaRPr lang="zh-CN" altLang="en-US" dirty="0">
              <a:ea typeface="+mn-ea"/>
            </a:endParaRPr>
          </a:p>
        </p:txBody>
      </p:sp>
      <p:sp>
        <p:nvSpPr>
          <p:cNvPr id="27650" name="Rectangle 1"/>
          <p:cNvSpPr>
            <a:spLocks noChangeArrowheads="1"/>
          </p:cNvSpPr>
          <p:nvPr/>
        </p:nvSpPr>
        <p:spPr bwMode="auto">
          <a:xfrm>
            <a:off x="573088" y="2185988"/>
            <a:ext cx="2265362" cy="175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en-US" altLang="en-US" sz="2000">
                <a:solidFill>
                  <a:srgbClr val="000000"/>
                </a:solidFill>
                <a:ea typeface="MS PGothic" charset="-128"/>
              </a:rPr>
              <a:t>Pre-Test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en-US" altLang="en-US" sz="2000">
                <a:solidFill>
                  <a:srgbClr val="FF0000"/>
                </a:solidFill>
                <a:ea typeface="MS PGothic" charset="-128"/>
              </a:rPr>
              <a:t>Test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en-US" altLang="en-US" sz="2000">
                <a:ea typeface="MS PGothic" charset="-128"/>
              </a:rPr>
              <a:t>Post-Test</a:t>
            </a:r>
          </a:p>
        </p:txBody>
      </p:sp>
      <p:cxnSp>
        <p:nvCxnSpPr>
          <p:cNvPr id="5" name="Straight Connector 3"/>
          <p:cNvCxnSpPr/>
          <p:nvPr/>
        </p:nvCxnSpPr>
        <p:spPr>
          <a:xfrm>
            <a:off x="2676525" y="1358900"/>
            <a:ext cx="0" cy="418623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7652" name="Rectangle 3"/>
          <p:cNvSpPr txBox="1">
            <a:spLocks noChangeArrowheads="1"/>
          </p:cNvSpPr>
          <p:nvPr/>
        </p:nvSpPr>
        <p:spPr bwMode="auto">
          <a:xfrm>
            <a:off x="3373438" y="960438"/>
            <a:ext cx="8056562" cy="486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33400" indent="-5334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914400" indent="-4572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kumimoji="0" lang="en-US" altLang="en-US" sz="2400" dirty="0">
                <a:ea typeface="MS PGothic" charset="-128"/>
              </a:rPr>
              <a:t>Test</a:t>
            </a:r>
          </a:p>
          <a:p>
            <a:pPr lvl="1">
              <a:lnSpc>
                <a:spcPct val="150000"/>
              </a:lnSpc>
            </a:pPr>
            <a:r>
              <a:rPr kumimoji="0" lang="en-US" altLang="en-US" sz="2400" dirty="0">
                <a:ea typeface="MS PGothic" charset="-128"/>
              </a:rPr>
              <a:t>* TA performs test using an unmodified cup (control experiment) </a:t>
            </a:r>
          </a:p>
          <a:p>
            <a:pPr lvl="1">
              <a:lnSpc>
                <a:spcPct val="150000"/>
              </a:lnSpc>
              <a:buFontTx/>
              <a:buAutoNum type="arabicPeriod"/>
            </a:pPr>
            <a:r>
              <a:rPr kumimoji="0" lang="en-US" altLang="en-US" sz="2400" dirty="0">
                <a:ea typeface="MS PGothic" charset="-128"/>
              </a:rPr>
              <a:t>Receive boiled egg from instructor</a:t>
            </a:r>
          </a:p>
          <a:p>
            <a:pPr lvl="1">
              <a:lnSpc>
                <a:spcPct val="150000"/>
              </a:lnSpc>
              <a:buFontTx/>
              <a:buAutoNum type="arabicPeriod"/>
            </a:pPr>
            <a:r>
              <a:rPr kumimoji="0" lang="en-US" altLang="en-US" sz="2400" dirty="0">
                <a:ea typeface="MS PGothic" charset="-128"/>
              </a:rPr>
              <a:t>Tape one end of thermocouple wire to egg (constant contact essential)</a:t>
            </a:r>
          </a:p>
          <a:p>
            <a:pPr lvl="1">
              <a:lnSpc>
                <a:spcPct val="150000"/>
              </a:lnSpc>
              <a:buFontTx/>
              <a:buAutoNum type="arabicPeriod"/>
            </a:pPr>
            <a:r>
              <a:rPr kumimoji="0" lang="en-US" altLang="en-US" sz="2400" dirty="0">
                <a:ea typeface="MS PGothic" charset="-128"/>
              </a:rPr>
              <a:t>Insert egg with attached thermocouple</a:t>
            </a:r>
          </a:p>
          <a:p>
            <a:pPr lvl="1">
              <a:lnSpc>
                <a:spcPct val="150000"/>
              </a:lnSpc>
              <a:buFontTx/>
              <a:buAutoNum type="arabicPeriod"/>
            </a:pPr>
            <a:r>
              <a:rPr kumimoji="0" lang="en-US" altLang="en-US" sz="2400" dirty="0">
                <a:ea typeface="MS PGothic" charset="-128"/>
              </a:rPr>
              <a:t>Quickly close container</a:t>
            </a:r>
          </a:p>
          <a:p>
            <a:pPr lvl="1">
              <a:lnSpc>
                <a:spcPct val="150000"/>
              </a:lnSpc>
              <a:buFontTx/>
              <a:buAutoNum type="arabicPeriod"/>
            </a:pPr>
            <a:r>
              <a:rPr kumimoji="0" lang="en-US" altLang="en-US" sz="2400" dirty="0">
                <a:ea typeface="MS PGothic" charset="-128"/>
              </a:rPr>
              <a:t>Start </a:t>
            </a:r>
            <a:r>
              <a:rPr kumimoji="0" lang="en-US" altLang="en-US" sz="2400" dirty="0" err="1">
                <a:ea typeface="MS PGothic" charset="-128"/>
              </a:rPr>
              <a:t>LabVIEW</a:t>
            </a:r>
            <a:r>
              <a:rPr kumimoji="0" lang="en-US" altLang="en-US" sz="2400" dirty="0">
                <a:ea typeface="MS PGothic" charset="-128"/>
              </a:rPr>
              <a:t> program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Procedure</a:t>
            </a:r>
            <a:endParaRPr lang="zh-CN" altLang="en-US" dirty="0">
              <a:ea typeface="+mn-ea"/>
            </a:endParaRPr>
          </a:p>
        </p:txBody>
      </p:sp>
      <p:sp>
        <p:nvSpPr>
          <p:cNvPr id="28674" name="Rectangle 1"/>
          <p:cNvSpPr>
            <a:spLocks noChangeArrowheads="1"/>
          </p:cNvSpPr>
          <p:nvPr/>
        </p:nvSpPr>
        <p:spPr bwMode="auto">
          <a:xfrm>
            <a:off x="573088" y="2185988"/>
            <a:ext cx="2265362" cy="175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en-US" altLang="en-US" sz="2000">
                <a:solidFill>
                  <a:srgbClr val="000000"/>
                </a:solidFill>
                <a:ea typeface="MS PGothic" charset="-128"/>
              </a:rPr>
              <a:t>Pre-Test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en-US" altLang="en-US" sz="2000">
                <a:solidFill>
                  <a:srgbClr val="000000"/>
                </a:solidFill>
                <a:ea typeface="MS PGothic" charset="-128"/>
              </a:rPr>
              <a:t>Test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en-US" altLang="en-US" sz="2000">
                <a:solidFill>
                  <a:srgbClr val="FF0000"/>
                </a:solidFill>
                <a:ea typeface="MS PGothic" charset="-128"/>
              </a:rPr>
              <a:t>Post-Test</a:t>
            </a:r>
          </a:p>
        </p:txBody>
      </p:sp>
      <p:cxnSp>
        <p:nvCxnSpPr>
          <p:cNvPr id="5" name="Straight Connector 3"/>
          <p:cNvCxnSpPr/>
          <p:nvPr/>
        </p:nvCxnSpPr>
        <p:spPr>
          <a:xfrm>
            <a:off x="2676525" y="1358900"/>
            <a:ext cx="0" cy="418623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8676" name="Rectangle 3"/>
          <p:cNvSpPr txBox="1">
            <a:spLocks noChangeArrowheads="1"/>
          </p:cNvSpPr>
          <p:nvPr/>
        </p:nvSpPr>
        <p:spPr bwMode="auto">
          <a:xfrm>
            <a:off x="2946735" y="1093704"/>
            <a:ext cx="9088438" cy="515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8001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600"/>
              </a:spcBef>
            </a:pPr>
            <a:r>
              <a:rPr kumimoji="0" lang="en-US" altLang="en-US" sz="2200" dirty="0">
                <a:ea typeface="MS PGothic" charset="-128"/>
              </a:rPr>
              <a:t>Post-Test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200" dirty="0">
                <a:ea typeface="MS PGothic" charset="-128"/>
              </a:rPr>
              <a:t>LabVIEW program has run for 15 minutes</a:t>
            </a:r>
          </a:p>
          <a:p>
            <a:pPr lvl="2"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200" dirty="0">
                <a:ea typeface="MS PGothic" charset="-128"/>
              </a:rPr>
              <a:t>Excel table automatically created after test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200" dirty="0">
                <a:ea typeface="MS PGothic" charset="-128"/>
              </a:rPr>
              <a:t>Use data on table to create </a:t>
            </a:r>
            <a:r>
              <a:rPr kumimoji="0" lang="en-US" altLang="en-US" sz="2200" dirty="0" smtClean="0">
                <a:ea typeface="MS PGothic" charset="-128"/>
              </a:rPr>
              <a:t>Excel </a:t>
            </a:r>
            <a:r>
              <a:rPr kumimoji="0" lang="en-US" altLang="en-US" sz="2200" dirty="0">
                <a:ea typeface="MS PGothic" charset="-128"/>
              </a:rPr>
              <a:t>graph of Temperature vs. Time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200" dirty="0">
                <a:ea typeface="MS PGothic" charset="-128"/>
              </a:rPr>
              <a:t>Show table and graph to TA</a:t>
            </a:r>
          </a:p>
          <a:p>
            <a:pPr lvl="2"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200" dirty="0">
                <a:ea typeface="MS PGothic" charset="-128"/>
              </a:rPr>
              <a:t>TA will initial lab notes that table and graph have been created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200" dirty="0">
                <a:ea typeface="MS PGothic" charset="-128"/>
              </a:rPr>
              <a:t>Save table and graph 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200" dirty="0">
                <a:ea typeface="MS PGothic" charset="-128"/>
              </a:rPr>
              <a:t>Have photo taken of container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Assignment: Report</a:t>
            </a:r>
            <a:endParaRPr lang="zh-CN" altLang="en-US" dirty="0">
              <a:ea typeface="+mn-ea"/>
            </a:endParaRPr>
          </a:p>
        </p:txBody>
      </p:sp>
      <p:sp>
        <p:nvSpPr>
          <p:cNvPr id="29698" name="Rectangle 3"/>
          <p:cNvSpPr txBox="1">
            <a:spLocks noChangeArrowheads="1"/>
          </p:cNvSpPr>
          <p:nvPr/>
        </p:nvSpPr>
        <p:spPr bwMode="auto">
          <a:xfrm>
            <a:off x="1254125" y="1060450"/>
            <a:ext cx="9677400" cy="474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8001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400" dirty="0" smtClean="0">
                <a:ea typeface="MS PGothic" charset="-128"/>
              </a:rPr>
              <a:t>MANDATORY TEAM lab report</a:t>
            </a:r>
            <a:endParaRPr kumimoji="0" lang="en-US" altLang="en-US" sz="2400" dirty="0">
              <a:ea typeface="MS PGothic" charset="-128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400" dirty="0">
                <a:ea typeface="MS PGothic" charset="-128"/>
              </a:rPr>
              <a:t>Title page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400" dirty="0">
                <a:ea typeface="MS PGothic" charset="-128"/>
              </a:rPr>
              <a:t>Discussion topics in the manual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400" dirty="0">
                <a:ea typeface="MS PGothic" charset="-128"/>
              </a:rPr>
              <a:t>Include a picture of your design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400" dirty="0">
                <a:ea typeface="MS PGothic" charset="-128"/>
              </a:rPr>
              <a:t>Scan in lab notes (ask TA for assistance)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400" dirty="0">
                <a:ea typeface="MS PGothic" charset="-128"/>
              </a:rPr>
              <a:t>TA must initial that table and graph were completed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</a:pPr>
            <a:r>
              <a:rPr kumimoji="0" lang="en-US" altLang="en-US" sz="2400" dirty="0">
                <a:ea typeface="MS PGothic" charset="-128"/>
              </a:rPr>
              <a:t>Include table, graph, and photo of container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Assignment: Presentation</a:t>
            </a:r>
            <a:endParaRPr lang="zh-CN" altLang="en-US" dirty="0">
              <a:ea typeface="+mn-ea"/>
            </a:endParaRPr>
          </a:p>
        </p:txBody>
      </p:sp>
      <p:sp>
        <p:nvSpPr>
          <p:cNvPr id="30722" name="Rectangle 3"/>
          <p:cNvSpPr txBox="1">
            <a:spLocks noChangeArrowheads="1"/>
          </p:cNvSpPr>
          <p:nvPr/>
        </p:nvSpPr>
        <p:spPr bwMode="auto">
          <a:xfrm>
            <a:off x="1403350" y="935038"/>
            <a:ext cx="9428163" cy="47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spcBef>
                <a:spcPts val="1200"/>
              </a:spcBef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Team presentation</a:t>
            </a:r>
          </a:p>
          <a:p>
            <a:pPr>
              <a:lnSpc>
                <a:spcPct val="150000"/>
              </a:lnSpc>
              <a:spcBef>
                <a:spcPts val="1200"/>
              </a:spcBef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State rules of competition</a:t>
            </a:r>
          </a:p>
          <a:p>
            <a:pPr>
              <a:lnSpc>
                <a:spcPct val="150000"/>
              </a:lnSpc>
              <a:spcBef>
                <a:spcPts val="1200"/>
              </a:spcBef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Describe your design and its concepts</a:t>
            </a:r>
          </a:p>
          <a:p>
            <a:pPr>
              <a:lnSpc>
                <a:spcPct val="150000"/>
              </a:lnSpc>
              <a:spcBef>
                <a:spcPts val="1200"/>
              </a:spcBef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Explain steps taken to complete lab</a:t>
            </a:r>
          </a:p>
          <a:p>
            <a:pPr>
              <a:lnSpc>
                <a:spcPct val="150000"/>
              </a:lnSpc>
              <a:spcBef>
                <a:spcPts val="1200"/>
              </a:spcBef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Professional-looking tables and graph</a:t>
            </a:r>
          </a:p>
          <a:p>
            <a:pPr>
              <a:lnSpc>
                <a:spcPct val="150000"/>
              </a:lnSpc>
              <a:spcBef>
                <a:spcPts val="1200"/>
              </a:spcBef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How could your current design be improved?</a:t>
            </a:r>
          </a:p>
          <a:p>
            <a:pPr>
              <a:lnSpc>
                <a:spcPct val="150000"/>
              </a:lnSpc>
              <a:spcBef>
                <a:spcPts val="1200"/>
              </a:spcBef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Refer to “Creating PowerPoint Presentations” found on EG website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Closing</a:t>
            </a:r>
            <a:endParaRPr lang="zh-CN" altLang="en-US" dirty="0">
              <a:ea typeface="+mn-ea"/>
            </a:endParaRPr>
          </a:p>
        </p:txBody>
      </p:sp>
      <p:sp>
        <p:nvSpPr>
          <p:cNvPr id="31746" name="Rectangle 3"/>
          <p:cNvSpPr txBox="1">
            <a:spLocks noChangeArrowheads="1"/>
          </p:cNvSpPr>
          <p:nvPr/>
        </p:nvSpPr>
        <p:spPr bwMode="auto">
          <a:xfrm>
            <a:off x="1477963" y="960438"/>
            <a:ext cx="9204325" cy="454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Have all original data signed by TA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endParaRPr kumimoji="0" lang="en-US" altLang="en-US" sz="2400">
              <a:solidFill>
                <a:srgbClr val="000000"/>
              </a:solidFill>
              <a:ea typeface="MS PGothic" charset="-128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Each team member should have turn using software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endParaRPr kumimoji="0" lang="en-US" altLang="en-US" sz="2400">
              <a:solidFill>
                <a:srgbClr val="000000"/>
              </a:solidFill>
              <a:ea typeface="MS PGothic" charset="-128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Submit all work electronically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endParaRPr kumimoji="0" lang="en-US" altLang="en-US" sz="2400">
              <a:solidFill>
                <a:srgbClr val="000000"/>
              </a:solidFill>
              <a:ea typeface="MS PGothic" charset="-128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Return all unused materials to TA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endParaRPr kumimoji="0" lang="en-US" altLang="en-US" sz="2400">
              <a:solidFill>
                <a:srgbClr val="000000"/>
              </a:solidFill>
              <a:ea typeface="MS PGothic" charset="-128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Discard egg after testing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kumimoji="0" lang="en-US" dirty="0" smtClean="0">
                <a:ea typeface="+mn-ea"/>
              </a:rPr>
              <a:t>Objectives</a:t>
            </a:r>
            <a:endParaRPr kumimoji="0" lang="en-US" dirty="0">
              <a:ea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400"/>
            <a:ext cx="12192000" cy="5340350"/>
          </a:xfrm>
        </p:spPr>
        <p:txBody>
          <a:bodyPr rtlCol="0">
            <a:normAutofit fontScale="92500"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en-US" dirty="0" smtClean="0">
                <a:ea typeface="+mn-ea"/>
              </a:rPr>
              <a:t>Design and construct a container that minimizes heat loss </a:t>
            </a:r>
            <a:endParaRPr kumimoji="0" lang="en-US" dirty="0" smtClean="0">
              <a:ea typeface="+mn-ea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en-US" dirty="0" smtClean="0">
                <a:ea typeface="+mn-ea"/>
              </a:rPr>
              <a:t>Understand </a:t>
            </a:r>
            <a:r>
              <a:rPr kumimoji="0" lang="en-US" dirty="0" smtClean="0">
                <a:ea typeface="+mn-ea"/>
              </a:rPr>
              <a:t>the concept of minimal design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en-US" dirty="0" smtClean="0">
                <a:ea typeface="+mn-ea"/>
              </a:rPr>
              <a:t>Understand:</a:t>
            </a:r>
          </a:p>
          <a:p>
            <a:pPr lvl="1" fontAlgn="auto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en-US" dirty="0" smtClean="0">
                <a:ea typeface="+mn-ea"/>
              </a:rPr>
              <a:t>Thermodynamic systems</a:t>
            </a:r>
          </a:p>
          <a:p>
            <a:pPr lvl="1" fontAlgn="auto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en-US" dirty="0" smtClean="0">
                <a:ea typeface="+mn-ea"/>
              </a:rPr>
              <a:t>Temperature</a:t>
            </a:r>
          </a:p>
          <a:p>
            <a:pPr lvl="1" fontAlgn="auto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en-US" dirty="0" smtClean="0">
                <a:ea typeface="+mn-ea"/>
              </a:rPr>
              <a:t>Heat and heat transfer</a:t>
            </a:r>
            <a:endParaRPr kumimoji="0" lang="en-US" dirty="0">
              <a:ea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Thermodynamic Systems</a:t>
            </a:r>
            <a:endParaRPr lang="zh-CN" altLang="en-US" dirty="0">
              <a:ea typeface="+mn-ea"/>
            </a:endParaRPr>
          </a:p>
        </p:txBody>
      </p:sp>
      <p:sp>
        <p:nvSpPr>
          <p:cNvPr id="11266" name="Rectangle 3"/>
          <p:cNvSpPr txBox="1">
            <a:spLocks noChangeArrowheads="1"/>
          </p:cNvSpPr>
          <p:nvPr/>
        </p:nvSpPr>
        <p:spPr bwMode="auto">
          <a:xfrm>
            <a:off x="655638" y="774700"/>
            <a:ext cx="72898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914400" indent="-4572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zh-CN" sz="2800" dirty="0">
                <a:ea typeface="Tahoma" charset="0"/>
              </a:rPr>
              <a:t>Part of the universe </a:t>
            </a:r>
            <a:r>
              <a:rPr kumimoji="0" lang="en-US" altLang="zh-CN" sz="2800" dirty="0" smtClean="0">
                <a:ea typeface="Tahoma" charset="0"/>
              </a:rPr>
              <a:t>separated </a:t>
            </a:r>
            <a:r>
              <a:rPr kumimoji="0" lang="en-US" altLang="zh-CN" sz="2800" dirty="0">
                <a:ea typeface="Tahoma" charset="0"/>
              </a:rPr>
              <a:t>from the surroundings by a boundary (real or imaginary)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zh-CN" sz="2800" dirty="0">
                <a:ea typeface="Tahoma" charset="0"/>
              </a:rPr>
              <a:t>3 types of systems: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zh-CN" sz="2800" b="1" dirty="0">
                <a:ea typeface="Tahoma" charset="0"/>
              </a:rPr>
              <a:t>Open</a:t>
            </a:r>
            <a:r>
              <a:rPr kumimoji="0" lang="en-US" altLang="zh-CN" sz="2800" dirty="0">
                <a:ea typeface="Tahoma" charset="0"/>
              </a:rPr>
              <a:t> system: exchange </a:t>
            </a:r>
            <a:r>
              <a:rPr kumimoji="0" lang="en-US" altLang="zh-CN" sz="2800" b="1" dirty="0">
                <a:ea typeface="Tahoma" charset="0"/>
              </a:rPr>
              <a:t>energy</a:t>
            </a:r>
            <a:r>
              <a:rPr kumimoji="0" lang="en-US" altLang="zh-CN" sz="2800" dirty="0">
                <a:ea typeface="Tahoma" charset="0"/>
              </a:rPr>
              <a:t> and </a:t>
            </a:r>
            <a:r>
              <a:rPr kumimoji="0" lang="en-US" altLang="zh-CN" sz="2800" b="1" dirty="0">
                <a:ea typeface="Tahoma" charset="0"/>
              </a:rPr>
              <a:t>matter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zh-CN" sz="2800" b="1" dirty="0">
                <a:ea typeface="Tahoma" charset="0"/>
              </a:rPr>
              <a:t>Closed</a:t>
            </a:r>
            <a:r>
              <a:rPr kumimoji="0" lang="en-US" altLang="zh-CN" sz="2800" dirty="0">
                <a:ea typeface="Tahoma" charset="0"/>
              </a:rPr>
              <a:t> system: exchange </a:t>
            </a:r>
            <a:r>
              <a:rPr kumimoji="0" lang="en-US" altLang="zh-CN" sz="2800" b="1" dirty="0">
                <a:ea typeface="Tahoma" charset="0"/>
              </a:rPr>
              <a:t>energy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zh-CN" sz="2800" b="1" dirty="0">
                <a:ea typeface="Tahoma" charset="0"/>
              </a:rPr>
              <a:t>Isolated</a:t>
            </a:r>
            <a:r>
              <a:rPr kumimoji="0" lang="en-US" altLang="zh-CN" sz="2800" dirty="0">
                <a:ea typeface="Tahoma" charset="0"/>
              </a:rPr>
              <a:t> system: </a:t>
            </a:r>
            <a:r>
              <a:rPr kumimoji="0" lang="en-US" altLang="zh-CN" sz="2800" b="1" dirty="0">
                <a:ea typeface="Tahoma" charset="0"/>
              </a:rPr>
              <a:t>no</a:t>
            </a:r>
            <a:r>
              <a:rPr kumimoji="0" lang="en-US" altLang="zh-CN" sz="2800" dirty="0">
                <a:ea typeface="Tahoma" charset="0"/>
              </a:rPr>
              <a:t> exchange</a:t>
            </a:r>
          </a:p>
        </p:txBody>
      </p:sp>
      <p:pic>
        <p:nvPicPr>
          <p:cNvPr id="11267" name="Picture 3" descr="682px-System-boundar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3850" y="2122488"/>
            <a:ext cx="3635375" cy="319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Temperature</a:t>
            </a:r>
            <a:endParaRPr lang="zh-CN" altLang="en-US" dirty="0">
              <a:ea typeface="+mn-ea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528638" y="911225"/>
            <a:ext cx="6592887" cy="5418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3429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zh-CN" sz="2800" dirty="0">
                <a:solidFill>
                  <a:srgbClr val="000000"/>
                </a:solidFill>
                <a:ea typeface="Tahoma" charset="0"/>
              </a:rPr>
              <a:t>Qualitative laymen </a:t>
            </a:r>
            <a:r>
              <a:rPr kumimoji="0" lang="en-US" altLang="zh-CN" sz="2800" dirty="0" smtClean="0">
                <a:solidFill>
                  <a:srgbClr val="000000"/>
                </a:solidFill>
                <a:ea typeface="Tahoma" charset="0"/>
              </a:rPr>
              <a:t>perception:</a:t>
            </a:r>
          </a:p>
          <a:p>
            <a:pPr lvl="2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zh-CN" sz="2800" dirty="0" smtClean="0">
                <a:solidFill>
                  <a:srgbClr val="000000"/>
                </a:solidFill>
                <a:ea typeface="Tahoma" charset="0"/>
              </a:rPr>
              <a:t>hot</a:t>
            </a:r>
            <a:r>
              <a:rPr kumimoji="0" lang="en-US" altLang="zh-CN" sz="2800" dirty="0">
                <a:solidFill>
                  <a:srgbClr val="000000"/>
                </a:solidFill>
                <a:ea typeface="Tahoma" charset="0"/>
              </a:rPr>
              <a:t>, warm, </a:t>
            </a:r>
            <a:r>
              <a:rPr kumimoji="0" lang="en-US" altLang="zh-CN" sz="2800" dirty="0" smtClean="0">
                <a:solidFill>
                  <a:srgbClr val="000000"/>
                </a:solidFill>
                <a:ea typeface="Tahoma" charset="0"/>
              </a:rPr>
              <a:t>cold</a:t>
            </a:r>
            <a:endParaRPr kumimoji="0" lang="en-US" altLang="zh-CN" sz="2800" dirty="0">
              <a:solidFill>
                <a:srgbClr val="000000"/>
              </a:solidFill>
              <a:ea typeface="Tahoma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zh-CN" sz="2800" dirty="0">
                <a:solidFill>
                  <a:srgbClr val="000000"/>
                </a:solidFill>
                <a:ea typeface="Tahoma" charset="0"/>
              </a:rPr>
              <a:t>Physical property of </a:t>
            </a:r>
            <a:r>
              <a:rPr kumimoji="0" lang="en-US" altLang="zh-CN" sz="2800" dirty="0" smtClean="0">
                <a:solidFill>
                  <a:srgbClr val="000000"/>
                </a:solidFill>
                <a:ea typeface="Tahoma" charset="0"/>
              </a:rPr>
              <a:t>system:</a:t>
            </a:r>
          </a:p>
          <a:p>
            <a:pPr lvl="2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zh-CN" sz="2800" dirty="0" smtClean="0">
                <a:solidFill>
                  <a:srgbClr val="000000"/>
                </a:solidFill>
                <a:ea typeface="Tahoma" charset="0"/>
              </a:rPr>
              <a:t>Average </a:t>
            </a:r>
            <a:r>
              <a:rPr kumimoji="0" lang="en-US" altLang="zh-CN" sz="2800" dirty="0">
                <a:solidFill>
                  <a:srgbClr val="000000"/>
                </a:solidFill>
                <a:ea typeface="Tahoma" charset="0"/>
              </a:rPr>
              <a:t>kinetic energy of </a:t>
            </a:r>
            <a:r>
              <a:rPr kumimoji="0" lang="en-US" altLang="zh-CN" sz="2800" dirty="0" smtClean="0">
                <a:solidFill>
                  <a:srgbClr val="000000"/>
                </a:solidFill>
                <a:ea typeface="Tahoma" charset="0"/>
              </a:rPr>
              <a:t>atoms </a:t>
            </a:r>
            <a:r>
              <a:rPr kumimoji="0" lang="en-US" altLang="zh-CN" sz="2800" dirty="0">
                <a:solidFill>
                  <a:srgbClr val="000000"/>
                </a:solidFill>
                <a:ea typeface="Tahoma" charset="0"/>
              </a:rPr>
              <a:t>and/or molecules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zh-CN" sz="2800" dirty="0">
                <a:solidFill>
                  <a:srgbClr val="000000"/>
                </a:solidFill>
                <a:ea typeface="Tahoma" charset="0"/>
              </a:rPr>
              <a:t>Absolute zero occurs when </a:t>
            </a:r>
            <a:endParaRPr kumimoji="0" lang="en-US" altLang="zh-CN" sz="2800" dirty="0" smtClean="0">
              <a:solidFill>
                <a:srgbClr val="000000"/>
              </a:solidFill>
              <a:ea typeface="Tahoma" charset="0"/>
            </a:endParaRPr>
          </a:p>
          <a:p>
            <a:pPr lvl="2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zh-CN" sz="2800" dirty="0" smtClean="0">
                <a:solidFill>
                  <a:srgbClr val="000000"/>
                </a:solidFill>
                <a:ea typeface="Tahoma" charset="0"/>
              </a:rPr>
              <a:t>average </a:t>
            </a:r>
            <a:r>
              <a:rPr kumimoji="0" lang="en-US" altLang="zh-CN" sz="2800" dirty="0">
                <a:solidFill>
                  <a:srgbClr val="000000"/>
                </a:solidFill>
                <a:ea typeface="Tahoma" charset="0"/>
              </a:rPr>
              <a:t>kinetic energy </a:t>
            </a:r>
            <a:r>
              <a:rPr kumimoji="0" lang="en-US" altLang="zh-CN" sz="2800" dirty="0" smtClean="0">
                <a:solidFill>
                  <a:srgbClr val="000000"/>
                </a:solidFill>
                <a:ea typeface="Tahoma" charset="0"/>
              </a:rPr>
              <a:t>is zero</a:t>
            </a:r>
            <a:r>
              <a:rPr kumimoji="0" lang="en-US" altLang="zh-CN" sz="2800" dirty="0">
                <a:solidFill>
                  <a:srgbClr val="000000"/>
                </a:solidFill>
                <a:ea typeface="Tahoma" charset="0"/>
              </a:rPr>
              <a:t>:</a:t>
            </a:r>
            <a:r>
              <a:rPr kumimoji="0" lang="en-US" altLang="zh-CN" sz="2800" dirty="0" smtClean="0">
                <a:solidFill>
                  <a:srgbClr val="000000"/>
                </a:solidFill>
                <a:ea typeface="Tahoma" charset="0"/>
              </a:rPr>
              <a:t> </a:t>
            </a:r>
            <a:r>
              <a:rPr kumimoji="0" lang="en-US" altLang="zh-CN" sz="2800" dirty="0">
                <a:solidFill>
                  <a:srgbClr val="000000"/>
                </a:solidFill>
                <a:ea typeface="Tahoma" charset="0"/>
              </a:rPr>
              <a:t>0</a:t>
            </a:r>
            <a:r>
              <a:rPr kumimoji="0" lang="en-US" altLang="zh-CN" sz="2800" baseline="30000" dirty="0">
                <a:solidFill>
                  <a:srgbClr val="000000"/>
                </a:solidFill>
                <a:ea typeface="Tahoma" charset="0"/>
              </a:rPr>
              <a:t>o</a:t>
            </a:r>
            <a:r>
              <a:rPr kumimoji="0" lang="en-US" altLang="zh-CN" sz="2800" dirty="0">
                <a:solidFill>
                  <a:srgbClr val="000000"/>
                </a:solidFill>
                <a:ea typeface="Tahoma" charset="0"/>
              </a:rPr>
              <a:t>K</a:t>
            </a:r>
          </a:p>
        </p:txBody>
      </p:sp>
      <p:pic>
        <p:nvPicPr>
          <p:cNvPr id="12291" name="Picture 3" descr="Thermally_Agitated_Molecule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5388" y="1690688"/>
            <a:ext cx="3543300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Heat &amp; Heat Transfer</a:t>
            </a:r>
            <a:endParaRPr lang="zh-CN" altLang="en-US" dirty="0">
              <a:ea typeface="+mn-ea"/>
            </a:endParaRPr>
          </a:p>
        </p:txBody>
      </p:sp>
      <p:sp>
        <p:nvSpPr>
          <p:cNvPr id="13314" name="Rectangle 3"/>
          <p:cNvSpPr txBox="1">
            <a:spLocks noChangeArrowheads="1"/>
          </p:cNvSpPr>
          <p:nvPr/>
        </p:nvSpPr>
        <p:spPr bwMode="auto">
          <a:xfrm>
            <a:off x="1079500" y="1322388"/>
            <a:ext cx="10050463" cy="323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2573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800" b="1">
                <a:solidFill>
                  <a:srgbClr val="000000"/>
                </a:solidFill>
                <a:ea typeface="MS PGothic" charset="-128"/>
              </a:rPr>
              <a:t>Heat</a:t>
            </a:r>
            <a:r>
              <a:rPr kumimoji="0" lang="en-US" altLang="en-US" sz="2800">
                <a:solidFill>
                  <a:srgbClr val="000000"/>
                </a:solidFill>
                <a:ea typeface="MS PGothic" charset="-128"/>
              </a:rPr>
              <a:t>: thermal energy (total kinetic energy of all atoms and/or molecules)</a:t>
            </a:r>
          </a:p>
          <a:p>
            <a:pPr lvl="2">
              <a:lnSpc>
                <a:spcPct val="150000"/>
              </a:lnSpc>
              <a:buFont typeface="Arial" charset="0"/>
              <a:buChar char="•"/>
            </a:pPr>
            <a:endParaRPr kumimoji="0" lang="en-US" altLang="en-US" sz="2800" i="1">
              <a:solidFill>
                <a:srgbClr val="000000"/>
              </a:solidFill>
              <a:ea typeface="MS PGothic" charset="-128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800" b="1">
                <a:solidFill>
                  <a:srgbClr val="000000"/>
                </a:solidFill>
                <a:ea typeface="MS PGothic" charset="-128"/>
              </a:rPr>
              <a:t>Heat transfer</a:t>
            </a:r>
            <a:r>
              <a:rPr kumimoji="0" lang="en-US" altLang="en-US" sz="2800">
                <a:solidFill>
                  <a:srgbClr val="000000"/>
                </a:solidFill>
                <a:ea typeface="MS PGothic" charset="-128"/>
              </a:rPr>
              <a:t>: passage of thermal energy from hot to cold body</a:t>
            </a:r>
          </a:p>
        </p:txBody>
      </p:sp>
      <p:sp>
        <p:nvSpPr>
          <p:cNvPr id="13315" name="Rectangle 9"/>
          <p:cNvSpPr>
            <a:spLocks noChangeArrowheads="1"/>
          </p:cNvSpPr>
          <p:nvPr/>
        </p:nvSpPr>
        <p:spPr bwMode="auto">
          <a:xfrm>
            <a:off x="2441575" y="5006975"/>
            <a:ext cx="7315200" cy="53340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kumimoji="0" lang="en-US" altLang="en-US" sz="2400">
              <a:ea typeface="MS PGothic" charset="-128"/>
            </a:endParaRPr>
          </a:p>
          <a:p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Can NEVER be stopped, only SLOWED DOWN</a:t>
            </a:r>
          </a:p>
          <a:p>
            <a:endParaRPr kumimoji="0" lang="en-US" altLang="en-US" sz="2400">
              <a:ea typeface="MS PGothic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Equilibrium</a:t>
            </a:r>
            <a:endParaRPr lang="zh-CN" altLang="en-US" dirty="0">
              <a:ea typeface="+mn-ea"/>
            </a:endParaRPr>
          </a:p>
        </p:txBody>
      </p:sp>
      <p:sp>
        <p:nvSpPr>
          <p:cNvPr id="14338" name="Rectangle 3"/>
          <p:cNvSpPr txBox="1">
            <a:spLocks noChangeArrowheads="1"/>
          </p:cNvSpPr>
          <p:nvPr/>
        </p:nvSpPr>
        <p:spPr bwMode="auto">
          <a:xfrm>
            <a:off x="2051050" y="1184275"/>
            <a:ext cx="73263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800100" indent="-3429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Equilibrium reached 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400">
                <a:solidFill>
                  <a:srgbClr val="000000"/>
                </a:solidFill>
                <a:ea typeface="MS PGothic" charset="-128"/>
              </a:rPr>
              <a:t>Temperature at all points in a system are equal</a:t>
            </a:r>
          </a:p>
        </p:txBody>
      </p:sp>
      <p:grpSp>
        <p:nvGrpSpPr>
          <p:cNvPr id="14339" name="Group 4"/>
          <p:cNvGrpSpPr>
            <a:grpSpLocks/>
          </p:cNvGrpSpPr>
          <p:nvPr/>
        </p:nvGrpSpPr>
        <p:grpSpPr bwMode="auto">
          <a:xfrm>
            <a:off x="2024063" y="3365500"/>
            <a:ext cx="3429000" cy="1370013"/>
            <a:chOff x="-432" y="2688"/>
            <a:chExt cx="2832" cy="1296"/>
          </a:xfrm>
        </p:grpSpPr>
        <p:sp>
          <p:nvSpPr>
            <p:cNvPr id="14355" name="Rectangle 5"/>
            <p:cNvSpPr>
              <a:spLocks noChangeArrowheads="1"/>
            </p:cNvSpPr>
            <p:nvPr/>
          </p:nvSpPr>
          <p:spPr bwMode="auto">
            <a:xfrm>
              <a:off x="-432" y="2688"/>
              <a:ext cx="2832" cy="1296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PerspectiveTopRight"/>
              <a:lightRig rig="legacyFlat3" dir="b"/>
            </a:scene3d>
            <a:sp3d extrusionH="887400" contourW="127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</p:spPr>
          <p:txBody>
            <a:bodyPr wrap="none" anchor="ctr">
              <a:flatTx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kumimoji="0" lang="en-US" altLang="en-US" sz="2400">
                <a:ea typeface="MS PGothic" charset="-128"/>
              </a:endParaRPr>
            </a:p>
          </p:txBody>
        </p:sp>
        <p:sp>
          <p:nvSpPr>
            <p:cNvPr id="14356" name="Text Box 6"/>
            <p:cNvSpPr txBox="1">
              <a:spLocks noChangeArrowheads="1"/>
            </p:cNvSpPr>
            <p:nvPr/>
          </p:nvSpPr>
          <p:spPr bwMode="auto">
            <a:xfrm>
              <a:off x="-241" y="2882"/>
              <a:ext cx="433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65</a:t>
              </a:r>
              <a:r>
                <a:rPr kumimoji="0" lang="en-US" altLang="en-US" baseline="30000">
                  <a:ea typeface="MS PGothic" charset="-128"/>
                </a:rPr>
                <a:t>o</a:t>
              </a:r>
              <a:endParaRPr kumimoji="0" lang="en-US" altLang="en-US">
                <a:ea typeface="MS PGothic" charset="-128"/>
              </a:endParaRPr>
            </a:p>
          </p:txBody>
        </p:sp>
        <p:sp>
          <p:nvSpPr>
            <p:cNvPr id="14357" name="Text Box 7"/>
            <p:cNvSpPr txBox="1">
              <a:spLocks noChangeArrowheads="1"/>
            </p:cNvSpPr>
            <p:nvPr/>
          </p:nvSpPr>
          <p:spPr bwMode="auto">
            <a:xfrm>
              <a:off x="-95" y="3599"/>
              <a:ext cx="431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73</a:t>
              </a:r>
              <a:r>
                <a:rPr kumimoji="0" lang="en-US" altLang="en-US" baseline="30000">
                  <a:ea typeface="MS PGothic" charset="-128"/>
                </a:rPr>
                <a:t>o</a:t>
              </a:r>
              <a:endParaRPr kumimoji="0" lang="en-US" altLang="en-US">
                <a:ea typeface="MS PGothic" charset="-128"/>
              </a:endParaRPr>
            </a:p>
          </p:txBody>
        </p:sp>
        <p:sp>
          <p:nvSpPr>
            <p:cNvPr id="14358" name="Text Box 8"/>
            <p:cNvSpPr txBox="1">
              <a:spLocks noChangeArrowheads="1"/>
            </p:cNvSpPr>
            <p:nvPr/>
          </p:nvSpPr>
          <p:spPr bwMode="auto">
            <a:xfrm>
              <a:off x="768" y="2784"/>
              <a:ext cx="528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125</a:t>
              </a:r>
              <a:r>
                <a:rPr kumimoji="0" lang="en-US" altLang="en-US" baseline="30000">
                  <a:ea typeface="MS PGothic" charset="-128"/>
                </a:rPr>
                <a:t>o</a:t>
              </a:r>
              <a:endParaRPr kumimoji="0" lang="en-US" altLang="en-US">
                <a:ea typeface="MS PGothic" charset="-128"/>
              </a:endParaRPr>
            </a:p>
          </p:txBody>
        </p:sp>
        <p:sp>
          <p:nvSpPr>
            <p:cNvPr id="14359" name="Text Box 9"/>
            <p:cNvSpPr txBox="1">
              <a:spLocks noChangeArrowheads="1"/>
            </p:cNvSpPr>
            <p:nvPr/>
          </p:nvSpPr>
          <p:spPr bwMode="auto">
            <a:xfrm>
              <a:off x="1056" y="3311"/>
              <a:ext cx="431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50</a:t>
              </a:r>
              <a:r>
                <a:rPr kumimoji="0" lang="en-US" altLang="en-US" baseline="30000">
                  <a:ea typeface="MS PGothic" charset="-128"/>
                </a:rPr>
                <a:t>o</a:t>
              </a:r>
              <a:endParaRPr kumimoji="0" lang="en-US" altLang="en-US">
                <a:ea typeface="MS PGothic" charset="-128"/>
              </a:endParaRPr>
            </a:p>
          </p:txBody>
        </p:sp>
        <p:sp>
          <p:nvSpPr>
            <p:cNvPr id="14360" name="Text Box 10"/>
            <p:cNvSpPr txBox="1">
              <a:spLocks noChangeArrowheads="1"/>
            </p:cNvSpPr>
            <p:nvPr/>
          </p:nvSpPr>
          <p:spPr bwMode="auto">
            <a:xfrm>
              <a:off x="1873" y="2832"/>
              <a:ext cx="431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39</a:t>
              </a:r>
              <a:r>
                <a:rPr kumimoji="0" lang="en-US" altLang="en-US" baseline="30000">
                  <a:ea typeface="MS PGothic" charset="-128"/>
                </a:rPr>
                <a:t>o</a:t>
              </a:r>
              <a:endParaRPr kumimoji="0" lang="en-US" altLang="en-US">
                <a:ea typeface="MS PGothic" charset="-128"/>
              </a:endParaRPr>
            </a:p>
          </p:txBody>
        </p:sp>
        <p:sp>
          <p:nvSpPr>
            <p:cNvPr id="14361" name="Text Box 11"/>
            <p:cNvSpPr txBox="1">
              <a:spLocks noChangeArrowheads="1"/>
            </p:cNvSpPr>
            <p:nvPr/>
          </p:nvSpPr>
          <p:spPr bwMode="auto">
            <a:xfrm>
              <a:off x="289" y="2975"/>
              <a:ext cx="431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25</a:t>
              </a:r>
              <a:r>
                <a:rPr kumimoji="0" lang="en-US" altLang="en-US" baseline="30000">
                  <a:ea typeface="MS PGothic" charset="-128"/>
                </a:rPr>
                <a:t>o</a:t>
              </a:r>
              <a:endParaRPr kumimoji="0" lang="en-US" altLang="en-US">
                <a:ea typeface="MS PGothic" charset="-128"/>
              </a:endParaRPr>
            </a:p>
          </p:txBody>
        </p:sp>
        <p:sp>
          <p:nvSpPr>
            <p:cNvPr id="14362" name="Text Box 12"/>
            <p:cNvSpPr txBox="1">
              <a:spLocks noChangeArrowheads="1"/>
            </p:cNvSpPr>
            <p:nvPr/>
          </p:nvSpPr>
          <p:spPr bwMode="auto">
            <a:xfrm>
              <a:off x="1487" y="3553"/>
              <a:ext cx="433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80</a:t>
              </a:r>
              <a:r>
                <a:rPr kumimoji="0" lang="en-US" altLang="en-US" baseline="30000">
                  <a:ea typeface="MS PGothic" charset="-128"/>
                </a:rPr>
                <a:t>o</a:t>
              </a:r>
              <a:endParaRPr kumimoji="0" lang="en-US" altLang="en-US">
                <a:ea typeface="MS PGothic" charset="-128"/>
              </a:endParaRPr>
            </a:p>
          </p:txBody>
        </p:sp>
        <p:sp>
          <p:nvSpPr>
            <p:cNvPr id="14363" name="Text Box 13"/>
            <p:cNvSpPr txBox="1">
              <a:spLocks noChangeArrowheads="1"/>
            </p:cNvSpPr>
            <p:nvPr/>
          </p:nvSpPr>
          <p:spPr bwMode="auto">
            <a:xfrm>
              <a:off x="386" y="3457"/>
              <a:ext cx="429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95</a:t>
              </a:r>
              <a:r>
                <a:rPr kumimoji="0" lang="en-US" altLang="en-US" baseline="30000">
                  <a:ea typeface="MS PGothic" charset="-128"/>
                </a:rPr>
                <a:t>o</a:t>
              </a:r>
              <a:endParaRPr kumimoji="0" lang="en-US" altLang="en-US">
                <a:ea typeface="MS PGothic" charset="-128"/>
              </a:endParaRPr>
            </a:p>
          </p:txBody>
        </p:sp>
        <p:sp>
          <p:nvSpPr>
            <p:cNvPr id="14364" name="Text Box 14"/>
            <p:cNvSpPr txBox="1">
              <a:spLocks noChangeArrowheads="1"/>
            </p:cNvSpPr>
            <p:nvPr/>
          </p:nvSpPr>
          <p:spPr bwMode="auto">
            <a:xfrm>
              <a:off x="1200" y="2975"/>
              <a:ext cx="432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90</a:t>
              </a:r>
              <a:r>
                <a:rPr kumimoji="0" lang="en-US" altLang="en-US" baseline="30000">
                  <a:ea typeface="MS PGothic" charset="-128"/>
                </a:rPr>
                <a:t>o</a:t>
              </a:r>
              <a:endParaRPr kumimoji="0" lang="en-US" altLang="en-US">
                <a:ea typeface="MS PGothic" charset="-128"/>
              </a:endParaRPr>
            </a:p>
          </p:txBody>
        </p:sp>
        <p:sp>
          <p:nvSpPr>
            <p:cNvPr id="14365" name="Text Box 15"/>
            <p:cNvSpPr txBox="1">
              <a:spLocks noChangeArrowheads="1"/>
            </p:cNvSpPr>
            <p:nvPr/>
          </p:nvSpPr>
          <p:spPr bwMode="auto">
            <a:xfrm>
              <a:off x="1873" y="3215"/>
              <a:ext cx="431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58</a:t>
              </a:r>
              <a:r>
                <a:rPr kumimoji="0" lang="en-US" altLang="en-US" baseline="30000">
                  <a:ea typeface="MS PGothic" charset="-128"/>
                </a:rPr>
                <a:t>o</a:t>
              </a:r>
              <a:endParaRPr kumimoji="0" lang="en-US" altLang="en-US">
                <a:ea typeface="MS PGothic" charset="-128"/>
              </a:endParaRPr>
            </a:p>
          </p:txBody>
        </p:sp>
      </p:grpSp>
      <p:sp>
        <p:nvSpPr>
          <p:cNvPr id="14340" name="Text Box 29"/>
          <p:cNvSpPr txBox="1">
            <a:spLocks noChangeArrowheads="1"/>
          </p:cNvSpPr>
          <p:nvPr/>
        </p:nvSpPr>
        <p:spPr bwMode="auto">
          <a:xfrm>
            <a:off x="2557463" y="4889500"/>
            <a:ext cx="19812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kumimoji="0" lang="en-US" altLang="en-US" sz="2400" b="1">
                <a:solidFill>
                  <a:srgbClr val="000066"/>
                </a:solidFill>
                <a:ea typeface="MS PGothic" charset="-128"/>
              </a:rPr>
              <a:t>Initial State</a:t>
            </a:r>
            <a:endParaRPr kumimoji="0" lang="en-US" altLang="en-US" sz="2400">
              <a:solidFill>
                <a:srgbClr val="000066"/>
              </a:solidFill>
              <a:ea typeface="MS PGothic" charset="-128"/>
            </a:endParaRPr>
          </a:p>
        </p:txBody>
      </p:sp>
      <p:grpSp>
        <p:nvGrpSpPr>
          <p:cNvPr id="14341" name="Group 16"/>
          <p:cNvGrpSpPr>
            <a:grpSpLocks/>
          </p:cNvGrpSpPr>
          <p:nvPr/>
        </p:nvGrpSpPr>
        <p:grpSpPr bwMode="auto">
          <a:xfrm>
            <a:off x="6748463" y="3365500"/>
            <a:ext cx="3429000" cy="1368425"/>
            <a:chOff x="3216" y="2736"/>
            <a:chExt cx="2832" cy="1296"/>
          </a:xfrm>
        </p:grpSpPr>
        <p:sp>
          <p:nvSpPr>
            <p:cNvPr id="14344" name="Rectangle 17"/>
            <p:cNvSpPr>
              <a:spLocks noChangeArrowheads="1"/>
            </p:cNvSpPr>
            <p:nvPr/>
          </p:nvSpPr>
          <p:spPr bwMode="auto">
            <a:xfrm>
              <a:off x="3216" y="2736"/>
              <a:ext cx="2832" cy="1296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PerspectiveTopRight"/>
              <a:lightRig rig="legacyFlat3" dir="b"/>
            </a:scene3d>
            <a:sp3d extrusionH="887400" contourW="127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</p:spPr>
          <p:txBody>
            <a:bodyPr wrap="none" anchor="ctr">
              <a:flatTx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kumimoji="0" lang="en-US" altLang="en-US" sz="2400">
                <a:ea typeface="MS PGothic" charset="-128"/>
              </a:endParaRPr>
            </a:p>
          </p:txBody>
        </p:sp>
        <p:sp>
          <p:nvSpPr>
            <p:cNvPr id="14345" name="Text Box 18"/>
            <p:cNvSpPr txBox="1">
              <a:spLocks noChangeArrowheads="1"/>
            </p:cNvSpPr>
            <p:nvPr/>
          </p:nvSpPr>
          <p:spPr bwMode="auto">
            <a:xfrm>
              <a:off x="3407" y="2928"/>
              <a:ext cx="433" cy="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70</a:t>
              </a:r>
            </a:p>
          </p:txBody>
        </p:sp>
        <p:sp>
          <p:nvSpPr>
            <p:cNvPr id="14346" name="Text Box 19"/>
            <p:cNvSpPr txBox="1">
              <a:spLocks noChangeArrowheads="1"/>
            </p:cNvSpPr>
            <p:nvPr/>
          </p:nvSpPr>
          <p:spPr bwMode="auto">
            <a:xfrm>
              <a:off x="3552" y="3649"/>
              <a:ext cx="432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70</a:t>
              </a:r>
              <a:r>
                <a:rPr kumimoji="0" lang="en-US" altLang="en-US" baseline="30000">
                  <a:ea typeface="MS PGothic" charset="-128"/>
                </a:rPr>
                <a:t>o</a:t>
              </a:r>
              <a:endParaRPr kumimoji="0" lang="en-US" altLang="en-US">
                <a:ea typeface="MS PGothic" charset="-128"/>
              </a:endParaRPr>
            </a:p>
          </p:txBody>
        </p:sp>
        <p:sp>
          <p:nvSpPr>
            <p:cNvPr id="14347" name="Text Box 20"/>
            <p:cNvSpPr txBox="1">
              <a:spLocks noChangeArrowheads="1"/>
            </p:cNvSpPr>
            <p:nvPr/>
          </p:nvSpPr>
          <p:spPr bwMode="auto">
            <a:xfrm>
              <a:off x="4416" y="2834"/>
              <a:ext cx="529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70</a:t>
              </a:r>
              <a:r>
                <a:rPr kumimoji="0" lang="en-US" altLang="en-US" baseline="30000">
                  <a:ea typeface="MS PGothic" charset="-128"/>
                </a:rPr>
                <a:t>o</a:t>
              </a:r>
              <a:endParaRPr kumimoji="0" lang="en-US" altLang="en-US">
                <a:ea typeface="MS PGothic" charset="-128"/>
              </a:endParaRPr>
            </a:p>
          </p:txBody>
        </p:sp>
        <p:sp>
          <p:nvSpPr>
            <p:cNvPr id="14348" name="Text Box 21"/>
            <p:cNvSpPr txBox="1">
              <a:spLocks noChangeArrowheads="1"/>
            </p:cNvSpPr>
            <p:nvPr/>
          </p:nvSpPr>
          <p:spPr bwMode="auto">
            <a:xfrm>
              <a:off x="4705" y="3361"/>
              <a:ext cx="432" cy="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70</a:t>
              </a:r>
              <a:r>
                <a:rPr kumimoji="0" lang="en-US" altLang="en-US" baseline="30000">
                  <a:ea typeface="MS PGothic" charset="-128"/>
                </a:rPr>
                <a:t>o</a:t>
              </a:r>
              <a:endParaRPr kumimoji="0" lang="en-US" altLang="en-US">
                <a:ea typeface="MS PGothic" charset="-128"/>
              </a:endParaRPr>
            </a:p>
          </p:txBody>
        </p:sp>
        <p:sp>
          <p:nvSpPr>
            <p:cNvPr id="14349" name="Text Box 22"/>
            <p:cNvSpPr txBox="1">
              <a:spLocks noChangeArrowheads="1"/>
            </p:cNvSpPr>
            <p:nvPr/>
          </p:nvSpPr>
          <p:spPr bwMode="auto">
            <a:xfrm>
              <a:off x="5520" y="2879"/>
              <a:ext cx="434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70</a:t>
              </a:r>
              <a:r>
                <a:rPr kumimoji="0" lang="en-US" altLang="en-US" baseline="30000">
                  <a:ea typeface="MS PGothic" charset="-128"/>
                </a:rPr>
                <a:t>o</a:t>
              </a:r>
              <a:endParaRPr kumimoji="0" lang="en-US" altLang="en-US">
                <a:ea typeface="MS PGothic" charset="-128"/>
              </a:endParaRPr>
            </a:p>
          </p:txBody>
        </p:sp>
        <p:sp>
          <p:nvSpPr>
            <p:cNvPr id="14350" name="Text Box 23"/>
            <p:cNvSpPr txBox="1">
              <a:spLocks noChangeArrowheads="1"/>
            </p:cNvSpPr>
            <p:nvPr/>
          </p:nvSpPr>
          <p:spPr bwMode="auto">
            <a:xfrm>
              <a:off x="3937" y="3025"/>
              <a:ext cx="431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70</a:t>
              </a:r>
              <a:r>
                <a:rPr kumimoji="0" lang="en-US" altLang="en-US" baseline="30000">
                  <a:ea typeface="MS PGothic" charset="-128"/>
                </a:rPr>
                <a:t>o</a:t>
              </a:r>
              <a:endParaRPr kumimoji="0" lang="en-US" altLang="en-US">
                <a:ea typeface="MS PGothic" charset="-128"/>
              </a:endParaRPr>
            </a:p>
          </p:txBody>
        </p:sp>
        <p:sp>
          <p:nvSpPr>
            <p:cNvPr id="14351" name="Text Box 24"/>
            <p:cNvSpPr txBox="1">
              <a:spLocks noChangeArrowheads="1"/>
            </p:cNvSpPr>
            <p:nvPr/>
          </p:nvSpPr>
          <p:spPr bwMode="auto">
            <a:xfrm>
              <a:off x="5137" y="3601"/>
              <a:ext cx="431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70</a:t>
              </a:r>
              <a:r>
                <a:rPr kumimoji="0" lang="en-US" altLang="en-US" baseline="30000">
                  <a:ea typeface="MS PGothic" charset="-128"/>
                </a:rPr>
                <a:t>o</a:t>
              </a:r>
              <a:endParaRPr kumimoji="0" lang="en-US" altLang="en-US">
                <a:ea typeface="MS PGothic" charset="-128"/>
              </a:endParaRPr>
            </a:p>
          </p:txBody>
        </p:sp>
        <p:sp>
          <p:nvSpPr>
            <p:cNvPr id="14352" name="Text Box 25"/>
            <p:cNvSpPr txBox="1">
              <a:spLocks noChangeArrowheads="1"/>
            </p:cNvSpPr>
            <p:nvPr/>
          </p:nvSpPr>
          <p:spPr bwMode="auto">
            <a:xfrm>
              <a:off x="4034" y="3504"/>
              <a:ext cx="429" cy="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70</a:t>
              </a:r>
              <a:r>
                <a:rPr kumimoji="0" lang="en-US" altLang="en-US" baseline="30000">
                  <a:ea typeface="MS PGothic" charset="-128"/>
                </a:rPr>
                <a:t>o</a:t>
              </a:r>
              <a:endParaRPr kumimoji="0" lang="en-US" altLang="en-US">
                <a:ea typeface="MS PGothic" charset="-128"/>
              </a:endParaRPr>
            </a:p>
          </p:txBody>
        </p:sp>
        <p:sp>
          <p:nvSpPr>
            <p:cNvPr id="14353" name="Text Box 26"/>
            <p:cNvSpPr txBox="1">
              <a:spLocks noChangeArrowheads="1"/>
            </p:cNvSpPr>
            <p:nvPr/>
          </p:nvSpPr>
          <p:spPr bwMode="auto">
            <a:xfrm>
              <a:off x="4848" y="3025"/>
              <a:ext cx="432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70</a:t>
              </a:r>
              <a:r>
                <a:rPr kumimoji="0" lang="en-US" altLang="en-US" baseline="30000">
                  <a:ea typeface="MS PGothic" charset="-128"/>
                </a:rPr>
                <a:t>o</a:t>
              </a:r>
              <a:endParaRPr kumimoji="0" lang="en-US" altLang="en-US">
                <a:ea typeface="MS PGothic" charset="-128"/>
              </a:endParaRPr>
            </a:p>
          </p:txBody>
        </p:sp>
        <p:sp>
          <p:nvSpPr>
            <p:cNvPr id="14354" name="Text Box 27"/>
            <p:cNvSpPr txBox="1">
              <a:spLocks noChangeArrowheads="1"/>
            </p:cNvSpPr>
            <p:nvPr/>
          </p:nvSpPr>
          <p:spPr bwMode="auto">
            <a:xfrm>
              <a:off x="5520" y="3265"/>
              <a:ext cx="434" cy="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0" lang="en-US" altLang="en-US">
                  <a:ea typeface="MS PGothic" charset="-128"/>
                </a:rPr>
                <a:t>70</a:t>
              </a:r>
              <a:r>
                <a:rPr kumimoji="0" lang="en-US" altLang="en-US" baseline="30000">
                  <a:ea typeface="MS PGothic" charset="-128"/>
                </a:rPr>
                <a:t>o</a:t>
              </a:r>
              <a:endParaRPr kumimoji="0" lang="en-US" altLang="en-US">
                <a:ea typeface="MS PGothic" charset="-128"/>
              </a:endParaRPr>
            </a:p>
          </p:txBody>
        </p:sp>
      </p:grpSp>
      <p:sp>
        <p:nvSpPr>
          <p:cNvPr id="14342" name="Text Box 30"/>
          <p:cNvSpPr txBox="1">
            <a:spLocks noChangeArrowheads="1"/>
          </p:cNvSpPr>
          <p:nvPr/>
        </p:nvSpPr>
        <p:spPr bwMode="auto">
          <a:xfrm>
            <a:off x="7739063" y="4889500"/>
            <a:ext cx="1828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kumimoji="0" lang="en-US" altLang="en-US" sz="2400" b="1">
                <a:solidFill>
                  <a:srgbClr val="000066"/>
                </a:solidFill>
                <a:ea typeface="MS PGothic" charset="-128"/>
              </a:rPr>
              <a:t>Final State</a:t>
            </a:r>
            <a:endParaRPr kumimoji="0" lang="en-US" altLang="en-US" sz="2400">
              <a:solidFill>
                <a:srgbClr val="000066"/>
              </a:solidFill>
              <a:ea typeface="MS PGothic" charset="-128"/>
            </a:endParaRPr>
          </a:p>
        </p:txBody>
      </p:sp>
      <p:sp>
        <p:nvSpPr>
          <p:cNvPr id="14343" name="Line 32"/>
          <p:cNvSpPr>
            <a:spLocks noChangeShapeType="1"/>
          </p:cNvSpPr>
          <p:nvPr/>
        </p:nvSpPr>
        <p:spPr bwMode="auto">
          <a:xfrm>
            <a:off x="5757863" y="4051300"/>
            <a:ext cx="838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Means of Heat Transfer</a:t>
            </a:r>
            <a:endParaRPr lang="zh-CN" altLang="en-US" dirty="0">
              <a:ea typeface="+mn-ea"/>
            </a:endParaRPr>
          </a:p>
        </p:txBody>
      </p:sp>
      <p:sp>
        <p:nvSpPr>
          <p:cNvPr id="15362" name="Rectangle 3"/>
          <p:cNvSpPr txBox="1">
            <a:spLocks noChangeArrowheads="1"/>
          </p:cNvSpPr>
          <p:nvPr/>
        </p:nvSpPr>
        <p:spPr bwMode="auto">
          <a:xfrm>
            <a:off x="1995488" y="903288"/>
            <a:ext cx="82296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914400" indent="-4572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800">
                <a:solidFill>
                  <a:srgbClr val="000000"/>
                </a:solidFill>
                <a:ea typeface="MS PGothic" charset="-128"/>
              </a:rPr>
              <a:t>Three types of heat transfer covered: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800" b="1">
                <a:solidFill>
                  <a:srgbClr val="000000"/>
                </a:solidFill>
                <a:ea typeface="MS PGothic" charset="-128"/>
              </a:rPr>
              <a:t>Conduction</a:t>
            </a:r>
            <a:r>
              <a:rPr kumimoji="0" lang="en-US" altLang="en-US" sz="2800">
                <a:solidFill>
                  <a:srgbClr val="000000"/>
                </a:solidFill>
                <a:ea typeface="MS PGothic" charset="-128"/>
              </a:rPr>
              <a:t>: through matter (solids)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800" b="1">
                <a:solidFill>
                  <a:srgbClr val="000000"/>
                </a:solidFill>
                <a:ea typeface="MS PGothic" charset="-128"/>
              </a:rPr>
              <a:t>Convection</a:t>
            </a:r>
            <a:r>
              <a:rPr kumimoji="0" lang="en-US" altLang="en-US" sz="2800">
                <a:solidFill>
                  <a:srgbClr val="000000"/>
                </a:solidFill>
                <a:ea typeface="MS PGothic" charset="-128"/>
              </a:rPr>
              <a:t>: through fluids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kumimoji="0" lang="en-US" altLang="en-US" sz="2800" b="1">
                <a:solidFill>
                  <a:srgbClr val="000000"/>
                </a:solidFill>
                <a:ea typeface="MS PGothic" charset="-128"/>
              </a:rPr>
              <a:t>Radiation</a:t>
            </a:r>
            <a:r>
              <a:rPr kumimoji="0" lang="en-US" altLang="en-US" sz="2800">
                <a:solidFill>
                  <a:srgbClr val="000000"/>
                </a:solidFill>
                <a:ea typeface="MS PGothic" charset="-128"/>
              </a:rPr>
              <a:t>: does not require medium</a:t>
            </a:r>
          </a:p>
        </p:txBody>
      </p:sp>
      <p:pic>
        <p:nvPicPr>
          <p:cNvPr id="15363" name="Picture 14" descr="heatran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688" y="3608388"/>
            <a:ext cx="3505200" cy="264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8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altLang="zh-CN" dirty="0" smtClean="0">
                <a:ea typeface="+mn-ea"/>
              </a:rPr>
              <a:t>Conduction</a:t>
            </a:r>
            <a:endParaRPr lang="zh-CN" altLang="en-US" dirty="0">
              <a:ea typeface="+mn-ea"/>
            </a:endParaRPr>
          </a:p>
        </p:txBody>
      </p:sp>
      <p:sp>
        <p:nvSpPr>
          <p:cNvPr id="1026" name="Rectangle 3"/>
          <p:cNvSpPr txBox="1">
            <a:spLocks noChangeArrowheads="1"/>
          </p:cNvSpPr>
          <p:nvPr/>
        </p:nvSpPr>
        <p:spPr bwMode="auto">
          <a:xfrm>
            <a:off x="2773363" y="1209675"/>
            <a:ext cx="73263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447675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</a:pPr>
            <a:endParaRPr kumimoji="0" lang="en-US" altLang="en-US" sz="2400">
              <a:ea typeface="MS PGothic" charset="-128"/>
            </a:endParaRPr>
          </a:p>
          <a:p>
            <a:pPr>
              <a:spcBef>
                <a:spcPct val="20000"/>
              </a:spcBef>
            </a:pPr>
            <a:endParaRPr kumimoji="0" lang="en-US" altLang="en-US" sz="2400">
              <a:ea typeface="MS PGothic" charset="-128"/>
            </a:endParaRPr>
          </a:p>
        </p:txBody>
      </p:sp>
      <p:sp>
        <p:nvSpPr>
          <p:cNvPr id="1027" name="Rectangle 18"/>
          <p:cNvSpPr>
            <a:spLocks noChangeArrowheads="1"/>
          </p:cNvSpPr>
          <p:nvPr/>
        </p:nvSpPr>
        <p:spPr bwMode="auto">
          <a:xfrm>
            <a:off x="6811963" y="1630363"/>
            <a:ext cx="3200400" cy="1371600"/>
          </a:xfrm>
          <a:prstGeom prst="rect">
            <a:avLst/>
          </a:prstGeom>
          <a:gradFill rotWithShape="1">
            <a:gsLst>
              <a:gs pos="0">
                <a:srgbClr val="CC0000"/>
              </a:gs>
              <a:gs pos="100000">
                <a:srgbClr val="3366CC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kumimoji="0" lang="en-US" altLang="en-US" sz="2400">
                <a:ea typeface="MS PGothic" charset="-128"/>
              </a:rPr>
              <a:t>100°F</a:t>
            </a:r>
          </a:p>
          <a:p>
            <a:endParaRPr kumimoji="0" lang="en-US" altLang="en-US" sz="2400">
              <a:ea typeface="MS PGothic" charset="-128"/>
            </a:endParaRPr>
          </a:p>
          <a:p>
            <a:endParaRPr kumimoji="0" lang="en-US" altLang="en-US" sz="2400">
              <a:ea typeface="MS PGothic" charset="-128"/>
            </a:endParaRPr>
          </a:p>
          <a:p>
            <a:endParaRPr kumimoji="0" lang="en-US" altLang="en-US" sz="2400">
              <a:ea typeface="MS PGothic" charset="-128"/>
            </a:endParaRPr>
          </a:p>
          <a:p>
            <a:endParaRPr kumimoji="0" lang="en-US" altLang="en-US" sz="2400">
              <a:ea typeface="MS PGothic" charset="-128"/>
            </a:endParaRPr>
          </a:p>
          <a:p>
            <a:endParaRPr kumimoji="0" lang="en-US" altLang="en-US" sz="2400">
              <a:ea typeface="MS PGothic" charset="-128"/>
            </a:endParaRPr>
          </a:p>
          <a:p>
            <a:endParaRPr kumimoji="0" lang="en-US" altLang="en-US" sz="2400">
              <a:ea typeface="MS PGothic" charset="-128"/>
            </a:endParaRPr>
          </a:p>
          <a:p>
            <a:endParaRPr kumimoji="0" lang="en-US" altLang="en-US" sz="2400">
              <a:ea typeface="MS PGothic" charset="-128"/>
            </a:endParaRPr>
          </a:p>
          <a:p>
            <a:endParaRPr kumimoji="0" lang="en-US" altLang="en-US" sz="2400">
              <a:ea typeface="MS PGothic" charset="-128"/>
            </a:endParaRPr>
          </a:p>
          <a:p>
            <a:endParaRPr kumimoji="0" lang="en-US" altLang="en-US" sz="2400">
              <a:ea typeface="MS PGothic" charset="-128"/>
            </a:endParaRPr>
          </a:p>
          <a:p>
            <a:r>
              <a:rPr kumimoji="0" lang="en-US" altLang="en-US" sz="2400">
                <a:ea typeface="MS PGothic" charset="-128"/>
              </a:rPr>
              <a:t>200°F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057275" y="1009650"/>
            <a:ext cx="4038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spcBef>
                <a:spcPts val="1000"/>
              </a:spcBef>
              <a:buFont typeface="Arial" charset="0"/>
              <a:buChar char="•"/>
            </a:pPr>
            <a:r>
              <a:rPr kumimoji="0" lang="en-US" altLang="en-US" sz="2500" dirty="0"/>
              <a:t>Heat transferred through a solid body</a:t>
            </a:r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7497763" y="2011363"/>
            <a:ext cx="2514600" cy="685800"/>
            <a:chOff x="2592" y="3408"/>
            <a:chExt cx="528" cy="384"/>
          </a:xfrm>
        </p:grpSpPr>
        <p:sp>
          <p:nvSpPr>
            <p:cNvPr id="1034" name="Line 7"/>
            <p:cNvSpPr>
              <a:spLocks noChangeShapeType="1"/>
            </p:cNvSpPr>
            <p:nvPr/>
          </p:nvSpPr>
          <p:spPr bwMode="auto">
            <a:xfrm>
              <a:off x="2592" y="3408"/>
              <a:ext cx="52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" name="Line 8"/>
            <p:cNvSpPr>
              <a:spLocks noChangeShapeType="1"/>
            </p:cNvSpPr>
            <p:nvPr/>
          </p:nvSpPr>
          <p:spPr bwMode="auto">
            <a:xfrm>
              <a:off x="2592" y="3600"/>
              <a:ext cx="52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" name="Line 9"/>
            <p:cNvSpPr>
              <a:spLocks noChangeShapeType="1"/>
            </p:cNvSpPr>
            <p:nvPr/>
          </p:nvSpPr>
          <p:spPr bwMode="auto">
            <a:xfrm>
              <a:off x="2592" y="3792"/>
              <a:ext cx="52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1352550" y="3490913"/>
            <a:ext cx="9634538" cy="2586037"/>
            <a:chOff x="1354" y="3084"/>
            <a:chExt cx="4757" cy="1480"/>
          </a:xfrm>
        </p:grpSpPr>
        <p:sp>
          <p:nvSpPr>
            <p:cNvPr id="1032" name="Text Box 12"/>
            <p:cNvSpPr txBox="1">
              <a:spLocks noChangeArrowheads="1"/>
            </p:cNvSpPr>
            <p:nvPr/>
          </p:nvSpPr>
          <p:spPr bwMode="auto">
            <a:xfrm>
              <a:off x="3615" y="3311"/>
              <a:ext cx="249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lnSpc>
                  <a:spcPct val="75000"/>
                </a:lnSpc>
                <a:spcBef>
                  <a:spcPct val="50000"/>
                </a:spcBef>
              </a:pPr>
              <a:r>
                <a:rPr kumimoji="0" lang="en-US" altLang="en-US" sz="2400">
                  <a:solidFill>
                    <a:srgbClr val="000000"/>
                  </a:solidFill>
                  <a:ea typeface="MS PGothic" charset="-128"/>
                </a:rPr>
                <a:t>     </a:t>
              </a:r>
              <a:r>
                <a:rPr kumimoji="0" lang="en-US" altLang="en-US" sz="2400" i="1">
                  <a:solidFill>
                    <a:srgbClr val="000000"/>
                  </a:solidFill>
                  <a:ea typeface="MS PGothic" charset="-128"/>
                </a:rPr>
                <a:t>k</a:t>
              </a:r>
              <a:r>
                <a:rPr kumimoji="0" lang="en-US" altLang="en-US" sz="2400">
                  <a:solidFill>
                    <a:srgbClr val="000000"/>
                  </a:solidFill>
                  <a:ea typeface="MS PGothic" charset="-128"/>
                </a:rPr>
                <a:t> = Coefficient of </a:t>
              </a:r>
            </a:p>
            <a:p>
              <a:pPr>
                <a:lnSpc>
                  <a:spcPct val="75000"/>
                </a:lnSpc>
                <a:spcBef>
                  <a:spcPct val="50000"/>
                </a:spcBef>
              </a:pPr>
              <a:r>
                <a:rPr kumimoji="0" lang="en-US" altLang="en-US" sz="2400">
                  <a:solidFill>
                    <a:srgbClr val="000000"/>
                  </a:solidFill>
                  <a:ea typeface="MS PGothic" charset="-128"/>
                </a:rPr>
                <a:t>           thermal conductivity </a:t>
              </a:r>
            </a:p>
            <a:p>
              <a:pPr>
                <a:lnSpc>
                  <a:spcPct val="75000"/>
                </a:lnSpc>
                <a:spcBef>
                  <a:spcPct val="50000"/>
                </a:spcBef>
              </a:pPr>
              <a:r>
                <a:rPr kumimoji="0" lang="en-US" altLang="en-US" sz="2400">
                  <a:solidFill>
                    <a:srgbClr val="000000"/>
                  </a:solidFill>
                  <a:ea typeface="MS PGothic" charset="-128"/>
                </a:rPr>
                <a:t>     </a:t>
              </a:r>
              <a:r>
                <a:rPr kumimoji="0" lang="en-US" altLang="en-US" sz="2400" i="1">
                  <a:solidFill>
                    <a:srgbClr val="000000"/>
                  </a:solidFill>
                  <a:ea typeface="MS PGothic" charset="-128"/>
                </a:rPr>
                <a:t>A</a:t>
              </a:r>
              <a:r>
                <a:rPr kumimoji="0" lang="en-US" altLang="en-US" sz="2400">
                  <a:solidFill>
                    <a:srgbClr val="000000"/>
                  </a:solidFill>
                  <a:ea typeface="MS PGothic" charset="-128"/>
                </a:rPr>
                <a:t> = Cross-sectional area 	</a:t>
              </a:r>
            </a:p>
          </p:txBody>
        </p:sp>
        <p:sp>
          <p:nvSpPr>
            <p:cNvPr id="1033" name="Rectangle 13"/>
            <p:cNvSpPr>
              <a:spLocks noChangeArrowheads="1"/>
            </p:cNvSpPr>
            <p:nvPr/>
          </p:nvSpPr>
          <p:spPr bwMode="auto">
            <a:xfrm>
              <a:off x="1354" y="3084"/>
              <a:ext cx="1923" cy="1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kumimoji="0" lang="en-US" altLang="en-US" sz="2400" i="1">
                  <a:solidFill>
                    <a:srgbClr val="000000"/>
                  </a:solidFill>
                  <a:ea typeface="MS PGothic" charset="-128"/>
                </a:rPr>
                <a:t>q </a:t>
              </a:r>
              <a:r>
                <a:rPr kumimoji="0" lang="en-US" altLang="en-US" sz="2400">
                  <a:solidFill>
                    <a:srgbClr val="000000"/>
                  </a:solidFill>
                  <a:ea typeface="MS PGothic" charset="-128"/>
                </a:rPr>
                <a:t>= Heat transferred </a:t>
              </a:r>
            </a:p>
            <a:p>
              <a:r>
                <a:rPr kumimoji="0" lang="en-US" altLang="en-US" sz="2400">
                  <a:solidFill>
                    <a:srgbClr val="000000"/>
                  </a:solidFill>
                  <a:ea typeface="MS PGothic" charset="-128"/>
                </a:rPr>
                <a:t>      per unit time</a:t>
              </a:r>
            </a:p>
            <a:p>
              <a:endParaRPr kumimoji="0" lang="en-US" altLang="en-US" sz="1200">
                <a:solidFill>
                  <a:srgbClr val="000000"/>
                </a:solidFill>
                <a:ea typeface="MS PGothic" charset="-128"/>
              </a:endParaRPr>
            </a:p>
            <a:p>
              <a:r>
                <a:rPr kumimoji="0" lang="el-GR" altLang="en-US" i="1">
                  <a:solidFill>
                    <a:srgbClr val="000000"/>
                  </a:solidFill>
                  <a:ea typeface="MS PGothic" charset="-128"/>
                </a:rPr>
                <a:t>Δ</a:t>
              </a:r>
              <a:r>
                <a:rPr kumimoji="0" lang="en-US" altLang="en-US" i="1">
                  <a:solidFill>
                    <a:srgbClr val="000000"/>
                  </a:solidFill>
                  <a:ea typeface="MS PGothic" charset="-128"/>
                </a:rPr>
                <a:t> </a:t>
              </a:r>
              <a:r>
                <a:rPr kumimoji="0" lang="en-US" altLang="en-US" sz="2400" i="1">
                  <a:solidFill>
                    <a:srgbClr val="000000"/>
                  </a:solidFill>
                  <a:ea typeface="MS PGothic" charset="-128"/>
                </a:rPr>
                <a:t>T</a:t>
              </a:r>
              <a:r>
                <a:rPr kumimoji="0" lang="en-US" altLang="en-US" sz="2400">
                  <a:solidFill>
                    <a:srgbClr val="000000"/>
                  </a:solidFill>
                  <a:ea typeface="MS PGothic" charset="-128"/>
                </a:rPr>
                <a:t> = Difference in </a:t>
              </a:r>
            </a:p>
            <a:p>
              <a:r>
                <a:rPr kumimoji="0" lang="en-US" altLang="en-US" sz="2400">
                  <a:solidFill>
                    <a:srgbClr val="000000"/>
                  </a:solidFill>
                  <a:ea typeface="MS PGothic" charset="-128"/>
                </a:rPr>
                <a:t>         temperature</a:t>
              </a:r>
            </a:p>
            <a:p>
              <a:pPr>
                <a:lnSpc>
                  <a:spcPct val="75000"/>
                </a:lnSpc>
                <a:spcBef>
                  <a:spcPct val="50000"/>
                </a:spcBef>
              </a:pPr>
              <a:r>
                <a:rPr kumimoji="0" lang="el-GR" altLang="en-US" i="1">
                  <a:solidFill>
                    <a:srgbClr val="000000"/>
                  </a:solidFill>
                  <a:ea typeface="MS PGothic" charset="-128"/>
                </a:rPr>
                <a:t>Δ</a:t>
              </a:r>
              <a:r>
                <a:rPr kumimoji="0" lang="en-US" altLang="en-US" i="1">
                  <a:solidFill>
                    <a:srgbClr val="000000"/>
                  </a:solidFill>
                  <a:ea typeface="MS PGothic" charset="-128"/>
                </a:rPr>
                <a:t> </a:t>
              </a:r>
              <a:r>
                <a:rPr kumimoji="0" lang="en-US" altLang="en-US" sz="2400" i="1">
                  <a:solidFill>
                    <a:srgbClr val="000000"/>
                  </a:solidFill>
                  <a:ea typeface="MS PGothic" charset="-128"/>
                </a:rPr>
                <a:t>X</a:t>
              </a:r>
              <a:r>
                <a:rPr kumimoji="0" lang="en-US" altLang="en-US" sz="2400">
                  <a:solidFill>
                    <a:srgbClr val="000000"/>
                  </a:solidFill>
                  <a:ea typeface="MS PGothic" charset="-128"/>
                </a:rPr>
                <a:t> = Length of material</a:t>
              </a:r>
            </a:p>
            <a:p>
              <a:endParaRPr kumimoji="0" lang="en-US" altLang="en-US" sz="2400">
                <a:solidFill>
                  <a:srgbClr val="000000"/>
                </a:solidFill>
                <a:ea typeface="MS PGothic" charset="-128"/>
              </a:endParaRPr>
            </a:p>
          </p:txBody>
        </p:sp>
      </p:grpSp>
      <p:graphicFrame>
        <p:nvGraphicFramePr>
          <p:cNvPr id="1031" name="Object 14"/>
          <p:cNvGraphicFramePr>
            <a:graphicFrameLocks noChangeAspect="1"/>
          </p:cNvGraphicFramePr>
          <p:nvPr/>
        </p:nvGraphicFramePr>
        <p:xfrm>
          <a:off x="2038350" y="2178050"/>
          <a:ext cx="2057400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Equation" r:id="rId3" imgW="799753" imgH="393529" progId="Equation.3">
                  <p:embed/>
                </p:oleObj>
              </mc:Choice>
              <mc:Fallback>
                <p:oleObj name="Equation" r:id="rId3" imgW="799753" imgH="393529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8350" y="2178050"/>
                        <a:ext cx="2057400" cy="1012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/>
    </p:bldLst>
  </p:timing>
</p:sld>
</file>

<file path=ppt/theme/theme1.xml><?xml version="1.0" encoding="utf-8"?>
<a:theme xmlns:a="http://schemas.openxmlformats.org/drawingml/2006/main" name="New Lab 11 Heat Transfer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New Lab 11 Heat Transfer.potx</Template>
  <TotalTime>305</TotalTime>
  <Words>1073</Words>
  <Application>Microsoft Macintosh PowerPoint</Application>
  <PresentationFormat>Widescreen</PresentationFormat>
  <Paragraphs>277</Paragraphs>
  <Slides>28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MS PGothic</vt:lpstr>
      <vt:lpstr>Tahoma</vt:lpstr>
      <vt:lpstr>宋体</vt:lpstr>
      <vt:lpstr>黑体</vt:lpstr>
      <vt:lpstr>New Lab 11 Heat Transfer</vt:lpstr>
      <vt:lpstr>Equation</vt:lpstr>
      <vt:lpstr>Heat Transfer &amp; Thermal Insulation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Mousetrap Car Competition</dc:title>
  <dc:creator>Recitation</dc:creator>
  <cp:lastModifiedBy>General Engineering</cp:lastModifiedBy>
  <cp:revision>46</cp:revision>
  <dcterms:created xsi:type="dcterms:W3CDTF">2015-09-15T21:20:55Z</dcterms:created>
  <dcterms:modified xsi:type="dcterms:W3CDTF">2017-11-19T17:43:40Z</dcterms:modified>
</cp:coreProperties>
</file>