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4" r:id="rId1"/>
  </p:sldMasterIdLst>
  <p:notesMasterIdLst>
    <p:notesMasterId r:id="rId40"/>
  </p:notesMasterIdLst>
  <p:sldIdLst>
    <p:sldId id="256" r:id="rId2"/>
    <p:sldId id="258" r:id="rId3"/>
    <p:sldId id="259" r:id="rId4"/>
    <p:sldId id="261" r:id="rId5"/>
    <p:sldId id="301" r:id="rId6"/>
    <p:sldId id="332" r:id="rId7"/>
    <p:sldId id="262" r:id="rId8"/>
    <p:sldId id="263" r:id="rId9"/>
    <p:sldId id="264" r:id="rId10"/>
    <p:sldId id="308" r:id="rId11"/>
    <p:sldId id="309" r:id="rId12"/>
    <p:sldId id="310" r:id="rId13"/>
    <p:sldId id="314" r:id="rId14"/>
    <p:sldId id="333" r:id="rId15"/>
    <p:sldId id="316" r:id="rId16"/>
    <p:sldId id="281" r:id="rId17"/>
    <p:sldId id="288" r:id="rId18"/>
    <p:sldId id="317" r:id="rId19"/>
    <p:sldId id="335" r:id="rId20"/>
    <p:sldId id="319" r:id="rId21"/>
    <p:sldId id="282" r:id="rId22"/>
    <p:sldId id="322" r:id="rId23"/>
    <p:sldId id="323" r:id="rId24"/>
    <p:sldId id="321" r:id="rId25"/>
    <p:sldId id="350" r:id="rId26"/>
    <p:sldId id="351" r:id="rId27"/>
    <p:sldId id="327" r:id="rId28"/>
    <p:sldId id="328" r:id="rId29"/>
    <p:sldId id="329" r:id="rId30"/>
    <p:sldId id="297" r:id="rId31"/>
    <p:sldId id="341" r:id="rId32"/>
    <p:sldId id="345" r:id="rId33"/>
    <p:sldId id="266" r:id="rId34"/>
    <p:sldId id="267" r:id="rId35"/>
    <p:sldId id="268" r:id="rId36"/>
    <p:sldId id="269" r:id="rId37"/>
    <p:sldId id="270" r:id="rId38"/>
    <p:sldId id="300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A74EC1FE-6413-4F3B-93DA-631851E11218}">
          <p14:sldIdLst>
            <p14:sldId id="256"/>
            <p14:sldId id="258"/>
            <p14:sldId id="259"/>
            <p14:sldId id="261"/>
            <p14:sldId id="301"/>
            <p14:sldId id="332"/>
            <p14:sldId id="262"/>
            <p14:sldId id="263"/>
            <p14:sldId id="264"/>
            <p14:sldId id="308"/>
            <p14:sldId id="309"/>
            <p14:sldId id="310"/>
            <p14:sldId id="314"/>
            <p14:sldId id="333"/>
            <p14:sldId id="316"/>
            <p14:sldId id="281"/>
            <p14:sldId id="288"/>
            <p14:sldId id="317"/>
            <p14:sldId id="335"/>
            <p14:sldId id="319"/>
            <p14:sldId id="282"/>
            <p14:sldId id="322"/>
            <p14:sldId id="323"/>
            <p14:sldId id="321"/>
            <p14:sldId id="350"/>
            <p14:sldId id="351"/>
            <p14:sldId id="327"/>
            <p14:sldId id="328"/>
            <p14:sldId id="329"/>
            <p14:sldId id="297"/>
            <p14:sldId id="341"/>
            <p14:sldId id="345"/>
            <p14:sldId id="266"/>
            <p14:sldId id="267"/>
            <p14:sldId id="268"/>
            <p14:sldId id="269"/>
            <p14:sldId id="270"/>
            <p14:sldId id="30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57068C"/>
    <a:srgbClr val="00B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2764" autoAdjust="0"/>
  </p:normalViewPr>
  <p:slideViewPr>
    <p:cSldViewPr snapToGrid="0">
      <p:cViewPr varScale="1">
        <p:scale>
          <a:sx n="68" d="100"/>
          <a:sy n="68" d="100"/>
        </p:scale>
        <p:origin x="816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2AFFE3-E66B-4A23-8D12-583CE4999773}" type="datetimeFigureOut">
              <a:rPr lang="en-US" smtClean="0"/>
              <a:t>2/2/2019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5202FD-EC78-4932-AEB6-5F893C87C2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4689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202FD-EC78-4932-AEB6-5F893C87C2A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2629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202FD-EC78-4932-AEB6-5F893C87C2A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2773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28575">
            <a:solidFill>
              <a:srgbClr val="5706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4240924" y="3543300"/>
            <a:ext cx="3710152" cy="2743200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0" name="Rectangle 9"/>
          <p:cNvSpPr>
            <a:spLocks noChangeArrowheads="1"/>
          </p:cNvSpPr>
          <p:nvPr userDrawn="1"/>
        </p:nvSpPr>
        <p:spPr bwMode="auto">
          <a:xfrm>
            <a:off x="0" y="6405319"/>
            <a:ext cx="12192000" cy="457200"/>
          </a:xfrm>
          <a:prstGeom prst="rect">
            <a:avLst/>
          </a:prstGeom>
          <a:solidFill>
            <a:srgbClr val="57068C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/>
        </p:spPr>
        <p:txBody>
          <a:bodyPr anchor="ctr"/>
          <a:lstStyle/>
          <a:p>
            <a:pPr algn="ctr" defTabSz="914377">
              <a:defRPr/>
            </a:pPr>
            <a:endParaRPr lang="en-US" sz="2400" dirty="0">
              <a:solidFill>
                <a:prstClr val="white"/>
              </a:solidFill>
              <a:ea typeface="MS PGothic" pitchFamily="34" charset="-128"/>
            </a:endParaRPr>
          </a:p>
        </p:txBody>
      </p:sp>
      <p:pic>
        <p:nvPicPr>
          <p:cNvPr id="11" name="Picture 10" descr="C:\Users\Rondell\Desktop\Benchmark A\EG newlogo v4 2048x789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2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62" t="16378" r="6138" b="16362"/>
          <a:stretch/>
        </p:blipFill>
        <p:spPr bwMode="auto">
          <a:xfrm>
            <a:off x="11320272" y="6517360"/>
            <a:ext cx="772759" cy="22860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Title 15"/>
          <p:cNvSpPr>
            <a:spLocks noGrp="1"/>
          </p:cNvSpPr>
          <p:nvPr>
            <p:ph type="title" hasCustomPrompt="1"/>
          </p:nvPr>
        </p:nvSpPr>
        <p:spPr>
          <a:xfrm>
            <a:off x="0" y="228600"/>
            <a:ext cx="12192000" cy="3195881"/>
          </a:xfrm>
        </p:spPr>
        <p:txBody>
          <a:bodyPr>
            <a:noAutofit/>
          </a:bodyPr>
          <a:lstStyle>
            <a:lvl1pPr algn="ctr">
              <a:defRPr sz="8800"/>
            </a:lvl1pPr>
          </a:lstStyle>
          <a:p>
            <a:r>
              <a:rPr lang="en-US" dirty="0"/>
              <a:t>Click to edit title</a:t>
            </a:r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72" y="6517360"/>
            <a:ext cx="1464469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0029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/>
            <p:cNvSpPr>
              <a:spLocks noChangeArrowheads="1"/>
            </p:cNvSpPr>
            <p:nvPr userDrawn="1"/>
          </p:nvSpPr>
          <p:spPr bwMode="auto">
            <a:xfrm>
              <a:off x="0" y="0"/>
              <a:ext cx="12192000" cy="731520"/>
            </a:xfrm>
            <a:prstGeom prst="rect">
              <a:avLst/>
            </a:prstGeom>
            <a:solidFill>
              <a:srgbClr val="57068C"/>
            </a:solidFill>
            <a:ln>
              <a:noFill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  <a:extLst/>
          </p:spPr>
          <p:txBody>
            <a:bodyPr anchor="ctr"/>
            <a:lstStyle/>
            <a:p>
              <a:pPr algn="ctr" defTabSz="914377">
                <a:defRPr/>
              </a:pPr>
              <a:endParaRPr lang="en-US" sz="2400" dirty="0">
                <a:solidFill>
                  <a:prstClr val="white"/>
                </a:solidFill>
                <a:ea typeface="MS PGothic" pitchFamily="34" charset="-128"/>
              </a:endParaRPr>
            </a:p>
          </p:txBody>
        </p:sp>
        <p:pic>
          <p:nvPicPr>
            <p:cNvPr id="11" name="Picture 10" descr="C:\Users\Rondell\Desktop\Benchmark A\EG newlogo v4 2048x789.png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42000"/>
                      </a14:imgEffect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62" t="16378" r="6138" b="16362"/>
            <a:stretch/>
          </p:blipFill>
          <p:spPr bwMode="auto">
            <a:xfrm>
              <a:off x="11140006" y="6400800"/>
              <a:ext cx="772759" cy="2286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7" name="Text Placeholder 14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0"/>
            <a:ext cx="12192000" cy="731520"/>
          </a:xfr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TITLE</a:t>
            </a:r>
          </a:p>
        </p:txBody>
      </p:sp>
      <p:sp>
        <p:nvSpPr>
          <p:cNvPr id="18" name="Rectangle 1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28575">
            <a:solidFill>
              <a:srgbClr val="5706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1" hasCustomPrompt="1"/>
          </p:nvPr>
        </p:nvSpPr>
        <p:spPr>
          <a:xfrm>
            <a:off x="0" y="914399"/>
            <a:ext cx="12192000" cy="5339751"/>
          </a:xfrm>
        </p:spPr>
        <p:txBody>
          <a:bodyPr/>
          <a:lstStyle>
            <a:lvl1pPr marL="685800" indent="-228600">
              <a:buSzPct val="100000"/>
              <a:defRPr sz="3600"/>
            </a:lvl1pPr>
            <a:lvl2pPr marL="1143000" indent="-228600">
              <a:defRPr sz="3200"/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Text </a:t>
            </a:r>
          </a:p>
          <a:p>
            <a:pPr lvl="0"/>
            <a:r>
              <a:rPr lang="en-US" dirty="0"/>
              <a:t>Text</a:t>
            </a:r>
          </a:p>
          <a:p>
            <a:pPr lvl="0"/>
            <a:r>
              <a:rPr lang="en-US" dirty="0"/>
              <a:t>Text</a:t>
            </a:r>
          </a:p>
          <a:p>
            <a:pPr lvl="1"/>
            <a:r>
              <a:rPr lang="en-US" dirty="0"/>
              <a:t>Text </a:t>
            </a:r>
          </a:p>
          <a:p>
            <a:pPr lvl="1"/>
            <a:r>
              <a:rPr lang="en-US" dirty="0"/>
              <a:t>Text</a:t>
            </a:r>
          </a:p>
          <a:p>
            <a:pPr lvl="1"/>
            <a:r>
              <a:rPr lang="en-US" dirty="0"/>
              <a:t>Text</a:t>
            </a:r>
          </a:p>
        </p:txBody>
      </p:sp>
      <p:sp>
        <p:nvSpPr>
          <p:cNvPr id="19" name="Rectangle 18"/>
          <p:cNvSpPr>
            <a:spLocks noChangeArrowheads="1"/>
          </p:cNvSpPr>
          <p:nvPr userDrawn="1"/>
        </p:nvSpPr>
        <p:spPr bwMode="auto">
          <a:xfrm>
            <a:off x="0" y="6405319"/>
            <a:ext cx="12192000" cy="457200"/>
          </a:xfrm>
          <a:prstGeom prst="rect">
            <a:avLst/>
          </a:prstGeom>
          <a:solidFill>
            <a:srgbClr val="57068C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/>
        </p:spPr>
        <p:txBody>
          <a:bodyPr anchor="ctr"/>
          <a:lstStyle/>
          <a:p>
            <a:pPr algn="ctr" defTabSz="914377">
              <a:defRPr/>
            </a:pPr>
            <a:endParaRPr lang="en-US" sz="2400" dirty="0">
              <a:solidFill>
                <a:prstClr val="white"/>
              </a:solidFill>
              <a:ea typeface="MS PGothic" pitchFamily="34" charset="-128"/>
            </a:endParaRPr>
          </a:p>
        </p:txBody>
      </p:sp>
      <p:pic>
        <p:nvPicPr>
          <p:cNvPr id="21" name="Picture 20" descr="C:\Users\Rondell\Desktop\Benchmark A\EG newlogo v4 2048x789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2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62" t="16378" r="6138" b="16362"/>
          <a:stretch/>
        </p:blipFill>
        <p:spPr bwMode="auto">
          <a:xfrm>
            <a:off x="11320272" y="6517360"/>
            <a:ext cx="772759" cy="22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72" y="6517360"/>
            <a:ext cx="1464469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6651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9EC4E8-95F1-4BAF-9024-4DE4F8F5D4A5}" type="datetimeFigureOut">
              <a:rPr lang="en-US" smtClean="0"/>
              <a:t>2/2/2019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441DBA-AC74-4466-8E52-E461CACFA2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7683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manual.eg.poly.edu/index.php/Mars_Rover_Robot_(MRR)#Data_Specifications" TargetMode="External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w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hyperlink" Target="https://manual.eg.poly.edu/index.php/3D_Printing_Extra_Credit" TargetMode="Externa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hyperlink" Target="https://manual.eg.poly.edu/index.php/3D_Printing_Extra_Credit" TargetMode="Externa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hyperlink" Target="https://eg.poly.edu/3DPrinting.php" TargetMode="Externa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manual.eg.poly.edu/index.php/Submission_Guidelines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microsoft.com/office/2007/relationships/hdphoto" Target="../media/hdphoto3.wdp"/><Relationship Id="rId4" Type="http://schemas.openxmlformats.org/officeDocument/2006/relationships/image" Target="../media/image12.png"/><Relationship Id="rId9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Semester-Long Design Project</a:t>
            </a:r>
          </a:p>
        </p:txBody>
      </p:sp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669" y="3543300"/>
            <a:ext cx="2867025" cy="2293620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3445" y="3543300"/>
            <a:ext cx="2785110" cy="2293620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643337A-9C44-47CA-BA7C-6AFFE225E0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5" r="4221"/>
          <a:stretch/>
        </p:blipFill>
        <p:spPr>
          <a:xfrm>
            <a:off x="767668" y="3536831"/>
            <a:ext cx="2867025" cy="23065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A4E33B5-13C2-4E80-9841-96488A4653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7306" y="3549769"/>
            <a:ext cx="2785110" cy="2293620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408EAE5-50E3-4803-B445-717AAFCD772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19"/>
          <a:stretch/>
        </p:blipFill>
        <p:spPr>
          <a:xfrm>
            <a:off x="4703444" y="3532822"/>
            <a:ext cx="2785110" cy="23145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23EACEC-D0F5-4E96-AD8E-246112C2200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8440" r="-4075" b="9276"/>
          <a:stretch/>
        </p:blipFill>
        <p:spPr>
          <a:xfrm>
            <a:off x="8557304" y="3532822"/>
            <a:ext cx="2914226" cy="2304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380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>
            <a:normAutofit fontScale="92500" lnSpcReduction="20000"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b="1" dirty="0"/>
              <a:t>Bomb Disarming Robot (BDR)</a:t>
            </a:r>
          </a:p>
          <a:p>
            <a:pPr>
              <a:lnSpc>
                <a:spcPct val="150000"/>
              </a:lnSpc>
            </a:pPr>
            <a:r>
              <a:rPr lang="en-US" dirty="0"/>
              <a:t>Disarm bomb and return to start</a:t>
            </a:r>
          </a:p>
          <a:p>
            <a:pPr>
              <a:lnSpc>
                <a:spcPct val="150000"/>
              </a:lnSpc>
            </a:pPr>
            <a:r>
              <a:rPr lang="en-US" dirty="0"/>
              <a:t>Avoid decoy bombs</a:t>
            </a:r>
          </a:p>
          <a:p>
            <a:pPr>
              <a:lnSpc>
                <a:spcPct val="150000"/>
              </a:lnSpc>
            </a:pPr>
            <a:r>
              <a:rPr lang="en-US" dirty="0"/>
              <a:t>Robot must be able to autonomously </a:t>
            </a:r>
            <a:br>
              <a:rPr lang="en-US" dirty="0"/>
            </a:br>
            <a:r>
              <a:rPr lang="en-US" dirty="0"/>
              <a:t>navigate the obstacle course provided</a:t>
            </a:r>
          </a:p>
          <a:p>
            <a:pPr>
              <a:lnSpc>
                <a:spcPct val="150000"/>
              </a:lnSpc>
            </a:pPr>
            <a:r>
              <a:rPr lang="en-US" dirty="0"/>
              <a:t>Robot must fit in a start area that is 25cm x 25cm</a:t>
            </a:r>
          </a:p>
          <a:p>
            <a:pPr>
              <a:lnSpc>
                <a:spcPct val="150000"/>
              </a:lnSpc>
            </a:pPr>
            <a:r>
              <a:rPr lang="en-US" dirty="0"/>
              <a:t>Maximum height is 20cm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7365" b="5892"/>
          <a:stretch/>
        </p:blipFill>
        <p:spPr>
          <a:xfrm>
            <a:off x="7714594" y="1228144"/>
            <a:ext cx="4141076" cy="2356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197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9"/>
            <a:ext cx="12192000" cy="1274750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Bomb Disarming Robot (BDR)</a:t>
            </a:r>
          </a:p>
        </p:txBody>
      </p:sp>
      <p:sp>
        <p:nvSpPr>
          <p:cNvPr id="6" name="Rectangle 5"/>
          <p:cNvSpPr/>
          <p:nvPr/>
        </p:nvSpPr>
        <p:spPr>
          <a:xfrm>
            <a:off x="4534575" y="1828139"/>
            <a:ext cx="2920249" cy="29146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None/>
            </a:pPr>
            <a:r>
              <a:rPr lang="en-US" sz="3300" b="1" dirty="0">
                <a:solidFill>
                  <a:srgbClr val="FF0000"/>
                </a:solidFill>
              </a:rPr>
              <a:t>Prohibited</a:t>
            </a:r>
            <a:endParaRPr lang="en-US" sz="3300" dirty="0"/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/>
              <a:t>Arms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/>
              <a:t>Slingshots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/>
              <a:t>Projectiles</a:t>
            </a:r>
          </a:p>
        </p:txBody>
      </p:sp>
      <p:sp>
        <p:nvSpPr>
          <p:cNvPr id="8" name="Rectangle 7"/>
          <p:cNvSpPr/>
          <p:nvPr/>
        </p:nvSpPr>
        <p:spPr>
          <a:xfrm>
            <a:off x="601378" y="1828139"/>
            <a:ext cx="3399460" cy="27864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None/>
            </a:pPr>
            <a:r>
              <a:rPr lang="en-US" sz="3300" b="1" dirty="0">
                <a:solidFill>
                  <a:srgbClr val="0070C0"/>
                </a:solidFill>
              </a:rPr>
              <a:t>Allowed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/>
              <a:t>Jumping off</a:t>
            </a:r>
            <a:br>
              <a:rPr lang="en-US" sz="3300" dirty="0"/>
            </a:br>
            <a:r>
              <a:rPr lang="en-US" sz="3300" dirty="0"/>
              <a:t>upper levels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/>
              <a:t>Climbing walls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5228201"/>
            <a:ext cx="12191999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3300" b="1" dirty="0">
                <a:solidFill>
                  <a:srgbClr val="FF6600"/>
                </a:solidFill>
              </a:rPr>
              <a:t>Extra Credit: </a:t>
            </a:r>
            <a:r>
              <a:rPr lang="en-US" sz="3300" dirty="0">
                <a:solidFill>
                  <a:srgbClr val="FF6600"/>
                </a:solidFill>
              </a:rPr>
              <a:t>Disable and/or retrieve triangulation device(s)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4824" y="2206201"/>
            <a:ext cx="4457044" cy="2536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87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9"/>
            <a:ext cx="12192000" cy="1274750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Bomb Disarming Robot (BDR)</a:t>
            </a:r>
          </a:p>
        </p:txBody>
      </p:sp>
      <p:sp>
        <p:nvSpPr>
          <p:cNvPr id="4" name="Rectangle 3"/>
          <p:cNvSpPr/>
          <p:nvPr/>
        </p:nvSpPr>
        <p:spPr>
          <a:xfrm>
            <a:off x="347591" y="2605365"/>
            <a:ext cx="6186557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buSzPct val="100000"/>
              <a:buFont typeface="Arial" panose="020B0604020202020204" pitchFamily="34" charset="0"/>
              <a:buNone/>
            </a:pPr>
            <a:r>
              <a:rPr lang="en-US" sz="3300" b="1" dirty="0">
                <a:solidFill>
                  <a:srgbClr val="FF6600"/>
                </a:solidFill>
              </a:rPr>
              <a:t>Benchmark B: </a:t>
            </a:r>
            <a:r>
              <a:rPr lang="en-US" sz="3300" dirty="0">
                <a:solidFill>
                  <a:srgbClr val="FF6600"/>
                </a:solidFill>
              </a:rPr>
              <a:t>Disarm bomb</a:t>
            </a:r>
          </a:p>
        </p:txBody>
      </p:sp>
      <p:sp>
        <p:nvSpPr>
          <p:cNvPr id="6" name="Rectangle 5"/>
          <p:cNvSpPr/>
          <p:nvPr/>
        </p:nvSpPr>
        <p:spPr>
          <a:xfrm>
            <a:off x="347592" y="3205529"/>
            <a:ext cx="6281806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buSzPct val="100000"/>
              <a:buFont typeface="Arial" panose="020B0604020202020204" pitchFamily="34" charset="0"/>
              <a:buNone/>
            </a:pPr>
            <a:r>
              <a:rPr lang="en-US" sz="3300" b="1" dirty="0">
                <a:solidFill>
                  <a:srgbClr val="FF6600"/>
                </a:solidFill>
              </a:rPr>
              <a:t>Commission: </a:t>
            </a:r>
            <a:r>
              <a:rPr lang="en-US" sz="3300" dirty="0">
                <a:solidFill>
                  <a:srgbClr val="FF6600"/>
                </a:solidFill>
              </a:rPr>
              <a:t>Return to start</a:t>
            </a:r>
          </a:p>
        </p:txBody>
      </p:sp>
      <p:sp>
        <p:nvSpPr>
          <p:cNvPr id="8" name="Rectangle 7"/>
          <p:cNvSpPr/>
          <p:nvPr/>
        </p:nvSpPr>
        <p:spPr>
          <a:xfrm>
            <a:off x="347591" y="2000265"/>
            <a:ext cx="6281807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buSzPct val="100000"/>
              <a:buFont typeface="Arial" panose="020B0604020202020204" pitchFamily="34" charset="0"/>
              <a:buNone/>
            </a:pPr>
            <a:r>
              <a:rPr lang="en-US" sz="3300" b="1" dirty="0">
                <a:solidFill>
                  <a:srgbClr val="FF6600"/>
                </a:solidFill>
              </a:rPr>
              <a:t>Benchmark A: </a:t>
            </a:r>
            <a:r>
              <a:rPr lang="en-US" sz="3300" dirty="0">
                <a:solidFill>
                  <a:srgbClr val="FF6600"/>
                </a:solidFill>
              </a:rPr>
              <a:t>Pass two hills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F07F066-B73B-45CE-A04D-6A4FDC189D71}"/>
              </a:ext>
            </a:extLst>
          </p:cNvPr>
          <p:cNvSpPr txBox="1">
            <a:spLocks/>
          </p:cNvSpPr>
          <p:nvPr/>
        </p:nvSpPr>
        <p:spPr>
          <a:xfrm>
            <a:off x="347591" y="3820436"/>
            <a:ext cx="6824734" cy="17005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6858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3300" b="1" dirty="0">
                <a:solidFill>
                  <a:srgbClr val="FF6600"/>
                </a:solidFill>
              </a:rPr>
              <a:t>Extra Credit: </a:t>
            </a:r>
            <a:r>
              <a:rPr lang="en-US" sz="3300" dirty="0">
                <a:solidFill>
                  <a:srgbClr val="FF6600"/>
                </a:solidFill>
              </a:rPr>
              <a:t>Disable and/or retrieve triangulation device(s)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1739" y="1743218"/>
            <a:ext cx="4700439" cy="3875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32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9"/>
            <a:ext cx="8666922" cy="5353879"/>
          </a:xfrm>
        </p:spPr>
        <p:txBody>
          <a:bodyPr>
            <a:normAutofit fontScale="92500" lnSpcReduction="10000"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Mars Rover Robot (MRR)</a:t>
            </a:r>
          </a:p>
          <a:p>
            <a:pPr>
              <a:lnSpc>
                <a:spcPct val="150000"/>
              </a:lnSpc>
            </a:pPr>
            <a:r>
              <a:rPr lang="en-US" sz="3300" dirty="0"/>
              <a:t>Collect one soil and one water reading</a:t>
            </a:r>
          </a:p>
          <a:p>
            <a:pPr>
              <a:lnSpc>
                <a:spcPct val="150000"/>
              </a:lnSpc>
            </a:pPr>
            <a:r>
              <a:rPr lang="en-US" sz="3300" dirty="0"/>
              <a:t>Pick up sensor between readings if necessary</a:t>
            </a:r>
          </a:p>
          <a:p>
            <a:pPr>
              <a:lnSpc>
                <a:spcPct val="150000"/>
              </a:lnSpc>
            </a:pPr>
            <a:r>
              <a:rPr lang="en-US" dirty="0"/>
              <a:t>Carry module(s) </a:t>
            </a:r>
            <a:r>
              <a:rPr lang="en-US" b="1" dirty="0"/>
              <a:t>FROM</a:t>
            </a:r>
            <a:r>
              <a:rPr lang="en-US" dirty="0"/>
              <a:t> start </a:t>
            </a:r>
            <a:r>
              <a:rPr lang="en-US" b="1" dirty="0"/>
              <a:t>TO</a:t>
            </a:r>
            <a:r>
              <a:rPr lang="en-US" dirty="0"/>
              <a:t> respective tile</a:t>
            </a:r>
            <a:endParaRPr lang="en-US" sz="3300" dirty="0"/>
          </a:p>
          <a:p>
            <a:pPr>
              <a:lnSpc>
                <a:spcPct val="150000"/>
              </a:lnSpc>
            </a:pPr>
            <a:r>
              <a:rPr lang="en-US" sz="3300" dirty="0"/>
              <a:t>Answer </a:t>
            </a:r>
            <a:r>
              <a:rPr lang="en-US" sz="3300" dirty="0">
                <a:hlinkClick r:id="rId2"/>
              </a:rPr>
              <a:t>Data Specifications</a:t>
            </a:r>
            <a:r>
              <a:rPr lang="en-US" sz="3300" dirty="0"/>
              <a:t> questions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90" b="93540" l="388" r="96705">
                        <a14:foregroundMark x1="73740" y1="87597" x2="52132" y2="79587"/>
                        <a14:foregroundMark x1="73740" y1="90310" x2="70252" y2="88630"/>
                        <a14:foregroundMark x1="74709" y1="90568" x2="78391" y2="80879"/>
                        <a14:foregroundMark x1="64050" y1="35788" x2="62016" y2="35013"/>
                        <a14:foregroundMark x1="60950" y1="33979" x2="59205" y2="32300"/>
                        <a14:backgroundMark x1="37888" y1="85401" x2="25969" y2="736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62851" y="1589938"/>
            <a:ext cx="4449660" cy="3337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295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12192000" cy="73152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2579" y="1041536"/>
            <a:ext cx="7006867" cy="5259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617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9"/>
            <a:ext cx="12192000" cy="1274750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Mars Rover Robot (MRR)</a:t>
            </a:r>
          </a:p>
        </p:txBody>
      </p:sp>
      <p:sp>
        <p:nvSpPr>
          <p:cNvPr id="4" name="Rectangle 3"/>
          <p:cNvSpPr/>
          <p:nvPr/>
        </p:nvSpPr>
        <p:spPr>
          <a:xfrm>
            <a:off x="4038615" y="1813111"/>
            <a:ext cx="3617844" cy="4549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Aft>
                <a:spcPts val="600"/>
              </a:spcAft>
              <a:buSzPct val="100000"/>
              <a:buFont typeface="Arial" panose="020B0604020202020204" pitchFamily="34" charset="0"/>
              <a:buNone/>
            </a:pPr>
            <a:r>
              <a:rPr lang="en-US" sz="3300" b="1" dirty="0">
                <a:solidFill>
                  <a:srgbClr val="FF6600"/>
                </a:solidFill>
              </a:rPr>
              <a:t>Benchmark B:</a:t>
            </a:r>
          </a:p>
          <a:p>
            <a:pPr marL="457200" indent="-457200">
              <a:lnSpc>
                <a:spcPct val="110000"/>
              </a:lnSpc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altLang="zh-CN" sz="2800" dirty="0">
                <a:solidFill>
                  <a:srgbClr val="FF6600"/>
                </a:solidFill>
              </a:rPr>
              <a:t>Obtain first reading</a:t>
            </a:r>
            <a:endParaRPr lang="en-US" sz="2800" dirty="0">
              <a:solidFill>
                <a:srgbClr val="FF6600"/>
              </a:solidFill>
            </a:endParaRPr>
          </a:p>
          <a:p>
            <a:pPr marL="457200" indent="-457200">
              <a:lnSpc>
                <a:spcPct val="110000"/>
              </a:lnSpc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6600"/>
                </a:solidFill>
              </a:rPr>
              <a:t>Return to pick up module if necessary</a:t>
            </a:r>
          </a:p>
          <a:p>
            <a:pPr marL="457200" indent="-457200">
              <a:lnSpc>
                <a:spcPct val="110000"/>
              </a:lnSpc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6600"/>
                </a:solidFill>
              </a:rPr>
              <a:t>Obtain second different reading</a:t>
            </a:r>
          </a:p>
        </p:txBody>
      </p:sp>
      <p:sp>
        <p:nvSpPr>
          <p:cNvPr id="6" name="Rectangle 5"/>
          <p:cNvSpPr/>
          <p:nvPr/>
        </p:nvSpPr>
        <p:spPr>
          <a:xfrm>
            <a:off x="7865430" y="1813111"/>
            <a:ext cx="4151382" cy="43660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Aft>
                <a:spcPts val="600"/>
              </a:spcAft>
              <a:buSzPct val="100000"/>
              <a:buFont typeface="Arial" panose="020B0604020202020204" pitchFamily="34" charset="0"/>
              <a:buNone/>
            </a:pPr>
            <a:r>
              <a:rPr lang="en-US" sz="3300" b="1" dirty="0">
                <a:solidFill>
                  <a:srgbClr val="FF6600"/>
                </a:solidFill>
              </a:rPr>
              <a:t>Commission:</a:t>
            </a:r>
          </a:p>
          <a:p>
            <a:pPr marL="457200" indent="-457200">
              <a:lnSpc>
                <a:spcPct val="110000"/>
              </a:lnSpc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6600"/>
                </a:solidFill>
              </a:rPr>
              <a:t>Obtain a water and soil reading</a:t>
            </a:r>
          </a:p>
          <a:p>
            <a:pPr marL="457200" indent="-457200">
              <a:lnSpc>
                <a:spcPct val="110000"/>
              </a:lnSpc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6600"/>
                </a:solidFill>
              </a:rPr>
              <a:t>Return to landing site</a:t>
            </a:r>
          </a:p>
          <a:p>
            <a:pPr marL="457200" indent="-457200">
              <a:lnSpc>
                <a:spcPct val="110000"/>
              </a:lnSpc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6600"/>
                </a:solidFill>
              </a:rPr>
              <a:t>Conduct all corresponding tests and answer Data Spec questions</a:t>
            </a:r>
          </a:p>
        </p:txBody>
      </p:sp>
      <p:sp>
        <p:nvSpPr>
          <p:cNvPr id="8" name="Rectangle 7"/>
          <p:cNvSpPr/>
          <p:nvPr/>
        </p:nvSpPr>
        <p:spPr>
          <a:xfrm>
            <a:off x="271393" y="1813111"/>
            <a:ext cx="3617844" cy="20482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Aft>
                <a:spcPts val="600"/>
              </a:spcAft>
              <a:buSzPct val="100000"/>
              <a:buFont typeface="Arial" panose="020B0604020202020204" pitchFamily="34" charset="0"/>
              <a:buNone/>
            </a:pPr>
            <a:r>
              <a:rPr lang="en-US" sz="3300" b="1" dirty="0">
                <a:solidFill>
                  <a:srgbClr val="FF6600"/>
                </a:solidFill>
              </a:rPr>
              <a:t>Benchmark A:</a:t>
            </a:r>
          </a:p>
          <a:p>
            <a:pPr marL="457200" indent="-457200">
              <a:lnSpc>
                <a:spcPct val="110000"/>
              </a:lnSpc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Obtain one reading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690" b="93540" l="388" r="96705">
                        <a14:foregroundMark x1="73740" y1="87597" x2="52132" y2="79587"/>
                        <a14:foregroundMark x1="73740" y1="90310" x2="70252" y2="88630"/>
                        <a14:foregroundMark x1="74709" y1="90568" x2="78391" y2="80879"/>
                        <a14:foregroundMark x1="64050" y1="35788" x2="62016" y2="35013"/>
                        <a14:foregroundMark x1="60950" y1="33979" x2="59205" y2="32300"/>
                        <a14:backgroundMark x1="37888" y1="85401" x2="25969" y2="736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0771" y="3463980"/>
            <a:ext cx="3617844" cy="2713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054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9"/>
            <a:ext cx="10084904" cy="5339751"/>
          </a:xfrm>
        </p:spPr>
        <p:txBody>
          <a:bodyPr>
            <a:normAutofit/>
          </a:bodyPr>
          <a:lstStyle/>
          <a:p>
            <a:pPr marL="45720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3300" b="1" dirty="0"/>
              <a:t>Mars Rover Robot (MRR)</a:t>
            </a:r>
          </a:p>
          <a:p>
            <a:pPr marL="45720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endParaRPr lang="en-US" sz="2000" b="1" dirty="0">
              <a:solidFill>
                <a:srgbClr val="FF6600"/>
              </a:solidFill>
            </a:endParaRPr>
          </a:p>
          <a:p>
            <a:pPr marL="45720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3300" b="1" dirty="0">
                <a:solidFill>
                  <a:srgbClr val="FF6600"/>
                </a:solidFill>
              </a:rPr>
              <a:t>Extra Credit: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3300" dirty="0">
                <a:solidFill>
                  <a:srgbClr val="FF6600"/>
                </a:solidFill>
              </a:rPr>
              <a:t>Obtain all 3 types of readings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3300" dirty="0">
                <a:solidFill>
                  <a:srgbClr val="FF6600"/>
                </a:solidFill>
              </a:rPr>
              <a:t>Cross the canyon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3300" dirty="0">
                <a:solidFill>
                  <a:srgbClr val="FF6600"/>
                </a:solidFill>
              </a:rPr>
              <a:t>Traverse up and down mountain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3300" dirty="0">
                <a:solidFill>
                  <a:srgbClr val="FF6600"/>
                </a:solidFill>
              </a:rPr>
              <a:t>Collect reading from an EC tile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690" b="93540" l="388" r="96705">
                        <a14:foregroundMark x1="73740" y1="87597" x2="52132" y2="79587"/>
                        <a14:foregroundMark x1="73740" y1="90310" x2="70252" y2="88630"/>
                        <a14:foregroundMark x1="74709" y1="90568" x2="78391" y2="80879"/>
                        <a14:foregroundMark x1="64050" y1="35788" x2="62016" y2="35013"/>
                        <a14:foregroundMark x1="60950" y1="33979" x2="59205" y2="32300"/>
                        <a14:backgroundMark x1="37888" y1="85401" x2="25969" y2="736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67454" y="1727960"/>
            <a:ext cx="4820754" cy="3615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514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>
            <a:normAutofit fontScale="92500" lnSpcReduction="20000"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b="1" dirty="0"/>
              <a:t>Retrieval &amp; Delivery System (RDS)</a:t>
            </a:r>
          </a:p>
          <a:p>
            <a:pPr>
              <a:lnSpc>
                <a:spcPct val="150000"/>
              </a:lnSpc>
            </a:pPr>
            <a:r>
              <a:rPr lang="en-US" dirty="0"/>
              <a:t>Retrieve fuel cells</a:t>
            </a:r>
          </a:p>
          <a:p>
            <a:pPr>
              <a:lnSpc>
                <a:spcPct val="150000"/>
              </a:lnSpc>
            </a:pPr>
            <a:r>
              <a:rPr lang="en-US" dirty="0"/>
              <a:t>Deliver them to three different hospitals</a:t>
            </a:r>
          </a:p>
          <a:p>
            <a:pPr>
              <a:lnSpc>
                <a:spcPct val="150000"/>
              </a:lnSpc>
            </a:pPr>
            <a:r>
              <a:rPr lang="en-US" dirty="0"/>
              <a:t>Hospitals consume power at different </a:t>
            </a:r>
            <a:br>
              <a:rPr lang="en-US" dirty="0"/>
            </a:br>
            <a:r>
              <a:rPr lang="en-US" dirty="0"/>
              <a:t>levels of efficiency</a:t>
            </a:r>
          </a:p>
          <a:p>
            <a:pPr>
              <a:lnSpc>
                <a:spcPct val="150000"/>
              </a:lnSpc>
            </a:pPr>
            <a:r>
              <a:rPr lang="en-US" dirty="0"/>
              <a:t>Deliver a total of at least 200 hours of battery life</a:t>
            </a:r>
          </a:p>
          <a:p>
            <a:pPr>
              <a:lnSpc>
                <a:spcPct val="150000"/>
              </a:lnSpc>
            </a:pPr>
            <a:r>
              <a:rPr lang="en-US" dirty="0"/>
              <a:t>The robot must fit in a start area that is 25cm x 25cm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19" b="89793" l="6492" r="94961">
                        <a14:foregroundMark x1="15116" y1="39018" x2="18411" y2="38372"/>
                        <a14:foregroundMark x1="21512" y1="42119" x2="21124" y2="36822"/>
                        <a14:foregroundMark x1="44574" y1="40181" x2="38566" y2="38630"/>
                        <a14:foregroundMark x1="50291" y1="38114" x2="50872" y2="35788"/>
                        <a14:foregroundMark x1="87209" y1="41473" x2="74128" y2="38372"/>
                        <a14:foregroundMark x1="90601" y1="39922" x2="65116" y2="35917"/>
                        <a14:foregroundMark x1="11337" y1="50904" x2="10368" y2="42506"/>
                        <a14:foregroundMark x1="10465" y1="44057" x2="9981" y2="40052"/>
                        <a14:foregroundMark x1="58818" y1="36693" x2="58818" y2="35142"/>
                        <a14:backgroundMark x1="10368" y1="41990" x2="10368" y2="41990"/>
                        <a14:backgroundMark x1="9690" y1="38889" x2="22674" y2="36305"/>
                        <a14:backgroundMark x1="21802" y1="42248" x2="21221" y2="34755"/>
                        <a14:backgroundMark x1="30814" y1="40827" x2="21899" y2="27261"/>
                        <a14:backgroundMark x1="46318" y1="38889" x2="48740" y2="30620"/>
                        <a14:backgroundMark x1="43605" y1="39018" x2="40310" y2="38372"/>
                        <a14:backgroundMark x1="41085" y1="38889" x2="38469" y2="38372"/>
                        <a14:backgroundMark x1="37016" y1="42894" x2="36725" y2="39922"/>
                        <a14:backgroundMark x1="36337" y1="43798" x2="29651" y2="45995"/>
                        <a14:backgroundMark x1="29651" y1="46124" x2="28876" y2="46382"/>
                        <a14:backgroundMark x1="45349" y1="41085" x2="46512" y2="39018"/>
                        <a14:backgroundMark x1="58430" y1="36176" x2="55039" y2="35142"/>
                        <a14:backgroundMark x1="71609" y1="28682" x2="93411" y2="32558"/>
                        <a14:backgroundMark x1="88663" y1="37855" x2="69283" y2="34884"/>
                        <a14:backgroundMark x1="87112" y1="38372" x2="76841" y2="36951"/>
                        <a14:backgroundMark x1="86337" y1="38760" x2="81977" y2="38114"/>
                        <a14:backgroundMark x1="69864" y1="35530" x2="65601" y2="34755"/>
                        <a14:backgroundMark x1="66957" y1="35788" x2="65213" y2="35142"/>
                        <a14:backgroundMark x1="65116" y1="35530" x2="80039" y2="37984"/>
                        <a14:backgroundMark x1="82461" y1="38372" x2="80136" y2="37984"/>
                        <a14:backgroundMark x1="70833" y1="33979" x2="65698" y2="33979"/>
                        <a14:backgroundMark x1="65213" y1="33592" x2="63953" y2="334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73335" y="1749803"/>
            <a:ext cx="4018665" cy="301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944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9"/>
            <a:ext cx="12192000" cy="1274750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Retrieval &amp; Delivery System (RDS)</a:t>
            </a:r>
          </a:p>
        </p:txBody>
      </p:sp>
      <p:sp>
        <p:nvSpPr>
          <p:cNvPr id="6" name="Rectangle 5"/>
          <p:cNvSpPr/>
          <p:nvPr/>
        </p:nvSpPr>
        <p:spPr>
          <a:xfrm>
            <a:off x="304800" y="1748268"/>
            <a:ext cx="5335856" cy="28713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None/>
            </a:pPr>
            <a:r>
              <a:rPr lang="en-US" sz="3300" dirty="0"/>
              <a:t>Fuel Cells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/>
              <a:t>Center of tile = 25 </a:t>
            </a:r>
            <a:r>
              <a:rPr lang="en-US" sz="3300" dirty="0" err="1"/>
              <a:t>hrs</a:t>
            </a:r>
            <a:endParaRPr lang="en-US" sz="3300" dirty="0"/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/>
              <a:t>Edge of tile = 30 </a:t>
            </a:r>
            <a:r>
              <a:rPr lang="en-US" sz="3300" dirty="0" err="1"/>
              <a:t>hrs</a:t>
            </a:r>
            <a:endParaRPr lang="en-US" sz="3300" dirty="0"/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/>
              <a:t>Corner of tile = 35 </a:t>
            </a:r>
            <a:r>
              <a:rPr lang="en-US" sz="3300" dirty="0" err="1"/>
              <a:t>hrs</a:t>
            </a:r>
            <a:endParaRPr lang="en-US" sz="3300" dirty="0"/>
          </a:p>
        </p:txBody>
      </p:sp>
      <p:sp>
        <p:nvSpPr>
          <p:cNvPr id="8" name="Rectangle 7"/>
          <p:cNvSpPr/>
          <p:nvPr/>
        </p:nvSpPr>
        <p:spPr>
          <a:xfrm>
            <a:off x="7758870" y="1748267"/>
            <a:ext cx="5055982" cy="28713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None/>
            </a:pPr>
            <a:r>
              <a:rPr lang="en-US" sz="3300" dirty="0"/>
              <a:t>Power Supply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/>
              <a:t>Yellow = 1x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/>
              <a:t>Blue = 2x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/>
              <a:t>Red = 3x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19" b="89793" l="6492" r="94961">
                        <a14:foregroundMark x1="15116" y1="39018" x2="18411" y2="38372"/>
                        <a14:foregroundMark x1="21512" y1="42119" x2="21124" y2="36822"/>
                        <a14:foregroundMark x1="44574" y1="40181" x2="38566" y2="38630"/>
                        <a14:foregroundMark x1="50291" y1="38114" x2="50872" y2="35788"/>
                        <a14:foregroundMark x1="87209" y1="41473" x2="74128" y2="38372"/>
                        <a14:foregroundMark x1="90601" y1="39922" x2="65116" y2="35917"/>
                        <a14:foregroundMark x1="11337" y1="50904" x2="10368" y2="42506"/>
                        <a14:foregroundMark x1="10465" y1="44057" x2="9981" y2="40052"/>
                        <a14:foregroundMark x1="58818" y1="36693" x2="58818" y2="35142"/>
                        <a14:backgroundMark x1="10368" y1="41990" x2="10368" y2="41990"/>
                        <a14:backgroundMark x1="9690" y1="38889" x2="22674" y2="36305"/>
                        <a14:backgroundMark x1="21802" y1="42248" x2="21221" y2="34755"/>
                        <a14:backgroundMark x1="30814" y1="40827" x2="21899" y2="27261"/>
                        <a14:backgroundMark x1="46318" y1="38889" x2="48740" y2="30620"/>
                        <a14:backgroundMark x1="43605" y1="39018" x2="40310" y2="38372"/>
                        <a14:backgroundMark x1="41085" y1="38889" x2="38469" y2="38372"/>
                        <a14:backgroundMark x1="37016" y1="42894" x2="36725" y2="39922"/>
                        <a14:backgroundMark x1="36337" y1="43798" x2="29651" y2="45995"/>
                        <a14:backgroundMark x1="29651" y1="46124" x2="28876" y2="46382"/>
                        <a14:backgroundMark x1="45349" y1="41085" x2="46512" y2="39018"/>
                        <a14:backgroundMark x1="58430" y1="36176" x2="55039" y2="35142"/>
                        <a14:backgroundMark x1="71609" y1="28682" x2="93411" y2="32558"/>
                        <a14:backgroundMark x1="88663" y1="37855" x2="69283" y2="34884"/>
                        <a14:backgroundMark x1="87112" y1="38372" x2="76841" y2="36951"/>
                        <a14:backgroundMark x1="86337" y1="38760" x2="81977" y2="38114"/>
                        <a14:backgroundMark x1="69864" y1="35530" x2="65601" y2="34755"/>
                        <a14:backgroundMark x1="66957" y1="35788" x2="65213" y2="35142"/>
                        <a14:backgroundMark x1="65116" y1="35530" x2="80039" y2="37984"/>
                        <a14:backgroundMark x1="82461" y1="38372" x2="80136" y2="37984"/>
                        <a14:backgroundMark x1="70833" y1="33979" x2="65698" y2="33979"/>
                        <a14:backgroundMark x1="65213" y1="33592" x2="63953" y2="334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10981" y="2372028"/>
            <a:ext cx="3218552" cy="241391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128630" y="4785942"/>
            <a:ext cx="8888896" cy="11233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3300" b="1" dirty="0">
                <a:solidFill>
                  <a:srgbClr val="FF6600"/>
                </a:solidFill>
              </a:rPr>
              <a:t>Extra Credit: </a:t>
            </a:r>
            <a:r>
              <a:rPr lang="en-US" sz="3300" dirty="0">
                <a:solidFill>
                  <a:srgbClr val="FF6600"/>
                </a:solidFill>
              </a:rPr>
              <a:t>Additional fuel cells</a:t>
            </a:r>
          </a:p>
          <a:p>
            <a:pPr marL="914400" lvl="1" indent="-4572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900" dirty="0">
                <a:solidFill>
                  <a:srgbClr val="FF6600"/>
                </a:solidFill>
              </a:rPr>
              <a:t>Depends on </a:t>
            </a:r>
            <a:r>
              <a:rPr lang="en-US" sz="2900" b="1" dirty="0">
                <a:solidFill>
                  <a:srgbClr val="FF6600"/>
                </a:solidFill>
              </a:rPr>
              <a:t>extra number of cells</a:t>
            </a:r>
            <a:r>
              <a:rPr lang="en-US" sz="2900" dirty="0">
                <a:solidFill>
                  <a:srgbClr val="FF6600"/>
                </a:solidFill>
              </a:rPr>
              <a:t>, not hours</a:t>
            </a:r>
            <a:endParaRPr lang="en-US" sz="2900" b="1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2202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12192000" cy="73152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9"/>
            <a:ext cx="12192000" cy="1274750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Retrieval &amp; Delivery System (RDS)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6978" y="1677019"/>
            <a:ext cx="6676195" cy="4602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449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Project Introduction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300" dirty="0"/>
              <a:t>Project duration: </a:t>
            </a:r>
            <a:r>
              <a:rPr lang="en-US" sz="3300" dirty="0" smtClean="0"/>
              <a:t>Ten </a:t>
            </a:r>
            <a:r>
              <a:rPr lang="en-US" sz="3300" dirty="0"/>
              <a:t>weeks</a:t>
            </a:r>
          </a:p>
          <a:p>
            <a:pPr>
              <a:lnSpc>
                <a:spcPct val="150000"/>
              </a:lnSpc>
            </a:pPr>
            <a:r>
              <a:rPr lang="en-US" sz="3300" dirty="0"/>
              <a:t>Teams of 2-3 people</a:t>
            </a:r>
          </a:p>
          <a:p>
            <a:pPr>
              <a:lnSpc>
                <a:spcPct val="150000"/>
              </a:lnSpc>
            </a:pPr>
            <a:r>
              <a:rPr lang="en-US" sz="3300" dirty="0"/>
              <a:t>Projects to choose from:</a:t>
            </a:r>
          </a:p>
          <a:p>
            <a:pPr lvl="1">
              <a:lnSpc>
                <a:spcPct val="150000"/>
              </a:lnSpc>
            </a:pPr>
            <a:r>
              <a:rPr lang="en-US" sz="3300" dirty="0"/>
              <a:t>Robot </a:t>
            </a:r>
            <a:r>
              <a:rPr lang="en-US" sz="3300" dirty="0" smtClean="0"/>
              <a:t>(five </a:t>
            </a:r>
            <a:r>
              <a:rPr lang="en-US" sz="3300" dirty="0"/>
              <a:t>types)</a:t>
            </a:r>
          </a:p>
          <a:p>
            <a:pPr lvl="1">
              <a:lnSpc>
                <a:spcPct val="150000"/>
              </a:lnSpc>
            </a:pPr>
            <a:r>
              <a:rPr lang="en-US" sz="3300" dirty="0"/>
              <a:t>Campus </a:t>
            </a:r>
            <a:r>
              <a:rPr lang="en-US" sz="3300" dirty="0" smtClean="0"/>
              <a:t>Expansion</a:t>
            </a:r>
          </a:p>
          <a:p>
            <a:pPr lvl="1">
              <a:lnSpc>
                <a:spcPct val="150000"/>
              </a:lnSpc>
            </a:pPr>
            <a:r>
              <a:rPr lang="en-US" sz="3300" dirty="0" smtClean="0"/>
              <a:t>Rapid Assembly &amp; Design Challenge</a:t>
            </a:r>
            <a:endParaRPr lang="en-US" sz="3300" dirty="0"/>
          </a:p>
        </p:txBody>
      </p:sp>
      <p:pic>
        <p:nvPicPr>
          <p:cNvPr id="4" name="Picture 4" descr="bd06887_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1134" y="1886651"/>
            <a:ext cx="3350571" cy="3395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4284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9"/>
            <a:ext cx="12192000" cy="1274750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Retrieval &amp; Delivery System (RDS)</a:t>
            </a:r>
          </a:p>
        </p:txBody>
      </p:sp>
      <p:sp>
        <p:nvSpPr>
          <p:cNvPr id="4" name="Rectangle 3"/>
          <p:cNvSpPr/>
          <p:nvPr/>
        </p:nvSpPr>
        <p:spPr>
          <a:xfrm>
            <a:off x="344555" y="2560761"/>
            <a:ext cx="7634673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spcAft>
                <a:spcPts val="600"/>
              </a:spcAft>
              <a:buSzPct val="100000"/>
              <a:buFont typeface="Arial" panose="020B0604020202020204" pitchFamily="34" charset="0"/>
              <a:buNone/>
            </a:pPr>
            <a:r>
              <a:rPr lang="en-US" sz="3300" b="1" dirty="0">
                <a:solidFill>
                  <a:srgbClr val="FF6600"/>
                </a:solidFill>
              </a:rPr>
              <a:t>Benchmark B: </a:t>
            </a:r>
            <a:r>
              <a:rPr lang="en-US" sz="3300" dirty="0">
                <a:solidFill>
                  <a:srgbClr val="FF6600"/>
                </a:solidFill>
              </a:rPr>
              <a:t>Deliver 125 </a:t>
            </a:r>
            <a:r>
              <a:rPr lang="en-US" sz="3300" dirty="0" err="1">
                <a:solidFill>
                  <a:srgbClr val="FF6600"/>
                </a:solidFill>
              </a:rPr>
              <a:t>hrs</a:t>
            </a:r>
            <a:r>
              <a:rPr lang="en-US" sz="3300" dirty="0">
                <a:solidFill>
                  <a:srgbClr val="FF6600"/>
                </a:solidFill>
              </a:rPr>
              <a:t> total</a:t>
            </a:r>
          </a:p>
        </p:txBody>
      </p:sp>
      <p:sp>
        <p:nvSpPr>
          <p:cNvPr id="6" name="Rectangle 5"/>
          <p:cNvSpPr/>
          <p:nvPr/>
        </p:nvSpPr>
        <p:spPr>
          <a:xfrm>
            <a:off x="344555" y="3242150"/>
            <a:ext cx="734212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spcAft>
                <a:spcPts val="600"/>
              </a:spcAft>
              <a:buSzPct val="100000"/>
              <a:buFont typeface="Arial" panose="020B0604020202020204" pitchFamily="34" charset="0"/>
              <a:buNone/>
            </a:pPr>
            <a:r>
              <a:rPr lang="en-US" sz="3300" b="1" dirty="0">
                <a:solidFill>
                  <a:srgbClr val="FF6600"/>
                </a:solidFill>
              </a:rPr>
              <a:t>Commission: </a:t>
            </a:r>
            <a:r>
              <a:rPr lang="en-US" sz="3300" dirty="0">
                <a:solidFill>
                  <a:srgbClr val="FF6600"/>
                </a:solidFill>
              </a:rPr>
              <a:t>Deliver 200 </a:t>
            </a:r>
            <a:r>
              <a:rPr lang="en-US" sz="3300" dirty="0" err="1">
                <a:solidFill>
                  <a:srgbClr val="FF6600"/>
                </a:solidFill>
              </a:rPr>
              <a:t>hrs</a:t>
            </a:r>
            <a:r>
              <a:rPr lang="en-US" sz="3300" dirty="0">
                <a:solidFill>
                  <a:srgbClr val="FF6600"/>
                </a:solidFill>
              </a:rPr>
              <a:t> total</a:t>
            </a:r>
          </a:p>
        </p:txBody>
      </p:sp>
      <p:sp>
        <p:nvSpPr>
          <p:cNvPr id="8" name="Rectangle 7"/>
          <p:cNvSpPr/>
          <p:nvPr/>
        </p:nvSpPr>
        <p:spPr>
          <a:xfrm>
            <a:off x="377411" y="1879372"/>
            <a:ext cx="6242464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spcAft>
                <a:spcPts val="600"/>
              </a:spcAft>
              <a:buSzPct val="100000"/>
              <a:buFont typeface="Arial" panose="020B0604020202020204" pitchFamily="34" charset="0"/>
              <a:buNone/>
            </a:pPr>
            <a:r>
              <a:rPr lang="en-US" sz="3300" b="1" dirty="0">
                <a:solidFill>
                  <a:srgbClr val="FF6600"/>
                </a:solidFill>
              </a:rPr>
              <a:t>Benchmark A: </a:t>
            </a:r>
            <a:r>
              <a:rPr lang="en-US" sz="3300" dirty="0">
                <a:solidFill>
                  <a:srgbClr val="FF6600"/>
                </a:solidFill>
              </a:rPr>
              <a:t>Deliver 50 </a:t>
            </a:r>
            <a:r>
              <a:rPr lang="en-US" sz="3300" dirty="0" err="1">
                <a:solidFill>
                  <a:srgbClr val="FF6600"/>
                </a:solidFill>
              </a:rPr>
              <a:t>hrs</a:t>
            </a:r>
            <a:endParaRPr lang="en-US" sz="3300" dirty="0">
              <a:solidFill>
                <a:srgbClr val="FF66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19" b="89793" l="6492" r="94961">
                        <a14:foregroundMark x1="15116" y1="39018" x2="18411" y2="38372"/>
                        <a14:foregroundMark x1="21512" y1="42119" x2="21124" y2="36822"/>
                        <a14:foregroundMark x1="44574" y1="40181" x2="38566" y2="38630"/>
                        <a14:foregroundMark x1="50291" y1="38114" x2="50872" y2="35788"/>
                        <a14:foregroundMark x1="87209" y1="41473" x2="74128" y2="38372"/>
                        <a14:foregroundMark x1="90601" y1="39922" x2="65116" y2="35917"/>
                        <a14:foregroundMark x1="11337" y1="50904" x2="10368" y2="42506"/>
                        <a14:foregroundMark x1="10465" y1="44057" x2="9981" y2="40052"/>
                        <a14:foregroundMark x1="58818" y1="36693" x2="58818" y2="35142"/>
                        <a14:backgroundMark x1="10368" y1="41990" x2="10368" y2="41990"/>
                        <a14:backgroundMark x1="9690" y1="38889" x2="22674" y2="36305"/>
                        <a14:backgroundMark x1="21802" y1="42248" x2="21221" y2="34755"/>
                        <a14:backgroundMark x1="30814" y1="40827" x2="21899" y2="27261"/>
                        <a14:backgroundMark x1="46318" y1="38889" x2="48740" y2="30620"/>
                        <a14:backgroundMark x1="43605" y1="39018" x2="40310" y2="38372"/>
                        <a14:backgroundMark x1="41085" y1="38889" x2="38469" y2="38372"/>
                        <a14:backgroundMark x1="37016" y1="42894" x2="36725" y2="39922"/>
                        <a14:backgroundMark x1="36337" y1="43798" x2="29651" y2="45995"/>
                        <a14:backgroundMark x1="29651" y1="46124" x2="28876" y2="46382"/>
                        <a14:backgroundMark x1="45349" y1="41085" x2="46512" y2="39018"/>
                        <a14:backgroundMark x1="58430" y1="36176" x2="55039" y2="35142"/>
                        <a14:backgroundMark x1="71609" y1="28682" x2="93411" y2="32558"/>
                        <a14:backgroundMark x1="88663" y1="37855" x2="69283" y2="34884"/>
                        <a14:backgroundMark x1="87112" y1="38372" x2="76841" y2="36951"/>
                        <a14:backgroundMark x1="86337" y1="38760" x2="81977" y2="38114"/>
                        <a14:backgroundMark x1="69864" y1="35530" x2="65601" y2="34755"/>
                        <a14:backgroundMark x1="66957" y1="35788" x2="65213" y2="35142"/>
                        <a14:backgroundMark x1="65116" y1="35530" x2="80039" y2="37984"/>
                        <a14:backgroundMark x1="82461" y1="38372" x2="80136" y2="37984"/>
                        <a14:backgroundMark x1="70833" y1="33979" x2="65698" y2="33979"/>
                        <a14:backgroundMark x1="65213" y1="33592" x2="63953" y2="334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86675" y="1521948"/>
            <a:ext cx="4449945" cy="3337459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2813ECF-877D-4D00-9A58-789F23D6044A}"/>
              </a:ext>
            </a:extLst>
          </p:cNvPr>
          <p:cNvSpPr txBox="1">
            <a:spLocks/>
          </p:cNvSpPr>
          <p:nvPr/>
        </p:nvSpPr>
        <p:spPr>
          <a:xfrm>
            <a:off x="344555" y="3923539"/>
            <a:ext cx="12192000" cy="1777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6858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3300" b="1" dirty="0">
                <a:solidFill>
                  <a:srgbClr val="FF6600"/>
                </a:solidFill>
              </a:rPr>
              <a:t>Extra Credit: </a:t>
            </a:r>
            <a:r>
              <a:rPr lang="en-US" sz="3300" dirty="0">
                <a:solidFill>
                  <a:srgbClr val="FF6600"/>
                </a:solidFill>
              </a:rPr>
              <a:t>Additional fuel cells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900" dirty="0">
                <a:solidFill>
                  <a:srgbClr val="FF6600"/>
                </a:solidFill>
              </a:rPr>
              <a:t>Depends on </a:t>
            </a:r>
            <a:r>
              <a:rPr lang="en-US" sz="2900" b="1" dirty="0">
                <a:solidFill>
                  <a:srgbClr val="FF6600"/>
                </a:solidFill>
              </a:rPr>
              <a:t>extra number of cells</a:t>
            </a:r>
            <a:r>
              <a:rPr lang="en-US" sz="2900" dirty="0">
                <a:solidFill>
                  <a:srgbClr val="FF6600"/>
                </a:solidFill>
              </a:rPr>
              <a:t>, not hours</a:t>
            </a:r>
            <a:endParaRPr lang="en-US" sz="2900" b="1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3094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9"/>
            <a:ext cx="8547652" cy="5339751"/>
          </a:xfrm>
        </p:spPr>
        <p:txBody>
          <a:bodyPr>
            <a:normAutofit fontScale="92500" lnSpcReduction="10000"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Search &amp; Recovery Robot (SRR)</a:t>
            </a:r>
          </a:p>
          <a:p>
            <a:pPr>
              <a:lnSpc>
                <a:spcPct val="150000"/>
              </a:lnSpc>
            </a:pPr>
            <a:r>
              <a:rPr lang="en-US" sz="3300" dirty="0"/>
              <a:t>Retrieve lost space module </a:t>
            </a:r>
            <a:r>
              <a:rPr lang="en-US" sz="3300" dirty="0" err="1"/>
              <a:t>Zarya</a:t>
            </a:r>
            <a:r>
              <a:rPr lang="en-US" sz="3300" dirty="0"/>
              <a:t> and return to start</a:t>
            </a:r>
          </a:p>
          <a:p>
            <a:pPr>
              <a:lnSpc>
                <a:spcPct val="150000"/>
              </a:lnSpc>
            </a:pPr>
            <a:r>
              <a:rPr lang="en-US" sz="3300" dirty="0"/>
              <a:t>The robot must fit in a start area that is 25cm x </a:t>
            </a:r>
            <a:r>
              <a:rPr lang="en-US" sz="3300" dirty="0" smtClean="0"/>
              <a:t>25cm</a:t>
            </a:r>
          </a:p>
          <a:p>
            <a:pPr>
              <a:lnSpc>
                <a:spcPct val="150000"/>
              </a:lnSpc>
            </a:pPr>
            <a:r>
              <a:rPr lang="en-US" sz="3300" b="1" dirty="0" smtClean="0">
                <a:solidFill>
                  <a:srgbClr val="FF6600"/>
                </a:solidFill>
              </a:rPr>
              <a:t>Extra </a:t>
            </a:r>
            <a:r>
              <a:rPr lang="en-US" sz="3300" b="1" dirty="0">
                <a:solidFill>
                  <a:srgbClr val="FF6600"/>
                </a:solidFill>
              </a:rPr>
              <a:t>Credit: </a:t>
            </a:r>
            <a:r>
              <a:rPr lang="en-US" sz="3300" dirty="0">
                <a:solidFill>
                  <a:srgbClr val="FF6600"/>
                </a:solidFill>
              </a:rPr>
              <a:t>Retrieve other modules; Traverse moon dust</a:t>
            </a:r>
          </a:p>
          <a:p>
            <a:pPr>
              <a:lnSpc>
                <a:spcPct val="150000"/>
              </a:lnSpc>
            </a:pPr>
            <a:endParaRPr lang="en-US" sz="33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690" b="96382" l="4264" r="95640">
                        <a14:foregroundMark x1="8818" y1="64729" x2="71415" y2="88630"/>
                        <a14:foregroundMark x1="7267" y1="65633" x2="10271" y2="67183"/>
                        <a14:foregroundMark x1="72190" y1="93282" x2="70058" y2="92506"/>
                        <a14:foregroundMark x1="72287" y1="93798" x2="69961" y2="92765"/>
                        <a14:foregroundMark x1="74225" y1="83463" x2="78585" y2="66150"/>
                        <a14:foregroundMark x1="78973" y1="64987" x2="86240" y2="35142"/>
                        <a14:foregroundMark x1="24225" y1="49225" x2="33236" y2="39664"/>
                        <a14:foregroundMark x1="23450" y1="50129" x2="24322" y2="50388"/>
                        <a14:foregroundMark x1="22384" y1="50129" x2="15504" y2="54522"/>
                        <a14:foregroundMark x1="15795" y1="51421" x2="16473" y2="49354"/>
                        <a14:foregroundMark x1="17054" y1="47287" x2="18605" y2="47545"/>
                        <a14:foregroundMark x1="19089" y1="48191" x2="19089" y2="46899"/>
                        <a14:foregroundMark x1="35368" y1="42248" x2="42442" y2="31654"/>
                        <a14:foregroundMark x1="44186" y1="31654" x2="42636" y2="33721"/>
                        <a14:foregroundMark x1="40310" y1="39922" x2="55814" y2="29716"/>
                        <a14:foregroundMark x1="40891" y1="38372" x2="55620" y2="29328"/>
                        <a14:foregroundMark x1="44864" y1="31654" x2="40504" y2="38372"/>
                        <a14:foregroundMark x1="31686" y1="39276" x2="38469" y2="30749"/>
                        <a14:foregroundMark x1="40019" y1="30749" x2="36531" y2="29974"/>
                        <a14:foregroundMark x1="36531" y1="29974" x2="25872" y2="45220"/>
                        <a14:foregroundMark x1="79167" y1="29457" x2="82364" y2="24935"/>
                        <a14:foregroundMark x1="75291" y1="28295" x2="77907" y2="24806"/>
                        <a14:foregroundMark x1="80523" y1="24806" x2="75775" y2="24419"/>
                        <a14:foregroundMark x1="67636" y1="25711" x2="60659" y2="25065"/>
                        <a14:foregroundMark x1="75194" y1="25323" x2="72384" y2="24677"/>
                        <a14:foregroundMark x1="75678" y1="24677" x2="72771" y2="24289"/>
                        <a14:foregroundMark x1="71802" y1="22997" x2="70930" y2="22868"/>
                        <a14:foregroundMark x1="60174" y1="26744" x2="60368" y2="23643"/>
                        <a14:foregroundMark x1="60078" y1="26873" x2="60368" y2="23643"/>
                        <a14:foregroundMark x1="60271" y1="26873" x2="60368" y2="23643"/>
                        <a14:foregroundMark x1="60368" y1="23643" x2="60368" y2="25969"/>
                        <a14:foregroundMark x1="65213" y1="24031" x2="62791" y2="23902"/>
                        <a14:foregroundMark x1="65116" y1="24160" x2="64244" y2="24031"/>
                        <a14:foregroundMark x1="24128" y1="46899" x2="29360" y2="39406"/>
                        <a14:backgroundMark x1="15407" y1="49612" x2="15213" y2="52326"/>
                        <a14:backgroundMark x1="15698" y1="53101" x2="14826" y2="53230"/>
                        <a14:backgroundMark x1="20446" y1="50258" x2="22965" y2="43152"/>
                        <a14:backgroundMark x1="19767" y1="49354" x2="18798" y2="48966"/>
                        <a14:backgroundMark x1="55523" y1="29328" x2="40891" y2="38114"/>
                        <a14:backgroundMark x1="40891" y1="38114" x2="45930" y2="30491"/>
                        <a14:backgroundMark x1="45155" y1="31395" x2="36143" y2="29716"/>
                        <a14:backgroundMark x1="36531" y1="29845" x2="33043" y2="34496"/>
                        <a14:backgroundMark x1="55620" y1="29199" x2="59399" y2="29716"/>
                        <a14:backgroundMark x1="59981" y1="26615" x2="61337" y2="13049"/>
                        <a14:backgroundMark x1="59690" y1="17571" x2="85659" y2="20026"/>
                        <a14:backgroundMark x1="72287" y1="23643" x2="72384" y2="22610"/>
                        <a14:backgroundMark x1="64826" y1="23902" x2="62791" y2="23643"/>
                        <a14:backgroundMark x1="32171" y1="35788" x2="22190" y2="489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2273" y="1877162"/>
            <a:ext cx="3889727" cy="2917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742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9"/>
            <a:ext cx="8547652" cy="1086679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Search &amp; Recovery Robot (SRR)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3998"/>
          <a:stretch/>
        </p:blipFill>
        <p:spPr>
          <a:xfrm>
            <a:off x="4364655" y="1575543"/>
            <a:ext cx="3770351" cy="4825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891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9"/>
            <a:ext cx="8547652" cy="1086679"/>
          </a:xfrm>
        </p:spPr>
        <p:txBody>
          <a:bodyPr>
            <a:no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Search &amp; Recovery Robot (SRR)</a:t>
            </a:r>
          </a:p>
          <a:p>
            <a:pPr marL="457200" indent="0">
              <a:lnSpc>
                <a:spcPct val="150000"/>
              </a:lnSpc>
              <a:buNone/>
            </a:pPr>
            <a:r>
              <a:rPr lang="en-US" sz="3300" dirty="0"/>
              <a:t>Modules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2458" y="2509673"/>
            <a:ext cx="7715250" cy="3562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967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9"/>
            <a:ext cx="12192000" cy="1274750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Search &amp; Recovery Robot (SRR)</a:t>
            </a:r>
          </a:p>
        </p:txBody>
      </p:sp>
      <p:sp>
        <p:nvSpPr>
          <p:cNvPr id="4" name="Rectangle 3"/>
          <p:cNvSpPr/>
          <p:nvPr/>
        </p:nvSpPr>
        <p:spPr>
          <a:xfrm>
            <a:off x="485556" y="3078490"/>
            <a:ext cx="6658193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spcAft>
                <a:spcPts val="600"/>
              </a:spcAft>
              <a:buSzPct val="100000"/>
              <a:buFont typeface="Arial" panose="020B0604020202020204" pitchFamily="34" charset="0"/>
              <a:buNone/>
            </a:pPr>
            <a:r>
              <a:rPr lang="en-US" sz="3300" b="1" dirty="0">
                <a:solidFill>
                  <a:srgbClr val="FF6600"/>
                </a:solidFill>
              </a:rPr>
              <a:t>Benchmark B: </a:t>
            </a:r>
            <a:r>
              <a:rPr lang="en-US" sz="3300" dirty="0">
                <a:solidFill>
                  <a:srgbClr val="FF6600"/>
                </a:solidFill>
              </a:rPr>
              <a:t>Retrieve </a:t>
            </a:r>
            <a:r>
              <a:rPr lang="en-US" sz="3300" dirty="0" err="1">
                <a:solidFill>
                  <a:srgbClr val="FF6600"/>
                </a:solidFill>
              </a:rPr>
              <a:t>Zarya</a:t>
            </a:r>
            <a:endParaRPr lang="en-US" sz="3300" dirty="0">
              <a:solidFill>
                <a:srgbClr val="FF66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85555" y="3692698"/>
            <a:ext cx="717854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spcAft>
                <a:spcPts val="600"/>
              </a:spcAft>
              <a:buSzPct val="100000"/>
              <a:buFont typeface="Arial" panose="020B0604020202020204" pitchFamily="34" charset="0"/>
              <a:buNone/>
            </a:pPr>
            <a:r>
              <a:rPr lang="en-US" sz="3300" b="1" dirty="0">
                <a:solidFill>
                  <a:srgbClr val="FF6600"/>
                </a:solidFill>
              </a:rPr>
              <a:t>Commission: </a:t>
            </a:r>
            <a:r>
              <a:rPr lang="en-US" sz="3300" dirty="0">
                <a:solidFill>
                  <a:srgbClr val="FF6600"/>
                </a:solidFill>
              </a:rPr>
              <a:t>Return to start with </a:t>
            </a:r>
            <a:r>
              <a:rPr lang="en-US" sz="3300" dirty="0" err="1">
                <a:solidFill>
                  <a:srgbClr val="FF6600"/>
                </a:solidFill>
              </a:rPr>
              <a:t>Zarya</a:t>
            </a:r>
            <a:endParaRPr lang="en-US" sz="3300" dirty="0">
              <a:solidFill>
                <a:srgbClr val="FF66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85557" y="1956450"/>
            <a:ext cx="11068268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spcAft>
                <a:spcPts val="600"/>
              </a:spcAft>
              <a:buSzPct val="100000"/>
              <a:buFont typeface="Arial" panose="020B0604020202020204" pitchFamily="34" charset="0"/>
              <a:buNone/>
            </a:pPr>
            <a:r>
              <a:rPr lang="en-US" sz="3300" b="1" dirty="0">
                <a:solidFill>
                  <a:srgbClr val="FF6600"/>
                </a:solidFill>
              </a:rPr>
              <a:t>Benchmark A</a:t>
            </a:r>
            <a:r>
              <a:rPr lang="en-US" sz="3300" b="1" dirty="0" smtClean="0">
                <a:solidFill>
                  <a:srgbClr val="FF6600"/>
                </a:solidFill>
              </a:rPr>
              <a:t>: </a:t>
            </a:r>
            <a:r>
              <a:rPr lang="en-US" sz="3300" dirty="0" smtClean="0">
                <a:solidFill>
                  <a:srgbClr val="FF6600"/>
                </a:solidFill>
              </a:rPr>
              <a:t>Traverse the Solar Panel Hill</a:t>
            </a:r>
            <a:endParaRPr lang="en-US" sz="3300" dirty="0">
              <a:solidFill>
                <a:srgbClr val="FF66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90" b="96382" l="4264" r="95640">
                        <a14:foregroundMark x1="8818" y1="64729" x2="71415" y2="88630"/>
                        <a14:foregroundMark x1="7267" y1="65633" x2="10271" y2="67183"/>
                        <a14:foregroundMark x1="72190" y1="93282" x2="70058" y2="92506"/>
                        <a14:foregroundMark x1="72287" y1="93798" x2="69961" y2="92765"/>
                        <a14:foregroundMark x1="74225" y1="83463" x2="78585" y2="66150"/>
                        <a14:foregroundMark x1="78973" y1="64987" x2="86240" y2="35142"/>
                        <a14:foregroundMark x1="24225" y1="49225" x2="33236" y2="39664"/>
                        <a14:foregroundMark x1="23450" y1="50129" x2="24322" y2="50388"/>
                        <a14:foregroundMark x1="22384" y1="50129" x2="15504" y2="54522"/>
                        <a14:foregroundMark x1="15795" y1="51421" x2="16473" y2="49354"/>
                        <a14:foregroundMark x1="17054" y1="47287" x2="18605" y2="47545"/>
                        <a14:foregroundMark x1="19089" y1="48191" x2="19089" y2="46899"/>
                        <a14:foregroundMark x1="35368" y1="42248" x2="42442" y2="31654"/>
                        <a14:foregroundMark x1="44186" y1="31654" x2="42636" y2="33721"/>
                        <a14:foregroundMark x1="40310" y1="39922" x2="55814" y2="29716"/>
                        <a14:foregroundMark x1="40891" y1="38372" x2="55620" y2="29328"/>
                        <a14:foregroundMark x1="44864" y1="31654" x2="40504" y2="38372"/>
                        <a14:foregroundMark x1="31686" y1="39276" x2="38469" y2="30749"/>
                        <a14:foregroundMark x1="40019" y1="30749" x2="36531" y2="29974"/>
                        <a14:foregroundMark x1="36531" y1="29974" x2="25872" y2="45220"/>
                        <a14:foregroundMark x1="79167" y1="29457" x2="82364" y2="24935"/>
                        <a14:foregroundMark x1="75291" y1="28295" x2="77907" y2="24806"/>
                        <a14:foregroundMark x1="80523" y1="24806" x2="75775" y2="24419"/>
                        <a14:foregroundMark x1="67636" y1="25711" x2="60659" y2="25065"/>
                        <a14:foregroundMark x1="75194" y1="25323" x2="72384" y2="24677"/>
                        <a14:foregroundMark x1="75678" y1="24677" x2="72771" y2="24289"/>
                        <a14:foregroundMark x1="71802" y1="22997" x2="70930" y2="22868"/>
                        <a14:foregroundMark x1="60174" y1="26744" x2="60368" y2="23643"/>
                        <a14:foregroundMark x1="60078" y1="26873" x2="60368" y2="23643"/>
                        <a14:foregroundMark x1="60271" y1="26873" x2="60368" y2="23643"/>
                        <a14:foregroundMark x1="60368" y1="23643" x2="60368" y2="25969"/>
                        <a14:foregroundMark x1="65213" y1="24031" x2="62791" y2="23902"/>
                        <a14:foregroundMark x1="65116" y1="24160" x2="64244" y2="24031"/>
                        <a14:foregroundMark x1="24128" y1="46899" x2="29360" y2="39406"/>
                        <a14:backgroundMark x1="15407" y1="49612" x2="15213" y2="52326"/>
                        <a14:backgroundMark x1="15698" y1="53101" x2="14826" y2="53230"/>
                        <a14:backgroundMark x1="20446" y1="50258" x2="22965" y2="43152"/>
                        <a14:backgroundMark x1="19767" y1="49354" x2="18798" y2="48966"/>
                        <a14:backgroundMark x1="55523" y1="29328" x2="40891" y2="38114"/>
                        <a14:backgroundMark x1="40891" y1="38114" x2="45930" y2="30491"/>
                        <a14:backgroundMark x1="45155" y1="31395" x2="36143" y2="29716"/>
                        <a14:backgroundMark x1="36531" y1="29845" x2="33043" y2="34496"/>
                        <a14:backgroundMark x1="55620" y1="29199" x2="59399" y2="29716"/>
                        <a14:backgroundMark x1="59981" y1="26615" x2="61337" y2="13049"/>
                        <a14:backgroundMark x1="59690" y1="17571" x2="85659" y2="20026"/>
                        <a14:backgroundMark x1="72287" y1="23643" x2="72384" y2="22610"/>
                        <a14:backgroundMark x1="64826" y1="23902" x2="62791" y2="23643"/>
                        <a14:backgroundMark x1="32171" y1="35788" x2="22190" y2="489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908" y="2272905"/>
            <a:ext cx="4444092" cy="3333069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F8DEF17-BD53-40A9-A2A8-A97566D8A550}"/>
              </a:ext>
            </a:extLst>
          </p:cNvPr>
          <p:cNvSpPr txBox="1">
            <a:spLocks/>
          </p:cNvSpPr>
          <p:nvPr/>
        </p:nvSpPr>
        <p:spPr>
          <a:xfrm>
            <a:off x="485555" y="4814737"/>
            <a:ext cx="7858345" cy="102408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6858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3300" b="1" dirty="0">
                <a:solidFill>
                  <a:srgbClr val="FF6600"/>
                </a:solidFill>
              </a:rPr>
              <a:t>Extra Credit: </a:t>
            </a:r>
            <a:r>
              <a:rPr lang="en-US" sz="3300" dirty="0">
                <a:solidFill>
                  <a:srgbClr val="FF6600"/>
                </a:solidFill>
              </a:rPr>
              <a:t>Retrieve other modules; Traverse moon dust</a:t>
            </a:r>
          </a:p>
        </p:txBody>
      </p:sp>
    </p:spTree>
    <p:extLst>
      <p:ext uri="{BB962C8B-B14F-4D97-AF65-F5344CB8AC3E}">
        <p14:creationId xmlns:p14="http://schemas.microsoft.com/office/powerpoint/2010/main" val="1993292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SLDP Options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9"/>
            <a:ext cx="6653049" cy="5339751"/>
          </a:xfrm>
        </p:spPr>
        <p:txBody>
          <a:bodyPr>
            <a:normAutofit/>
          </a:bodyPr>
          <a:lstStyle/>
          <a:p>
            <a:pPr marL="457200" indent="0">
              <a:buNone/>
            </a:pPr>
            <a:r>
              <a:rPr lang="en-US" sz="3300" b="1" dirty="0" smtClean="0"/>
              <a:t>Subterranean Infiltrator &amp; Fortune Retriever (SIFR)</a:t>
            </a:r>
            <a:endParaRPr lang="en-US" sz="3300" b="1" dirty="0"/>
          </a:p>
          <a:p>
            <a:pPr>
              <a:lnSpc>
                <a:spcPct val="150000"/>
              </a:lnSpc>
            </a:pPr>
            <a:r>
              <a:rPr lang="en-US" sz="3300" dirty="0" smtClean="0"/>
              <a:t>Solve logic problem to reach bottom of mineshaft</a:t>
            </a:r>
          </a:p>
          <a:p>
            <a:pPr>
              <a:lnSpc>
                <a:spcPct val="150000"/>
              </a:lnSpc>
            </a:pPr>
            <a:r>
              <a:rPr lang="en-US" sz="3300" dirty="0" smtClean="0"/>
              <a:t>Retrieve the treasure</a:t>
            </a:r>
          </a:p>
          <a:p>
            <a:pPr>
              <a:lnSpc>
                <a:spcPct val="150000"/>
              </a:lnSpc>
            </a:pPr>
            <a:r>
              <a:rPr lang="en-US" sz="3200" dirty="0"/>
              <a:t>The robot must fit in a start area that is 12 in. by 12 in. by 11 in. </a:t>
            </a:r>
          </a:p>
          <a:p>
            <a:pPr marL="457200" indent="0">
              <a:buNone/>
            </a:pPr>
            <a:endParaRPr lang="en-US" sz="330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3049" y="1639613"/>
            <a:ext cx="5430345" cy="4072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271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SLDP Options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marL="457200" indent="0">
              <a:buNone/>
            </a:pPr>
            <a:r>
              <a:rPr lang="en-US" sz="3300" b="1" dirty="0"/>
              <a:t>Subterranean Infiltrator &amp; Fortune Retriever (SIFR)</a:t>
            </a:r>
          </a:p>
          <a:p>
            <a:pPr marL="457200" indent="0">
              <a:lnSpc>
                <a:spcPct val="150000"/>
              </a:lnSpc>
              <a:buNone/>
            </a:pPr>
            <a:r>
              <a:rPr lang="en-US" sz="3300" b="1" dirty="0" smtClean="0">
                <a:solidFill>
                  <a:srgbClr val="FF6600"/>
                </a:solidFill>
              </a:rPr>
              <a:t>Extra Credit</a:t>
            </a:r>
          </a:p>
          <a:p>
            <a:pPr>
              <a:lnSpc>
                <a:spcPct val="150000"/>
              </a:lnSpc>
            </a:pPr>
            <a:r>
              <a:rPr lang="en-US" sz="3300" dirty="0" smtClean="0">
                <a:solidFill>
                  <a:srgbClr val="FF6600"/>
                </a:solidFill>
              </a:rPr>
              <a:t>Using </a:t>
            </a:r>
            <a:r>
              <a:rPr lang="en-US" sz="3300" dirty="0">
                <a:solidFill>
                  <a:srgbClr val="FF6600"/>
                </a:solidFill>
              </a:rPr>
              <a:t>ramp 3/reed switch 4</a:t>
            </a:r>
          </a:p>
          <a:p>
            <a:pPr>
              <a:lnSpc>
                <a:spcPct val="150000"/>
              </a:lnSpc>
            </a:pPr>
            <a:r>
              <a:rPr lang="en-US" sz="3300" dirty="0">
                <a:solidFill>
                  <a:srgbClr val="FF6600"/>
                </a:solidFill>
              </a:rPr>
              <a:t>Return to middle layer</a:t>
            </a:r>
          </a:p>
          <a:p>
            <a:pPr>
              <a:lnSpc>
                <a:spcPct val="150000"/>
              </a:lnSpc>
            </a:pPr>
            <a:r>
              <a:rPr lang="en-US" sz="3300" dirty="0">
                <a:solidFill>
                  <a:srgbClr val="FF6600"/>
                </a:solidFill>
              </a:rPr>
              <a:t>Return to start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0442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855345"/>
            <a:ext cx="9058185" cy="5339751"/>
          </a:xfrm>
        </p:spPr>
        <p:txBody>
          <a:bodyPr>
            <a:normAutofit fontScale="92500" lnSpcReduction="10000"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b="1" dirty="0"/>
              <a:t>NYU Housing and Innovation in Revit</a:t>
            </a:r>
          </a:p>
          <a:p>
            <a:pPr>
              <a:lnSpc>
                <a:spcPct val="150000"/>
              </a:lnSpc>
            </a:pPr>
            <a:r>
              <a:rPr lang="en-US" sz="3300" dirty="0">
                <a:solidFill>
                  <a:schemeClr val="dk1"/>
                </a:solidFill>
              </a:rPr>
              <a:t>Create a 3D Revit Model of a </a:t>
            </a:r>
            <a:br>
              <a:rPr lang="en-US" sz="3300" dirty="0">
                <a:solidFill>
                  <a:schemeClr val="dk1"/>
                </a:solidFill>
              </a:rPr>
            </a:br>
            <a:r>
              <a:rPr lang="en-US" sz="3300" dirty="0">
                <a:solidFill>
                  <a:schemeClr val="dk1"/>
                </a:solidFill>
              </a:rPr>
              <a:t>college campus extension to </a:t>
            </a:r>
            <a:br>
              <a:rPr lang="en-US" sz="3300" dirty="0">
                <a:solidFill>
                  <a:schemeClr val="dk1"/>
                </a:solidFill>
              </a:rPr>
            </a:br>
            <a:r>
              <a:rPr lang="en-US" sz="3300" dirty="0">
                <a:solidFill>
                  <a:schemeClr val="dk1"/>
                </a:solidFill>
              </a:rPr>
              <a:t>NYU Tandon </a:t>
            </a:r>
          </a:p>
          <a:p>
            <a:pPr>
              <a:lnSpc>
                <a:spcPct val="150000"/>
              </a:lnSpc>
            </a:pPr>
            <a:r>
              <a:rPr lang="en-US" sz="3300" dirty="0">
                <a:solidFill>
                  <a:schemeClr val="dk1"/>
                </a:solidFill>
              </a:rPr>
              <a:t>Plan utilities layout</a:t>
            </a:r>
          </a:p>
          <a:p>
            <a:pPr marL="1371600" lvl="3" indent="-41910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100000"/>
            </a:pPr>
            <a:r>
              <a:rPr lang="en-US" sz="3300" dirty="0">
                <a:solidFill>
                  <a:schemeClr val="dk1"/>
                </a:solidFill>
              </a:rPr>
              <a:t>Electrical system</a:t>
            </a:r>
          </a:p>
          <a:p>
            <a:pPr marL="1371600" lvl="3" indent="-41910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100000"/>
            </a:pPr>
            <a:r>
              <a:rPr lang="en-US" sz="3300">
                <a:solidFill>
                  <a:schemeClr val="dk1"/>
                </a:solidFill>
              </a:rPr>
              <a:t>Plumbing </a:t>
            </a:r>
            <a:r>
              <a:rPr lang="en-US" sz="3300" smtClean="0">
                <a:solidFill>
                  <a:schemeClr val="dk1"/>
                </a:solidFill>
              </a:rPr>
              <a:t>system</a:t>
            </a:r>
            <a:endParaRPr lang="en-US" sz="3300" dirty="0">
              <a:solidFill>
                <a:schemeClr val="dk1"/>
              </a:solidFill>
            </a:endParaRPr>
          </a:p>
        </p:txBody>
      </p:sp>
      <p:pic>
        <p:nvPicPr>
          <p:cNvPr id="10" name="Picture 3" descr="SLS_example_1.JPG">
            <a:extLst>
              <a:ext uri="{FF2B5EF4-FFF2-40B4-BE49-F238E27FC236}">
                <a16:creationId xmlns:a16="http://schemas.microsoft.com/office/drawing/2014/main" id="{3939072E-3ED0-4065-8417-678D591A20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44" t="24406" r="7389" b="11272"/>
          <a:stretch/>
        </p:blipFill>
        <p:spPr bwMode="auto">
          <a:xfrm>
            <a:off x="6096000" y="2400299"/>
            <a:ext cx="5494513" cy="2667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8484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8"/>
            <a:ext cx="12192000" cy="1126437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Housing and Innovation in Revit (HIR)</a:t>
            </a:r>
          </a:p>
        </p:txBody>
      </p:sp>
      <p:sp>
        <p:nvSpPr>
          <p:cNvPr id="4" name="Rectangle 3"/>
          <p:cNvSpPr/>
          <p:nvPr/>
        </p:nvSpPr>
        <p:spPr>
          <a:xfrm>
            <a:off x="6321287" y="1733597"/>
            <a:ext cx="5393635" cy="35963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None/>
            </a:pPr>
            <a:r>
              <a:rPr lang="en-US" sz="3300" b="1" dirty="0">
                <a:solidFill>
                  <a:srgbClr val="FF6600"/>
                </a:solidFill>
              </a:rPr>
              <a:t>Benchmark B</a:t>
            </a:r>
          </a:p>
          <a:p>
            <a:pPr marL="952500" lvl="1" indent="-457200">
              <a:lnSpc>
                <a:spcPct val="90000"/>
              </a:lnSpc>
              <a:buClr>
                <a:srgbClr val="FF66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Everything from Benchmark A</a:t>
            </a:r>
          </a:p>
          <a:p>
            <a:pPr marL="952500" lvl="1" indent="-457200">
              <a:lnSpc>
                <a:spcPct val="90000"/>
              </a:lnSpc>
              <a:buClr>
                <a:srgbClr val="FF66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All classroom designs</a:t>
            </a:r>
          </a:p>
          <a:p>
            <a:pPr marL="952500" lvl="1" indent="-457200">
              <a:lnSpc>
                <a:spcPct val="90000"/>
              </a:lnSpc>
              <a:buClr>
                <a:srgbClr val="FF66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Facility of choice</a:t>
            </a:r>
          </a:p>
          <a:p>
            <a:pPr marL="952500" lvl="1" indent="-457200">
              <a:lnSpc>
                <a:spcPct val="90000"/>
              </a:lnSpc>
              <a:buClr>
                <a:srgbClr val="FF66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300" dirty="0" smtClean="0">
                <a:solidFill>
                  <a:srgbClr val="FF6600"/>
                </a:solidFill>
              </a:rPr>
              <a:t>Electrical and plumbing for </a:t>
            </a:r>
            <a:r>
              <a:rPr lang="en-US" sz="3300" dirty="0">
                <a:solidFill>
                  <a:srgbClr val="FF6600"/>
                </a:solidFill>
              </a:rPr>
              <a:t>one dorm</a:t>
            </a:r>
          </a:p>
        </p:txBody>
      </p:sp>
      <p:sp>
        <p:nvSpPr>
          <p:cNvPr id="8" name="Rectangle 7"/>
          <p:cNvSpPr/>
          <p:nvPr/>
        </p:nvSpPr>
        <p:spPr>
          <a:xfrm>
            <a:off x="32854" y="1707094"/>
            <a:ext cx="5837860" cy="37117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Bef>
                <a:spcPts val="300"/>
              </a:spcBef>
              <a:buSzPct val="100000"/>
              <a:buFont typeface="Arial" panose="020B0604020202020204" pitchFamily="34" charset="0"/>
              <a:buNone/>
            </a:pPr>
            <a:r>
              <a:rPr lang="en-US" sz="3300" b="1" dirty="0">
                <a:solidFill>
                  <a:srgbClr val="FF6600"/>
                </a:solidFill>
              </a:rPr>
              <a:t>Benchmark A</a:t>
            </a:r>
          </a:p>
          <a:p>
            <a:pPr marL="952500" lvl="1" indent="-457200">
              <a:lnSpc>
                <a:spcPct val="90000"/>
              </a:lnSpc>
              <a:spcBef>
                <a:spcPts val="300"/>
              </a:spcBef>
              <a:buClr>
                <a:srgbClr val="FF66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One recreational space design</a:t>
            </a:r>
          </a:p>
          <a:p>
            <a:pPr marL="952500" lvl="1" indent="-457200">
              <a:lnSpc>
                <a:spcPct val="90000"/>
              </a:lnSpc>
              <a:spcBef>
                <a:spcPts val="300"/>
              </a:spcBef>
              <a:buClr>
                <a:srgbClr val="FF66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One 20-student classroom design</a:t>
            </a:r>
          </a:p>
          <a:p>
            <a:pPr marL="952500" lvl="1" indent="-457200">
              <a:lnSpc>
                <a:spcPct val="90000"/>
              </a:lnSpc>
              <a:spcBef>
                <a:spcPts val="300"/>
              </a:spcBef>
              <a:buClr>
                <a:srgbClr val="FF66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One 40-student classroom design</a:t>
            </a:r>
          </a:p>
        </p:txBody>
      </p:sp>
    </p:spTree>
    <p:extLst>
      <p:ext uri="{BB962C8B-B14F-4D97-AF65-F5344CB8AC3E}">
        <p14:creationId xmlns:p14="http://schemas.microsoft.com/office/powerpoint/2010/main" val="2837584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702366"/>
            <a:ext cx="12192000" cy="1126437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Housing and Innovation in Revit (HIR)</a:t>
            </a:r>
          </a:p>
        </p:txBody>
      </p:sp>
      <p:sp>
        <p:nvSpPr>
          <p:cNvPr id="6" name="Rectangle 5"/>
          <p:cNvSpPr/>
          <p:nvPr/>
        </p:nvSpPr>
        <p:spPr>
          <a:xfrm>
            <a:off x="437321" y="1354257"/>
            <a:ext cx="11754679" cy="6463308"/>
          </a:xfrm>
          <a:prstGeom prst="rect">
            <a:avLst/>
          </a:prstGeom>
        </p:spPr>
        <p:txBody>
          <a:bodyPr wrap="square" numCol="2" anchor="ctr">
            <a:spAutoFit/>
          </a:bodyPr>
          <a:lstStyle/>
          <a:p>
            <a:r>
              <a:rPr lang="en-US" sz="3200" b="1" dirty="0">
                <a:solidFill>
                  <a:srgbClr val="FF6600"/>
                </a:solidFill>
              </a:rPr>
              <a:t>Commission:</a:t>
            </a:r>
          </a:p>
          <a:p>
            <a:r>
              <a:rPr lang="en-US" sz="3200" dirty="0">
                <a:solidFill>
                  <a:srgbClr val="FF6600"/>
                </a:solidFill>
              </a:rPr>
              <a:t>Revit drawings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6600"/>
                </a:solidFill>
              </a:rPr>
              <a:t>Floor plans for all floors (minimum 6)                                            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6600"/>
                </a:solidFill>
              </a:rPr>
              <a:t>Plumbing system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6600"/>
                </a:solidFill>
              </a:rPr>
              <a:t>Electrical system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rgbClr val="FF6600"/>
                </a:solidFill>
              </a:rPr>
              <a:t>Front </a:t>
            </a:r>
            <a:r>
              <a:rPr lang="en-US" sz="3200" dirty="0">
                <a:solidFill>
                  <a:srgbClr val="FF6600"/>
                </a:solidFill>
              </a:rPr>
              <a:t>elevation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6600"/>
                </a:solidFill>
              </a:rPr>
              <a:t>Most detailed side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6600"/>
                </a:solidFill>
              </a:rPr>
              <a:t>Gold LEED certification</a:t>
            </a:r>
          </a:p>
          <a:p>
            <a:r>
              <a:rPr lang="en-US" sz="3200" dirty="0"/>
              <a:t/>
            </a:r>
            <a:br>
              <a:rPr lang="en-US" sz="3200" dirty="0"/>
            </a:br>
            <a:endParaRPr lang="en-US" sz="3200" dirty="0"/>
          </a:p>
          <a:p>
            <a:endParaRPr lang="en-US" sz="3200" dirty="0">
              <a:solidFill>
                <a:srgbClr val="FF6600"/>
              </a:solidFill>
            </a:endParaRPr>
          </a:p>
          <a:p>
            <a:endParaRPr lang="en-US" sz="3200" dirty="0">
              <a:solidFill>
                <a:srgbClr val="FF6600"/>
              </a:solidFill>
            </a:endParaRPr>
          </a:p>
          <a:p>
            <a:r>
              <a:rPr lang="en-US" sz="3200" dirty="0">
                <a:solidFill>
                  <a:srgbClr val="FF6600"/>
                </a:solidFill>
              </a:rPr>
              <a:t>Model of Building:</a:t>
            </a:r>
          </a:p>
          <a:p>
            <a:pPr marL="914400" lvl="1" indent="-457200" fontAlgn="base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6600"/>
                </a:solidFill>
              </a:rPr>
              <a:t>3-D Revit model (in software)</a:t>
            </a:r>
          </a:p>
          <a:p>
            <a:r>
              <a:rPr lang="en-US" sz="3200" dirty="0">
                <a:solidFill>
                  <a:srgbClr val="FF6600"/>
                </a:solidFill>
              </a:rPr>
              <a:t>Extra Credit:</a:t>
            </a:r>
          </a:p>
          <a:p>
            <a:pPr marL="914400" lvl="1" indent="-457200" fontAlgn="base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6600"/>
                </a:solidFill>
              </a:rPr>
              <a:t>3-D printed exterior of building</a:t>
            </a:r>
          </a:p>
          <a:p>
            <a:pPr marL="914400" lvl="1" indent="-457200" fontAlgn="base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6600"/>
                </a:solidFill>
              </a:rPr>
              <a:t>Platinum LEED certification</a:t>
            </a:r>
          </a:p>
          <a:p>
            <a:r>
              <a:rPr lang="en-US" sz="3200" dirty="0"/>
              <a:t/>
            </a:r>
            <a:br>
              <a:rPr lang="en-US" sz="3200" dirty="0"/>
            </a:br>
            <a:endParaRPr lang="en-US" sz="3200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1544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Project Grading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1"/>
            <p:extLst>
              <p:ext uri="{D42A27DB-BD31-4B8C-83A1-F6EECF244321}">
                <p14:modId xmlns:p14="http://schemas.microsoft.com/office/powerpoint/2010/main" val="1548671532"/>
              </p:ext>
            </p:extLst>
          </p:nvPr>
        </p:nvGraphicFramePr>
        <p:xfrm>
          <a:off x="802757" y="1310186"/>
          <a:ext cx="10451806" cy="24688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52259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259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84791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Item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% of Grade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4791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Benchmarks</a:t>
                      </a:r>
                      <a:r>
                        <a:rPr lang="en-US" sz="3600" baseline="0" dirty="0"/>
                        <a:t> and Commissioning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50%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4791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Final Presentation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50%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180214" y="4359349"/>
            <a:ext cx="96968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6600"/>
                </a:solidFill>
              </a:rPr>
              <a:t>NOTE: The SLDP counts toward 30% of your course final grade!</a:t>
            </a:r>
          </a:p>
        </p:txBody>
      </p:sp>
    </p:spTree>
    <p:extLst>
      <p:ext uri="{BB962C8B-B14F-4D97-AF65-F5344CB8AC3E}">
        <p14:creationId xmlns:p14="http://schemas.microsoft.com/office/powerpoint/2010/main" val="96208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>
            <a:normAutofit fontScale="70000" lnSpcReduction="20000"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4700" b="1" dirty="0"/>
              <a:t>Housing and Innovation in Revit (HIR)</a:t>
            </a:r>
          </a:p>
          <a:p>
            <a:pPr marL="457200" indent="0">
              <a:lnSpc>
                <a:spcPct val="150000"/>
              </a:lnSpc>
              <a:buNone/>
            </a:pPr>
            <a:r>
              <a:rPr lang="en-US" dirty="0"/>
              <a:t>LEED Description:</a:t>
            </a:r>
          </a:p>
          <a:p>
            <a:pPr>
              <a:lnSpc>
                <a:spcPct val="150000"/>
              </a:lnSpc>
            </a:pPr>
            <a:r>
              <a:rPr lang="en-US" dirty="0"/>
              <a:t>Leadership in Energy &amp; Environmental Design (LEED) is a green building certification program</a:t>
            </a:r>
          </a:p>
          <a:p>
            <a:pPr>
              <a:lnSpc>
                <a:spcPct val="150000"/>
              </a:lnSpc>
            </a:pPr>
            <a:r>
              <a:rPr lang="en-US" dirty="0"/>
              <a:t>Different levels of certification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LEED Silver (2 categories)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LEED Gold (4 categories) - </a:t>
            </a:r>
            <a:r>
              <a:rPr lang="en-US" b="1" dirty="0">
                <a:solidFill>
                  <a:srgbClr val="FF0000"/>
                </a:solidFill>
              </a:rPr>
              <a:t>Mandatory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LEED Platinum (All 6 categories) – </a:t>
            </a:r>
            <a:r>
              <a:rPr lang="en-US" b="1" dirty="0"/>
              <a:t>Extra Credit</a:t>
            </a:r>
          </a:p>
          <a:p>
            <a:pPr>
              <a:lnSpc>
                <a:spcPct val="150000"/>
              </a:lnSpc>
            </a:pPr>
            <a:r>
              <a:rPr lang="en-US" dirty="0"/>
              <a:t>Teams choose the ones that best fit their design</a:t>
            </a:r>
          </a:p>
        </p:txBody>
      </p:sp>
      <p:pic>
        <p:nvPicPr>
          <p:cNvPr id="8" name="Picture 6" descr="http://www.gbcbolivia.org/wordpress/wp-content/uploads/LEED-levels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9514" y="2963901"/>
            <a:ext cx="4959693" cy="1859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7703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>
            <a:normAutofit lnSpcReduction="10000"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b="1" dirty="0"/>
              <a:t>Housing and Innovation in Revit (HIR)</a:t>
            </a:r>
          </a:p>
          <a:p>
            <a:pPr marL="457200" indent="0">
              <a:lnSpc>
                <a:spcPct val="150000"/>
              </a:lnSpc>
              <a:buNone/>
            </a:pPr>
            <a:r>
              <a:rPr lang="en-US" dirty="0"/>
              <a:t>LEED Categories:</a:t>
            </a:r>
          </a:p>
          <a:p>
            <a:pPr fontAlgn="base"/>
            <a:r>
              <a:rPr lang="en-US" dirty="0"/>
              <a:t>Location &amp; Transportation</a:t>
            </a:r>
          </a:p>
          <a:p>
            <a:pPr fontAlgn="base"/>
            <a:r>
              <a:rPr lang="en-US" dirty="0"/>
              <a:t>Sustainable Sites</a:t>
            </a:r>
          </a:p>
          <a:p>
            <a:pPr fontAlgn="base"/>
            <a:r>
              <a:rPr lang="en-US" dirty="0"/>
              <a:t>Water Efficiency</a:t>
            </a:r>
          </a:p>
          <a:p>
            <a:pPr fontAlgn="base"/>
            <a:r>
              <a:rPr lang="en-US" dirty="0"/>
              <a:t>Energy &amp; Atmosphere</a:t>
            </a:r>
          </a:p>
          <a:p>
            <a:pPr fontAlgn="base"/>
            <a:r>
              <a:rPr lang="en-US" dirty="0"/>
              <a:t>Indoor Environmental Quality</a:t>
            </a:r>
          </a:p>
          <a:p>
            <a:pPr fontAlgn="base"/>
            <a:r>
              <a:rPr lang="en-US" dirty="0"/>
              <a:t>Innovation</a:t>
            </a:r>
          </a:p>
        </p:txBody>
      </p:sp>
    </p:spTree>
    <p:extLst>
      <p:ext uri="{BB962C8B-B14F-4D97-AF65-F5344CB8AC3E}">
        <p14:creationId xmlns:p14="http://schemas.microsoft.com/office/powerpoint/2010/main" val="3346408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1005401"/>
            <a:ext cx="9694951" cy="1814406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b="1" dirty="0"/>
              <a:t>Housing and Innovation in Revit (HIR)</a:t>
            </a:r>
          </a:p>
          <a:p>
            <a:pPr marL="457200" indent="0" fontAlgn="base">
              <a:buNone/>
            </a:pPr>
            <a:r>
              <a:rPr lang="en-US" dirty="0"/>
              <a:t>Examples:</a:t>
            </a:r>
          </a:p>
        </p:txBody>
      </p:sp>
      <p:pic>
        <p:nvPicPr>
          <p:cNvPr id="1027" name="Picture 3" descr="SLS_example_1.JPG">
            <a:extLst>
              <a:ext uri="{FF2B5EF4-FFF2-40B4-BE49-F238E27FC236}">
                <a16:creationId xmlns:a16="http://schemas.microsoft.com/office/drawing/2014/main" id="{990F1079-3339-4F83-8251-084A62E534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693" y="2803039"/>
            <a:ext cx="5801025" cy="3198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lh4.googleusercontent.com/2SpTjeoT2BkrGF7ez6O_xY2CFBlBLRkPUXdM4PEgrJ8l_XWX_09tl473av6akfxIQD3BmF_ch04UsSxzSxfO8yK74qSpthY_8viyFmjUBtXpp5qKwlCQv5XBPBeTxI5N4rB1novy8hg">
            <a:extLst>
              <a:ext uri="{FF2B5EF4-FFF2-40B4-BE49-F238E27FC236}">
                <a16:creationId xmlns:a16="http://schemas.microsoft.com/office/drawing/2014/main" id="{BDD5FBB8-D87B-4526-BB5E-12F1F9AB40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2410" y="2819807"/>
            <a:ext cx="3638503" cy="3181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9563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3D Printing Extra Credit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>
            <a:normAutofit fontScale="85000" lnSpcReduction="10000"/>
          </a:bodyPr>
          <a:lstStyle/>
          <a:p>
            <a:pPr>
              <a:lnSpc>
                <a:spcPct val="150000"/>
              </a:lnSpc>
            </a:pPr>
            <a:r>
              <a:rPr lang="en-US" dirty="0"/>
              <a:t>Design your own SLDP team logo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Due by Milestone 2 Presentations</a:t>
            </a:r>
          </a:p>
          <a:p>
            <a:pPr>
              <a:lnSpc>
                <a:spcPct val="150000"/>
              </a:lnSpc>
            </a:pPr>
            <a:r>
              <a:rPr lang="en-US" dirty="0"/>
              <a:t>Be </a:t>
            </a:r>
            <a:r>
              <a:rPr lang="en-US" b="1" dirty="0"/>
              <a:t>creative</a:t>
            </a:r>
            <a:r>
              <a:rPr lang="en-US" dirty="0"/>
              <a:t> with your design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Design must be approved by a Prototyping Lab TA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Cannot be only text like Lab 1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Multiple colors are available: purple, black, white, </a:t>
            </a:r>
            <a:br>
              <a:rPr lang="en-US" dirty="0"/>
            </a:br>
            <a:r>
              <a:rPr lang="en-US" dirty="0"/>
              <a:t>yellow, red, green, pink, light blue, blue, clear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More info on </a:t>
            </a:r>
            <a:r>
              <a:rPr lang="en-US" altLang="en-US" dirty="0">
                <a:solidFill>
                  <a:srgbClr val="000066"/>
                </a:solidFill>
                <a:hlinkClick r:id="rId2"/>
              </a:rPr>
              <a:t>3D Printing Extra Credit</a:t>
            </a:r>
            <a:r>
              <a:rPr lang="en-US" altLang="en-US" dirty="0"/>
              <a:t> page on lab manual </a:t>
            </a:r>
          </a:p>
        </p:txBody>
      </p:sp>
      <p:pic>
        <p:nvPicPr>
          <p:cNvPr id="4" name="Picture 4" descr="http://www.flashforge-usa.com/shop/media/catalog/product/cache/1/image/9df78eab33525d08d6e5fb8d27136e95/c/r/creator-pro-i-1-nobg-web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9" t="3914" r="9690" b="7467"/>
          <a:stretch/>
        </p:blipFill>
        <p:spPr bwMode="auto">
          <a:xfrm>
            <a:off x="9441711" y="2239743"/>
            <a:ext cx="2442736" cy="2689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2723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3D Printing Extra Credit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/>
              <a:t>Constraints: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Maximum weight of 15 grams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No copyrighted logos</a:t>
            </a:r>
          </a:p>
          <a:p>
            <a:pPr lvl="1">
              <a:lnSpc>
                <a:spcPct val="150000"/>
              </a:lnSpc>
            </a:pPr>
            <a:r>
              <a:rPr lang="en-US" b="1" dirty="0"/>
              <a:t>Must be attached to robot or worn </a:t>
            </a:r>
            <a:br>
              <a:rPr lang="en-US" b="1" dirty="0"/>
            </a:br>
            <a:r>
              <a:rPr lang="en-US" b="1" dirty="0"/>
              <a:t>as pin during Final Presentation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1" t="10048" r="4003" b="8090"/>
          <a:stretch/>
        </p:blipFill>
        <p:spPr>
          <a:xfrm>
            <a:off x="8222283" y="3484868"/>
            <a:ext cx="3464558" cy="1602036"/>
          </a:xfrm>
          <a:prstGeom prst="rect">
            <a:avLst/>
          </a:prstGeom>
          <a:ln w="12700">
            <a:solidFill>
              <a:srgbClr val="7030A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7" t="8815" r="97" b="6725"/>
          <a:stretch/>
        </p:blipFill>
        <p:spPr>
          <a:xfrm>
            <a:off x="8222219" y="1467109"/>
            <a:ext cx="3463922" cy="1602528"/>
          </a:xfrm>
          <a:prstGeom prst="rect">
            <a:avLst/>
          </a:prstGeom>
          <a:ln w="12700">
            <a:solidFill>
              <a:srgbClr val="7030A0"/>
            </a:solidFill>
          </a:ln>
        </p:spPr>
      </p:pic>
    </p:spTree>
    <p:extLst>
      <p:ext uri="{BB962C8B-B14F-4D97-AF65-F5344CB8AC3E}">
        <p14:creationId xmlns:p14="http://schemas.microsoft.com/office/powerpoint/2010/main" val="3271459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3D Printing Extra Credit ADVANCED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400"/>
            <a:ext cx="12192000" cy="540451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2800" dirty="0"/>
              <a:t>Create a prototype of a custom, 3D-printed robot part or terrain modification (robots</a:t>
            </a:r>
            <a:r>
              <a:rPr lang="en-US" sz="2800" dirty="0" smtClean="0"/>
              <a:t>), </a:t>
            </a:r>
            <a:r>
              <a:rPr lang="en-US" sz="2800" dirty="0"/>
              <a:t>or model of building (HIR)</a:t>
            </a:r>
          </a:p>
          <a:p>
            <a:pPr>
              <a:lnSpc>
                <a:spcPct val="100000"/>
              </a:lnSpc>
            </a:pPr>
            <a:r>
              <a:rPr lang="en-US" sz="2800" dirty="0"/>
              <a:t>Constraints:</a:t>
            </a:r>
          </a:p>
          <a:p>
            <a:pPr lvl="1">
              <a:lnSpc>
                <a:spcPct val="100000"/>
              </a:lnSpc>
            </a:pPr>
            <a:r>
              <a:rPr lang="en-US" sz="2800" dirty="0"/>
              <a:t>Due by Milestone 2 Presentations</a:t>
            </a:r>
          </a:p>
          <a:p>
            <a:pPr lvl="1">
              <a:lnSpc>
                <a:spcPct val="100000"/>
              </a:lnSpc>
            </a:pPr>
            <a:r>
              <a:rPr lang="en-US" sz="2800" b="1" dirty="0">
                <a:solidFill>
                  <a:srgbClr val="FF6600"/>
                </a:solidFill>
              </a:rPr>
              <a:t>YOU MUST HAVE A CONTINGENCY PLAN </a:t>
            </a:r>
            <a:r>
              <a:rPr lang="en-US" sz="2800" dirty="0"/>
              <a:t>if the piece does not </a:t>
            </a:r>
            <a:br>
              <a:rPr lang="en-US" sz="2800" dirty="0"/>
            </a:br>
            <a:r>
              <a:rPr lang="en-US" sz="2800" dirty="0"/>
              <a:t>work or cannot be printed</a:t>
            </a:r>
          </a:p>
          <a:p>
            <a:pPr lvl="1">
              <a:lnSpc>
                <a:spcPct val="100000"/>
              </a:lnSpc>
            </a:pPr>
            <a:r>
              <a:rPr lang="en-US" sz="2800" dirty="0"/>
              <a:t>For full list of constraints see the </a:t>
            </a:r>
            <a:r>
              <a:rPr lang="en-US" altLang="en-US" sz="2800" dirty="0">
                <a:solidFill>
                  <a:srgbClr val="000066"/>
                </a:solidFill>
                <a:hlinkClick r:id="rId2"/>
              </a:rPr>
              <a:t>3D Printing Extra Credit</a:t>
            </a:r>
            <a:r>
              <a:rPr lang="en-US" altLang="en-US" sz="2800" dirty="0">
                <a:hlinkClick r:id="rId2"/>
              </a:rPr>
              <a:t> </a:t>
            </a:r>
            <a:r>
              <a:rPr lang="en-US" altLang="en-US" sz="2800" dirty="0"/>
              <a:t>page on lab manual </a:t>
            </a:r>
            <a:endParaRPr lang="en-US" sz="2800" dirty="0"/>
          </a:p>
          <a:p>
            <a:pPr>
              <a:lnSpc>
                <a:spcPct val="100000"/>
              </a:lnSpc>
            </a:pPr>
            <a:r>
              <a:rPr lang="en-US" sz="2800" dirty="0"/>
              <a:t>You can receive one-on-one instruction in the EG Prototyping Lab, but you may also print parts in the </a:t>
            </a:r>
            <a:r>
              <a:rPr lang="en-US" sz="2800" dirty="0" err="1"/>
              <a:t>MakerSpace</a:t>
            </a:r>
            <a:r>
              <a:rPr lang="en-US" sz="2800" dirty="0"/>
              <a:t> with </a:t>
            </a:r>
            <a:r>
              <a:rPr lang="en-US" sz="2800" dirty="0" err="1"/>
              <a:t>ProtoLab</a:t>
            </a:r>
            <a:r>
              <a:rPr lang="en-US" sz="2800" dirty="0"/>
              <a:t> approval</a:t>
            </a:r>
          </a:p>
        </p:txBody>
      </p:sp>
    </p:spTree>
    <p:extLst>
      <p:ext uri="{BB962C8B-B14F-4D97-AF65-F5344CB8AC3E}">
        <p14:creationId xmlns:p14="http://schemas.microsoft.com/office/powerpoint/2010/main" val="1986021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3D Printing Extra Credit Submission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Submit your design at </a:t>
            </a:r>
            <a:r>
              <a:rPr lang="en-US" b="1" dirty="0"/>
              <a:t>eg.poly.edu </a:t>
            </a:r>
            <a:r>
              <a:rPr lang="en-US" dirty="0"/>
              <a:t>under the </a:t>
            </a:r>
            <a:br>
              <a:rPr lang="en-US" dirty="0"/>
            </a:br>
            <a:r>
              <a:rPr lang="en-US" b="1" i="1" dirty="0">
                <a:hlinkClick r:id="rId2"/>
              </a:rPr>
              <a:t>3D Printing Submission</a:t>
            </a:r>
            <a:r>
              <a:rPr lang="en-US" i="1" dirty="0"/>
              <a:t> </a:t>
            </a:r>
            <a:r>
              <a:rPr lang="en-US" dirty="0"/>
              <a:t>tab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Your first submission is due by Milestone 2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Your design(s) must be a </a:t>
            </a:r>
            <a:r>
              <a:rPr lang="en-US" b="1" dirty="0"/>
              <a:t>.</a:t>
            </a:r>
            <a:r>
              <a:rPr lang="en-US" b="1" dirty="0" err="1"/>
              <a:t>stl</a:t>
            </a:r>
            <a:r>
              <a:rPr lang="en-US" b="1" dirty="0"/>
              <a:t> </a:t>
            </a:r>
            <a:r>
              <a:rPr lang="en-US" dirty="0"/>
              <a:t>file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After your submission has been received you will be contacted by a TA to come start your print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72075130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Closing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1501254"/>
            <a:ext cx="12192000" cy="4053386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Refer to </a:t>
            </a:r>
            <a:r>
              <a:rPr lang="en-US" b="1" dirty="0"/>
              <a:t>manual.eg.poly.edu</a:t>
            </a:r>
            <a:r>
              <a:rPr lang="en-US" dirty="0"/>
              <a:t> for details</a:t>
            </a:r>
          </a:p>
          <a:p>
            <a:pPr>
              <a:lnSpc>
                <a:spcPct val="150000"/>
              </a:lnSpc>
            </a:pPr>
            <a:r>
              <a:rPr lang="en-US" dirty="0"/>
              <a:t>Think about which project interests you</a:t>
            </a:r>
          </a:p>
          <a:p>
            <a:pPr>
              <a:lnSpc>
                <a:spcPct val="150000"/>
              </a:lnSpc>
            </a:pPr>
            <a:r>
              <a:rPr lang="en-US" dirty="0"/>
              <a:t>Brainstorm ideas</a:t>
            </a:r>
          </a:p>
          <a:p>
            <a:pPr>
              <a:lnSpc>
                <a:spcPct val="150000"/>
              </a:lnSpc>
            </a:pPr>
            <a:r>
              <a:rPr lang="en-US" dirty="0"/>
              <a:t>Speak with professors and TAs regarding projects</a:t>
            </a:r>
          </a:p>
        </p:txBody>
      </p:sp>
    </p:spTree>
    <p:extLst>
      <p:ext uri="{BB962C8B-B14F-4D97-AF65-F5344CB8AC3E}">
        <p14:creationId xmlns:p14="http://schemas.microsoft.com/office/powerpoint/2010/main" val="250010540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Semester-Long Design Project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marL="457200" indent="0" algn="ctr">
              <a:buNone/>
            </a:pPr>
            <a:endParaRPr lang="en-US" dirty="0"/>
          </a:p>
          <a:p>
            <a:pPr marL="457200" indent="0" algn="ctr">
              <a:buNone/>
            </a:pPr>
            <a:endParaRPr lang="en-US" sz="4000" dirty="0"/>
          </a:p>
          <a:p>
            <a:pPr marL="457200" indent="0" algn="ctr">
              <a:buNone/>
            </a:pPr>
            <a:r>
              <a:rPr lang="en-US" sz="4000" dirty="0"/>
              <a:t>QUESTIONS?</a:t>
            </a:r>
          </a:p>
        </p:txBody>
      </p:sp>
      <p:pic>
        <p:nvPicPr>
          <p:cNvPr id="4" name="Picture 4" descr="CAI197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1682" y="3584274"/>
            <a:ext cx="2423786" cy="2423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CAI197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27767" y="3584274"/>
            <a:ext cx="2423786" cy="2423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66092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Project Grading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-1" y="691379"/>
            <a:ext cx="11277601" cy="5339751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3300" b="1" dirty="0"/>
              <a:t>Benchmarks:</a:t>
            </a:r>
          </a:p>
          <a:p>
            <a:pPr lvl="1">
              <a:lnSpc>
                <a:spcPct val="150000"/>
              </a:lnSpc>
            </a:pPr>
            <a:r>
              <a:rPr lang="en-US" sz="3300" dirty="0"/>
              <a:t>Completion of a specified portion of the project</a:t>
            </a:r>
          </a:p>
          <a:p>
            <a:pPr lvl="1">
              <a:lnSpc>
                <a:spcPct val="150000"/>
              </a:lnSpc>
            </a:pPr>
            <a:r>
              <a:rPr lang="en-US" sz="3300" dirty="0"/>
              <a:t>C</a:t>
            </a:r>
            <a:r>
              <a:rPr lang="en-US" sz="3300" dirty="0" smtClean="0"/>
              <a:t>umulative </a:t>
            </a:r>
            <a:r>
              <a:rPr lang="en-US" sz="3300" dirty="0"/>
              <a:t>(Benchmark B includes Benchmark A)</a:t>
            </a:r>
          </a:p>
          <a:p>
            <a:pPr lvl="1">
              <a:lnSpc>
                <a:spcPct val="150000"/>
              </a:lnSpc>
            </a:pPr>
            <a:r>
              <a:rPr lang="en-US" sz="3300" dirty="0" smtClean="0"/>
              <a:t>Two </a:t>
            </a:r>
            <a:r>
              <a:rPr lang="en-US" sz="3300" dirty="0"/>
              <a:t>throughout semester</a:t>
            </a:r>
          </a:p>
          <a:p>
            <a:pPr lvl="1">
              <a:lnSpc>
                <a:spcPct val="150000"/>
              </a:lnSpc>
            </a:pPr>
            <a:r>
              <a:rPr lang="en-US" sz="3300" dirty="0"/>
              <a:t>Refer to schedule for due dates</a:t>
            </a:r>
          </a:p>
          <a:p>
            <a:pPr lvl="1">
              <a:lnSpc>
                <a:spcPct val="150000"/>
              </a:lnSpc>
            </a:pPr>
            <a:r>
              <a:rPr lang="en-US" sz="3300" dirty="0"/>
              <a:t>Penalties for not completing on </a:t>
            </a:r>
            <a:r>
              <a:rPr lang="en-US" sz="3300" dirty="0" smtClean="0"/>
              <a:t>time</a:t>
            </a:r>
            <a:endParaRPr lang="en-US" sz="3300" dirty="0"/>
          </a:p>
        </p:txBody>
      </p:sp>
      <p:pic>
        <p:nvPicPr>
          <p:cNvPr id="4" name="Picture 4" descr="http://www.brandt-companies.com/wp-content/uploads/2012/02/building-commissioning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6"/>
          <a:stretch/>
        </p:blipFill>
        <p:spPr bwMode="auto">
          <a:xfrm>
            <a:off x="8387201" y="3361254"/>
            <a:ext cx="3178633" cy="2181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9300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Project Grading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300" b="1" dirty="0"/>
              <a:t>Commissioning:</a:t>
            </a:r>
            <a:endParaRPr lang="en-US" sz="3300" dirty="0"/>
          </a:p>
          <a:p>
            <a:pPr lvl="1">
              <a:lnSpc>
                <a:spcPct val="150000"/>
              </a:lnSpc>
            </a:pPr>
            <a:r>
              <a:rPr lang="en-US" sz="3300" dirty="0"/>
              <a:t>Completion of all required tasks</a:t>
            </a:r>
          </a:p>
          <a:p>
            <a:pPr lvl="1">
              <a:lnSpc>
                <a:spcPct val="150000"/>
              </a:lnSpc>
            </a:pPr>
            <a:r>
              <a:rPr lang="en-US" sz="3300" dirty="0"/>
              <a:t>Last phase of project</a:t>
            </a:r>
          </a:p>
          <a:p>
            <a:pPr lvl="1">
              <a:lnSpc>
                <a:spcPct val="150000"/>
              </a:lnSpc>
            </a:pPr>
            <a:r>
              <a:rPr lang="en-US" sz="3300" dirty="0"/>
              <a:t>Refer to syllabus for due dates</a:t>
            </a:r>
          </a:p>
          <a:p>
            <a:pPr lvl="1">
              <a:lnSpc>
                <a:spcPct val="150000"/>
              </a:lnSpc>
            </a:pPr>
            <a:r>
              <a:rPr lang="en-US" sz="3300" dirty="0"/>
              <a:t>Failure to commission will result </a:t>
            </a:r>
            <a:br>
              <a:rPr lang="en-US" sz="3300" dirty="0"/>
            </a:br>
            <a:r>
              <a:rPr lang="en-US" sz="3300" dirty="0"/>
              <a:t>in penalties (partial commissioning)</a:t>
            </a:r>
          </a:p>
        </p:txBody>
      </p:sp>
      <p:pic>
        <p:nvPicPr>
          <p:cNvPr id="4" name="Picture 4" descr="http://www.brandt-companies.com/wp-content/uploads/2012/02/building-commissionin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5706" y="2493370"/>
            <a:ext cx="3425127" cy="2181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626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Project Grading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9"/>
            <a:ext cx="11913704" cy="533975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300" b="1" dirty="0"/>
              <a:t>Partial Commissioning:</a:t>
            </a:r>
            <a:endParaRPr lang="en-US" sz="3300" dirty="0"/>
          </a:p>
          <a:p>
            <a:pPr marL="914400" lvl="1">
              <a:lnSpc>
                <a:spcPct val="150000"/>
              </a:lnSpc>
              <a:spcBef>
                <a:spcPts val="0"/>
              </a:spcBef>
            </a:pPr>
            <a:r>
              <a:rPr lang="en-US" sz="3300" dirty="0" smtClean="0"/>
              <a:t>Benchmark A = 30</a:t>
            </a:r>
            <a:r>
              <a:rPr lang="en-US" sz="3300" dirty="0"/>
              <a:t>% </a:t>
            </a:r>
            <a:r>
              <a:rPr lang="en-US" sz="3300" dirty="0" smtClean="0"/>
              <a:t>minimum</a:t>
            </a:r>
            <a:endParaRPr lang="en-US" sz="3300" dirty="0"/>
          </a:p>
          <a:p>
            <a:pPr marL="914400" lvl="1">
              <a:lnSpc>
                <a:spcPct val="150000"/>
              </a:lnSpc>
              <a:spcBef>
                <a:spcPts val="0"/>
              </a:spcBef>
            </a:pPr>
            <a:r>
              <a:rPr lang="en-US" sz="3300" dirty="0" smtClean="0"/>
              <a:t>Benchmark B = 70% minimum</a:t>
            </a:r>
          </a:p>
          <a:p>
            <a:pPr marL="914400" lvl="1">
              <a:lnSpc>
                <a:spcPct val="150000"/>
              </a:lnSpc>
              <a:spcBef>
                <a:spcPts val="0"/>
              </a:spcBef>
            </a:pPr>
            <a:r>
              <a:rPr lang="en-US" sz="3300" dirty="0" smtClean="0"/>
              <a:t>Any </a:t>
            </a:r>
            <a:r>
              <a:rPr lang="en-US" sz="3300" dirty="0"/>
              <a:t>higher percentage achieved beyond your benchmark is decided by </a:t>
            </a:r>
            <a:r>
              <a:rPr lang="en-US" sz="3300" b="1" u="sng" dirty="0"/>
              <a:t>two</a:t>
            </a:r>
            <a:r>
              <a:rPr lang="en-US" sz="3300" dirty="0"/>
              <a:t> TAs watching a full run</a:t>
            </a:r>
          </a:p>
        </p:txBody>
      </p:sp>
    </p:spTree>
    <p:extLst>
      <p:ext uri="{BB962C8B-B14F-4D97-AF65-F5344CB8AC3E}">
        <p14:creationId xmlns:p14="http://schemas.microsoft.com/office/powerpoint/2010/main" val="1291779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Project Grading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646768"/>
            <a:ext cx="12192000" cy="5339751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3300" b="1" dirty="0"/>
              <a:t>Project Submission:</a:t>
            </a:r>
          </a:p>
          <a:p>
            <a:pPr lvl="1">
              <a:lnSpc>
                <a:spcPct val="150000"/>
              </a:lnSpc>
            </a:pPr>
            <a:r>
              <a:rPr lang="en-US" sz="3300" dirty="0"/>
              <a:t>Submit all documents via </a:t>
            </a:r>
            <a:r>
              <a:rPr lang="en-US" sz="3300" dirty="0" smtClean="0"/>
              <a:t>EG website</a:t>
            </a:r>
            <a:endParaRPr lang="en-US" sz="3300" dirty="0"/>
          </a:p>
          <a:p>
            <a:pPr lvl="1">
              <a:lnSpc>
                <a:spcPct val="150000"/>
              </a:lnSpc>
            </a:pPr>
            <a:r>
              <a:rPr lang="en-US" sz="3300" dirty="0" smtClean="0"/>
              <a:t>Google Form </a:t>
            </a:r>
            <a:r>
              <a:rPr lang="en-US" sz="3300" dirty="0"/>
              <a:t>must be </a:t>
            </a:r>
            <a:r>
              <a:rPr lang="en-US" sz="3300" dirty="0" smtClean="0"/>
              <a:t>submitted for SLDP </a:t>
            </a:r>
            <a:r>
              <a:rPr lang="en-US" sz="3300" dirty="0"/>
              <a:t>grade </a:t>
            </a:r>
          </a:p>
          <a:p>
            <a:pPr lvl="1">
              <a:lnSpc>
                <a:spcPct val="150000"/>
              </a:lnSpc>
            </a:pPr>
            <a:r>
              <a:rPr lang="en-US" sz="3300" dirty="0"/>
              <a:t>Any missing items will result in penalties</a:t>
            </a:r>
          </a:p>
          <a:p>
            <a:pPr lvl="1">
              <a:lnSpc>
                <a:spcPct val="150000"/>
              </a:lnSpc>
            </a:pPr>
            <a:r>
              <a:rPr lang="en-US" sz="3300" dirty="0"/>
              <a:t>Refer to syllabus for deadline</a:t>
            </a:r>
          </a:p>
          <a:p>
            <a:pPr lvl="1">
              <a:lnSpc>
                <a:spcPct val="150000"/>
              </a:lnSpc>
            </a:pPr>
            <a:r>
              <a:rPr lang="en-US" sz="3300" dirty="0"/>
              <a:t>Refer to </a:t>
            </a:r>
            <a:r>
              <a:rPr lang="en-US" sz="3300" dirty="0">
                <a:hlinkClick r:id="rId2"/>
              </a:rPr>
              <a:t>Submission Guidelines</a:t>
            </a:r>
            <a:endParaRPr lang="en-US" sz="3300" dirty="0"/>
          </a:p>
          <a:p>
            <a:pPr marL="914400" lvl="1" indent="0">
              <a:lnSpc>
                <a:spcPct val="150000"/>
              </a:lnSpc>
              <a:buNone/>
            </a:pPr>
            <a:endParaRPr lang="en-US" sz="3300" dirty="0"/>
          </a:p>
        </p:txBody>
      </p:sp>
    </p:spTree>
    <p:extLst>
      <p:ext uri="{BB962C8B-B14F-4D97-AF65-F5344CB8AC3E}">
        <p14:creationId xmlns:p14="http://schemas.microsoft.com/office/powerpoint/2010/main" val="916259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1160059"/>
            <a:ext cx="6485860" cy="533975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 smtClean="0"/>
              <a:t>Five </a:t>
            </a:r>
            <a:r>
              <a:rPr lang="en-US" dirty="0"/>
              <a:t>Robot Variants</a:t>
            </a:r>
          </a:p>
          <a:p>
            <a:pPr>
              <a:lnSpc>
                <a:spcPct val="150000"/>
              </a:lnSpc>
            </a:pPr>
            <a:r>
              <a:rPr lang="en-US" dirty="0"/>
              <a:t>Housing and Innovation </a:t>
            </a:r>
            <a:br>
              <a:rPr lang="en-US" dirty="0"/>
            </a:br>
            <a:r>
              <a:rPr lang="en-US" dirty="0"/>
              <a:t>in </a:t>
            </a:r>
            <a:r>
              <a:rPr lang="en-US" dirty="0" smtClean="0"/>
              <a:t>Revit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Rapid Assembly &amp; Design Challenge</a:t>
            </a:r>
            <a:endParaRPr lang="en-US" dirty="0"/>
          </a:p>
        </p:txBody>
      </p:sp>
      <p:pic>
        <p:nvPicPr>
          <p:cNvPr id="4" name="Shape 46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322829" y="1544942"/>
            <a:ext cx="5422604" cy="3806455"/>
          </a:xfrm>
          <a:prstGeom prst="rect">
            <a:avLst/>
          </a:prstGeom>
          <a:noFill/>
          <a:ln w="28575" cap="flat" cmpd="sng">
            <a:solidFill>
              <a:srgbClr val="57068C"/>
            </a:solidFill>
            <a:prstDash val="solid"/>
            <a:round/>
            <a:headEnd type="none" w="med" len="med"/>
            <a:tailEnd type="none" w="med" len="med"/>
          </a:ln>
        </p:spPr>
      </p:pic>
    </p:spTree>
    <p:extLst>
      <p:ext uri="{BB962C8B-B14F-4D97-AF65-F5344CB8AC3E}">
        <p14:creationId xmlns:p14="http://schemas.microsoft.com/office/powerpoint/2010/main" val="1853469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>
            <a:normAutofit/>
          </a:bodyPr>
          <a:lstStyle/>
          <a:p>
            <a:pPr marL="457200" indent="0">
              <a:buNone/>
            </a:pPr>
            <a:r>
              <a:rPr lang="en-US" sz="3300" b="1" dirty="0" smtClean="0"/>
              <a:t>Example Robot </a:t>
            </a:r>
            <a:r>
              <a:rPr lang="en-US" sz="3300" b="1" dirty="0"/>
              <a:t>Variants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690" b="96382" l="4264" r="95640">
                        <a14:foregroundMark x1="8818" y1="64729" x2="71415" y2="88630"/>
                        <a14:foregroundMark x1="7267" y1="65633" x2="10271" y2="67183"/>
                        <a14:foregroundMark x1="72190" y1="93282" x2="70058" y2="92506"/>
                        <a14:foregroundMark x1="72287" y1="93798" x2="69961" y2="92765"/>
                        <a14:foregroundMark x1="74225" y1="83463" x2="78585" y2="66150"/>
                        <a14:foregroundMark x1="78973" y1="64987" x2="86240" y2="35142"/>
                        <a14:foregroundMark x1="24225" y1="49225" x2="33236" y2="39664"/>
                        <a14:foregroundMark x1="23450" y1="50129" x2="24322" y2="50388"/>
                        <a14:foregroundMark x1="22384" y1="50129" x2="15504" y2="54522"/>
                        <a14:foregroundMark x1="15795" y1="51421" x2="16473" y2="49354"/>
                        <a14:foregroundMark x1="17054" y1="47287" x2="18605" y2="47545"/>
                        <a14:foregroundMark x1="19089" y1="48191" x2="19089" y2="46899"/>
                        <a14:foregroundMark x1="35368" y1="42248" x2="42442" y2="31654"/>
                        <a14:foregroundMark x1="44186" y1="31654" x2="42636" y2="33721"/>
                        <a14:foregroundMark x1="40310" y1="39922" x2="55814" y2="29716"/>
                        <a14:foregroundMark x1="40891" y1="38372" x2="55620" y2="29328"/>
                        <a14:foregroundMark x1="44864" y1="31654" x2="40504" y2="38372"/>
                        <a14:foregroundMark x1="31686" y1="39276" x2="38469" y2="30749"/>
                        <a14:foregroundMark x1="40019" y1="30749" x2="36531" y2="29974"/>
                        <a14:foregroundMark x1="36531" y1="29974" x2="25872" y2="45220"/>
                        <a14:foregroundMark x1="79167" y1="29457" x2="82364" y2="24935"/>
                        <a14:foregroundMark x1="75291" y1="28295" x2="77907" y2="24806"/>
                        <a14:foregroundMark x1="80523" y1="24806" x2="75775" y2="24419"/>
                        <a14:foregroundMark x1="67636" y1="25711" x2="60659" y2="25065"/>
                        <a14:foregroundMark x1="75194" y1="25323" x2="72384" y2="24677"/>
                        <a14:foregroundMark x1="75678" y1="24677" x2="72771" y2="24289"/>
                        <a14:foregroundMark x1="71802" y1="22997" x2="70930" y2="22868"/>
                        <a14:foregroundMark x1="60174" y1="26744" x2="60368" y2="23643"/>
                        <a14:foregroundMark x1="60078" y1="26873" x2="60368" y2="23643"/>
                        <a14:foregroundMark x1="60271" y1="26873" x2="60368" y2="23643"/>
                        <a14:foregroundMark x1="60368" y1="23643" x2="60368" y2="25969"/>
                        <a14:foregroundMark x1="65213" y1="24031" x2="62791" y2="23902"/>
                        <a14:foregroundMark x1="65116" y1="24160" x2="64244" y2="24031"/>
                        <a14:foregroundMark x1="24128" y1="46899" x2="29360" y2="39406"/>
                        <a14:backgroundMark x1="15407" y1="49612" x2="15213" y2="52326"/>
                        <a14:backgroundMark x1="15698" y1="53101" x2="14826" y2="53230"/>
                        <a14:backgroundMark x1="20446" y1="50258" x2="22965" y2="43152"/>
                        <a14:backgroundMark x1="19767" y1="49354" x2="18798" y2="48966"/>
                        <a14:backgroundMark x1="55523" y1="29328" x2="40891" y2="38114"/>
                        <a14:backgroundMark x1="40891" y1="38114" x2="45930" y2="30491"/>
                        <a14:backgroundMark x1="45155" y1="31395" x2="36143" y2="29716"/>
                        <a14:backgroundMark x1="36531" y1="29845" x2="33043" y2="34496"/>
                        <a14:backgroundMark x1="55620" y1="29199" x2="59399" y2="29716"/>
                        <a14:backgroundMark x1="59981" y1="26615" x2="61337" y2="13049"/>
                        <a14:backgroundMark x1="59690" y1="17571" x2="85659" y2="20026"/>
                        <a14:backgroundMark x1="72287" y1="23643" x2="72384" y2="22610"/>
                        <a14:backgroundMark x1="64826" y1="23902" x2="62791" y2="23643"/>
                        <a14:backgroundMark x1="32171" y1="35788" x2="22190" y2="489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965" y="3460564"/>
            <a:ext cx="3889727" cy="29172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19" b="89793" l="6492" r="94961">
                        <a14:foregroundMark x1="15116" y1="39018" x2="18411" y2="38372"/>
                        <a14:foregroundMark x1="21512" y1="42119" x2="21124" y2="36822"/>
                        <a14:foregroundMark x1="44574" y1="40181" x2="38566" y2="38630"/>
                        <a14:foregroundMark x1="50291" y1="38114" x2="50872" y2="35788"/>
                        <a14:foregroundMark x1="87209" y1="41473" x2="74128" y2="38372"/>
                        <a14:foregroundMark x1="90601" y1="39922" x2="65116" y2="35917"/>
                        <a14:foregroundMark x1="11337" y1="50904" x2="10368" y2="42506"/>
                        <a14:foregroundMark x1="10465" y1="44057" x2="9981" y2="40052"/>
                        <a14:foregroundMark x1="58818" y1="36693" x2="58818" y2="35142"/>
                        <a14:backgroundMark x1="10368" y1="41990" x2="10368" y2="41990"/>
                        <a14:backgroundMark x1="9690" y1="38889" x2="22674" y2="36305"/>
                        <a14:backgroundMark x1="21802" y1="42248" x2="21221" y2="34755"/>
                        <a14:backgroundMark x1="30814" y1="40827" x2="21899" y2="27261"/>
                        <a14:backgroundMark x1="46318" y1="38889" x2="48740" y2="30620"/>
                        <a14:backgroundMark x1="43605" y1="39018" x2="40310" y2="38372"/>
                        <a14:backgroundMark x1="41085" y1="38889" x2="38469" y2="38372"/>
                        <a14:backgroundMark x1="37016" y1="42894" x2="36725" y2="39922"/>
                        <a14:backgroundMark x1="36337" y1="43798" x2="29651" y2="45995"/>
                        <a14:backgroundMark x1="29651" y1="46124" x2="28876" y2="46382"/>
                        <a14:backgroundMark x1="45349" y1="41085" x2="46512" y2="39018"/>
                        <a14:backgroundMark x1="58430" y1="36176" x2="55039" y2="35142"/>
                        <a14:backgroundMark x1="71609" y1="28682" x2="93411" y2="32558"/>
                        <a14:backgroundMark x1="88663" y1="37855" x2="69283" y2="34884"/>
                        <a14:backgroundMark x1="87112" y1="38372" x2="76841" y2="36951"/>
                        <a14:backgroundMark x1="86337" y1="38760" x2="81977" y2="38114"/>
                        <a14:backgroundMark x1="69864" y1="35530" x2="65601" y2="34755"/>
                        <a14:backgroundMark x1="66957" y1="35788" x2="65213" y2="35142"/>
                        <a14:backgroundMark x1="65116" y1="35530" x2="80039" y2="37984"/>
                        <a14:backgroundMark x1="82461" y1="38372" x2="80136" y2="37984"/>
                        <a14:backgroundMark x1="70833" y1="33979" x2="65698" y2="33979"/>
                        <a14:backgroundMark x1="65213" y1="33592" x2="63953" y2="334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7551" y="790690"/>
            <a:ext cx="4680362" cy="351027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90" b="93540" l="388" r="96705">
                        <a14:foregroundMark x1="73740" y1="87597" x2="52132" y2="79587"/>
                        <a14:foregroundMark x1="73740" y1="90310" x2="70252" y2="88630"/>
                        <a14:foregroundMark x1="74709" y1="90568" x2="78391" y2="80879"/>
                        <a14:foregroundMark x1="64050" y1="35788" x2="62016" y2="35013"/>
                        <a14:foregroundMark x1="60950" y1="33979" x2="59205" y2="32300"/>
                        <a14:backgroundMark x1="37888" y1="85401" x2="25969" y2="736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84413" y="934365"/>
            <a:ext cx="4011631" cy="300872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19" b="96770" l="1647" r="91182">
                        <a14:foregroundMark x1="53973" y1="67829" x2="41085" y2="55297"/>
                        <a14:foregroundMark x1="65213" y1="61757" x2="58043" y2="68605"/>
                        <a14:foregroundMark x1="80136" y1="41214" x2="72771" y2="40052"/>
                        <a14:foregroundMark x1="39729" y1="78553" x2="7461" y2="64470"/>
                        <a14:foregroundMark x1="38857" y1="80233" x2="23256" y2="74548"/>
                        <a14:foregroundMark x1="67151" y1="84884" x2="80620" y2="44961"/>
                        <a14:foregroundMark x1="62500" y1="33850" x2="60659" y2="35659"/>
                        <a14:backgroundMark x1="78973" y1="55943" x2="81492" y2="45607"/>
                        <a14:backgroundMark x1="78488" y1="54522" x2="84690" y2="40181"/>
                        <a14:backgroundMark x1="26550" y1="44057" x2="17926" y2="43928"/>
                        <a14:backgroundMark x1="34109" y1="32687" x2="51163" y2="18992"/>
                        <a14:backgroundMark x1="8140" y1="41860" x2="26550" y2="34367"/>
                        <a14:backgroundMark x1="74516" y1="27907" x2="42636" y2="23385"/>
                        <a14:backgroundMark x1="23547" y1="41085" x2="2907" y2="50000"/>
                        <a14:backgroundMark x1="74225" y1="35271" x2="67926" y2="34625"/>
                        <a14:backgroundMark x1="62016" y1="32558" x2="56008" y2="33204"/>
                        <a14:backgroundMark x1="63178" y1="32558" x2="60271" y2="3359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146868">
            <a:off x="6657062" y="3040120"/>
            <a:ext cx="4699149" cy="352436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80386A1-3AD5-48AD-89E5-1007D2D5CBC6}"/>
              </a:ext>
            </a:extLst>
          </p:cNvPr>
          <p:cNvSpPr/>
          <p:nvPr/>
        </p:nvSpPr>
        <p:spPr>
          <a:xfrm>
            <a:off x="11487150" y="3584274"/>
            <a:ext cx="378210" cy="26698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378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G templat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ster ppt" id="{E8BD0D52-E5DA-4702-BCDB-1B619DC0289C}" vid="{20C0CA4F-22CB-4C99-A5C0-9CF425B7675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Master ppt (5)</Template>
  <TotalTime>1148</TotalTime>
  <Words>1044</Words>
  <Application>Microsoft Office PowerPoint</Application>
  <PresentationFormat>Widescreen</PresentationFormat>
  <Paragraphs>245</Paragraphs>
  <Slides>38</Slides>
  <Notes>2</Notes>
  <HiddenSlides>6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3" baseType="lpstr">
      <vt:lpstr>MS PGothic</vt:lpstr>
      <vt:lpstr>Arial</vt:lpstr>
      <vt:lpstr>Calibri</vt:lpstr>
      <vt:lpstr>黑体</vt:lpstr>
      <vt:lpstr>EG template</vt:lpstr>
      <vt:lpstr>Semester-Long Design Project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General Engineering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Semester-Long Design Project</dc:title>
  <dc:creator>Eve Fishinevich</dc:creator>
  <cp:lastModifiedBy>Tatyiana Gordon</cp:lastModifiedBy>
  <cp:revision>401</cp:revision>
  <dcterms:created xsi:type="dcterms:W3CDTF">2016-01-21T00:46:48Z</dcterms:created>
  <dcterms:modified xsi:type="dcterms:W3CDTF">2019-02-02T16:18:07Z</dcterms:modified>
</cp:coreProperties>
</file>