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7" r:id="rId2"/>
    <p:sldId id="261" r:id="rId3"/>
    <p:sldId id="270" r:id="rId4"/>
    <p:sldId id="271" r:id="rId5"/>
    <p:sldId id="269" r:id="rId6"/>
    <p:sldId id="268" r:id="rId7"/>
    <p:sldId id="266" r:id="rId8"/>
    <p:sldId id="264" r:id="rId9"/>
  </p:sldIdLst>
  <p:sldSz cx="12192000" cy="6858000"/>
  <p:notesSz cx="6858000" cy="9144000"/>
  <p:embeddedFontLst>
    <p:embeddedFont>
      <p:font typeface="Calibri" panose="020F0502020204030204" pitchFamily="34" charset="0"/>
      <p:regular r:id="rId10"/>
      <p:bold r:id="rId10"/>
      <p:italic r:id="rId10"/>
      <p:boldItalic r:id="rId10"/>
    </p:embeddedFont>
    <p:embeddedFont>
      <p:font typeface="Calibri Light" panose="020F0302020204030204" pitchFamily="34" charset="0"/>
      <p:regular r:id="rId10"/>
      <p:italic r:id="rId10"/>
    </p:embeddedFont>
    <p:embeddedFont>
      <p:font typeface="Gotham Medium" pitchFamily="2" charset="0"/>
      <p:regular r:id="rId10"/>
      <p:italic r:id="rId10"/>
    </p:embeddedFont>
    <p:embeddedFont>
      <p:font typeface="Proxima Nova" panose="02000506030000020004" pitchFamily="2" charset="0"/>
      <p:regular r:id="rId11"/>
      <p:bold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06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49" autoAdjust="0"/>
    <p:restoredTop sz="94660"/>
  </p:normalViewPr>
  <p:slideViewPr>
    <p:cSldViewPr snapToGrid="0">
      <p:cViewPr varScale="1">
        <p:scale>
          <a:sx n="91" d="100"/>
          <a:sy n="91"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NUL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DDDCB-D232-4F83-BAB3-08983185F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5EBA33-536B-4743-88B2-7F4A42A148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9A0289-62B1-452B-B6B4-C7F4D7A8E914}"/>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5" name="Footer Placeholder 4">
            <a:extLst>
              <a:ext uri="{FF2B5EF4-FFF2-40B4-BE49-F238E27FC236}">
                <a16:creationId xmlns:a16="http://schemas.microsoft.com/office/drawing/2014/main" id="{A9C0B67A-E348-4499-8F21-0B6E20E34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D4D05-4031-4BCC-A37B-3632026CAB00}"/>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039990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9FEE-29A2-4AB8-AAAE-B9E3DC61CE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85D904-FAA6-4629-A2F6-6972D51B8F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137BF-5EA8-49BC-AC3F-87896B0005F7}"/>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5" name="Footer Placeholder 4">
            <a:extLst>
              <a:ext uri="{FF2B5EF4-FFF2-40B4-BE49-F238E27FC236}">
                <a16:creationId xmlns:a16="http://schemas.microsoft.com/office/drawing/2014/main" id="{69DBB771-2664-4844-8B81-A231D2BBCA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B07D2-50E8-419E-B2BD-CE66FEEBF14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53487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D8DFD-763F-424D-8F8E-DEEDAC67ED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5362FD-6D19-4A30-ABCE-7C84BF4868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E4538-5C45-4EF7-B87B-AA6826A6DECA}"/>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5" name="Footer Placeholder 4">
            <a:extLst>
              <a:ext uri="{FF2B5EF4-FFF2-40B4-BE49-F238E27FC236}">
                <a16:creationId xmlns:a16="http://schemas.microsoft.com/office/drawing/2014/main" id="{20B2D492-EEBE-4E26-9CAB-8EAAF4E25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37A7B-FED1-4DEF-9242-8BEC5BEDB7D1}"/>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11802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BB19-D22C-46A5-A20E-C73A6E4696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AD6A59-B46F-493D-AC9F-212844C2A4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8BA7B-F87D-49B0-8A54-F57AF1A63BD1}"/>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5" name="Footer Placeholder 4">
            <a:extLst>
              <a:ext uri="{FF2B5EF4-FFF2-40B4-BE49-F238E27FC236}">
                <a16:creationId xmlns:a16="http://schemas.microsoft.com/office/drawing/2014/main" id="{153D98F3-723F-4C1A-956E-39F9543B7D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A55C9-EBD0-479F-A00C-3BA4B55BAE3F}"/>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20798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D03E-7486-4823-A2D1-0A0C013FBA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4B77E7-2038-4D0E-B294-9CCC841642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78ED6B-0C3A-47E2-AB88-B1CF85F393BE}"/>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5" name="Footer Placeholder 4">
            <a:extLst>
              <a:ext uri="{FF2B5EF4-FFF2-40B4-BE49-F238E27FC236}">
                <a16:creationId xmlns:a16="http://schemas.microsoft.com/office/drawing/2014/main" id="{6B985856-500F-4E64-B56C-375990E2E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43DC7-CE4B-4A17-9601-5E1960BB03B4}"/>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48691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63917-B6CE-4B6C-91B6-741BF6EE60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5DA8E0-FBEF-4F39-A737-39BE7D1F60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A324A8-0E98-423E-8B77-484F47103D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5D0482-2E35-4C09-9E1E-46651F4F7006}"/>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6" name="Footer Placeholder 5">
            <a:extLst>
              <a:ext uri="{FF2B5EF4-FFF2-40B4-BE49-F238E27FC236}">
                <a16:creationId xmlns:a16="http://schemas.microsoft.com/office/drawing/2014/main" id="{3E2EED08-4716-4F59-A128-F0267AD977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B3926-66F9-4287-9D4D-A9E0DB0BF526}"/>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5526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B0BBD-1178-4D6D-9400-132CD729B1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64B506-67E6-4792-A8EA-9790EBF404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C0CE71-54CD-40E2-B614-DF8F33B035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D631BA-2BFD-42E7-9257-A18080235D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B3A7E-C30C-493C-A820-8C6C51897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0DB4C6-166A-4F12-9174-9E5DBF242F38}"/>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8" name="Footer Placeholder 7">
            <a:extLst>
              <a:ext uri="{FF2B5EF4-FFF2-40B4-BE49-F238E27FC236}">
                <a16:creationId xmlns:a16="http://schemas.microsoft.com/office/drawing/2014/main" id="{05F0EDAF-0F1A-4F8E-989E-C2FF68918D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12389A-ECD3-4204-9A96-F98B4E33048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03863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BBA1-F74F-4608-952F-CD4E805710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98E42-7412-4380-A1E4-A971AF84F21B}"/>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4" name="Footer Placeholder 3">
            <a:extLst>
              <a:ext uri="{FF2B5EF4-FFF2-40B4-BE49-F238E27FC236}">
                <a16:creationId xmlns:a16="http://schemas.microsoft.com/office/drawing/2014/main" id="{61FF28FC-BF1D-487A-8244-67FF3FE701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60DAE3-8C09-47A1-9B7F-7669CF0F989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41530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56ACAA-DC8F-46F9-AB22-B89F6840CBE2}"/>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3" name="Footer Placeholder 2">
            <a:extLst>
              <a:ext uri="{FF2B5EF4-FFF2-40B4-BE49-F238E27FC236}">
                <a16:creationId xmlns:a16="http://schemas.microsoft.com/office/drawing/2014/main" id="{E60AB0D9-AE6C-4523-AB7B-AE84639C2A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1DC9C9-55DA-4AD8-B70E-0E3A98011F89}"/>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514440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81E5E-98E3-4DE3-9604-DD442DF63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80224D-9CC3-46A6-A05B-DF33598D0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4F9B30-568C-45D8-9F28-1FE65F92D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90D6C4-4C51-4D40-9226-8974EFDEC17F}"/>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6" name="Footer Placeholder 5">
            <a:extLst>
              <a:ext uri="{FF2B5EF4-FFF2-40B4-BE49-F238E27FC236}">
                <a16:creationId xmlns:a16="http://schemas.microsoft.com/office/drawing/2014/main" id="{DBF137B0-99C5-4906-993F-BA9087695A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9A788-2213-4170-B8DC-1A7D6055A54C}"/>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806090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094D5-69B4-4055-ABBD-3836DC0F3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091B0C-149C-4A29-99C9-67F1C0DF9D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4DF8D7-4930-42F2-9ABF-5E6BC9086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B8BBEA-8EBC-44C9-A016-A662E1CCDECD}"/>
              </a:ext>
            </a:extLst>
          </p:cNvPr>
          <p:cNvSpPr>
            <a:spLocks noGrp="1"/>
          </p:cNvSpPr>
          <p:nvPr>
            <p:ph type="dt" sz="half" idx="10"/>
          </p:nvPr>
        </p:nvSpPr>
        <p:spPr/>
        <p:txBody>
          <a:bodyPr/>
          <a:lstStyle/>
          <a:p>
            <a:fld id="{A8EC1CAE-C4A8-46E9-8AD6-D26A1A7737BA}" type="datetimeFigureOut">
              <a:rPr lang="en-US" smtClean="0"/>
              <a:t>12/26/19</a:t>
            </a:fld>
            <a:endParaRPr lang="en-US"/>
          </a:p>
        </p:txBody>
      </p:sp>
      <p:sp>
        <p:nvSpPr>
          <p:cNvPr id="6" name="Footer Placeholder 5">
            <a:extLst>
              <a:ext uri="{FF2B5EF4-FFF2-40B4-BE49-F238E27FC236}">
                <a16:creationId xmlns:a16="http://schemas.microsoft.com/office/drawing/2014/main" id="{18B71032-29CA-415F-BF45-8BF18D4197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95705-83B3-4051-90E2-8DACAED34B1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52866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923A5-51A8-4DE5-8396-146BDFA96E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12EA93-A0E8-4931-B163-506EB6807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30351-95B8-4867-BB8A-4F8F9E161F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C1CAE-C4A8-46E9-8AD6-D26A1A7737BA}" type="datetimeFigureOut">
              <a:rPr lang="en-US" smtClean="0"/>
              <a:t>12/26/19</a:t>
            </a:fld>
            <a:endParaRPr lang="en-US"/>
          </a:p>
        </p:txBody>
      </p:sp>
      <p:sp>
        <p:nvSpPr>
          <p:cNvPr id="5" name="Footer Placeholder 4">
            <a:extLst>
              <a:ext uri="{FF2B5EF4-FFF2-40B4-BE49-F238E27FC236}">
                <a16:creationId xmlns:a16="http://schemas.microsoft.com/office/drawing/2014/main" id="{A2B919AD-A1B6-4754-A503-26DC74DFD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9D43DB-5E80-49B7-A6DA-228CDC0722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1212D-38B2-4DEE-B25F-5C96C2761F56}" type="slidenum">
              <a:rPr lang="en-US" smtClean="0"/>
              <a:t>‹#›</a:t>
            </a:fld>
            <a:endParaRPr lang="en-US"/>
          </a:p>
        </p:txBody>
      </p:sp>
    </p:spTree>
    <p:extLst>
      <p:ext uri="{BB962C8B-B14F-4D97-AF65-F5344CB8AC3E}">
        <p14:creationId xmlns:p14="http://schemas.microsoft.com/office/powerpoint/2010/main" val="3687103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717452" y="1109303"/>
            <a:ext cx="10958733" cy="2387600"/>
          </a:xfrm>
        </p:spPr>
        <p:txBody>
          <a:bodyPr>
            <a:normAutofit/>
          </a:bodyPr>
          <a:lstStyle/>
          <a:p>
            <a:r>
              <a:rPr lang="en-US" sz="4800" dirty="0">
                <a:latin typeface="Gotham Medium" pitchFamily="2" charset="-128"/>
                <a:ea typeface="Gotham Medium" pitchFamily="2" charset="-128"/>
              </a:rPr>
              <a:t>STORYTELLING</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524000" y="4006993"/>
            <a:ext cx="9144000" cy="473561"/>
          </a:xfrm>
        </p:spPr>
        <p:txBody>
          <a:bodyPr/>
          <a:lstStyle/>
          <a:p>
            <a:r>
              <a:rPr lang="en-US">
                <a:latin typeface="Proxima Nova" panose="02000506030000020004" pitchFamily="2" charset="0"/>
                <a:ea typeface="Gotham Book" pitchFamily="2" charset="-128"/>
              </a:rPr>
              <a:t>EG1003  </a:t>
            </a:r>
            <a:r>
              <a:rPr lang="en-US" dirty="0">
                <a:latin typeface="Proxima Nova" panose="02000506030000020004" pitchFamily="2" charset="0"/>
                <a:ea typeface="Gotham Book" pitchFamily="2" charset="-128"/>
              </a:rPr>
              <a:t>|  RECITATION 5</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193177" y="3688905"/>
            <a:ext cx="3762104"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Tree>
    <p:extLst>
      <p:ext uri="{BB962C8B-B14F-4D97-AF65-F5344CB8AC3E}">
        <p14:creationId xmlns:p14="http://schemas.microsoft.com/office/powerpoint/2010/main" val="378203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6" y="809107"/>
            <a:ext cx="11482119" cy="965147"/>
          </a:xfrm>
        </p:spPr>
        <p:txBody>
          <a:bodyPr>
            <a:noAutofit/>
          </a:bodyPr>
          <a:lstStyle/>
          <a:p>
            <a:r>
              <a:rPr lang="en-US" sz="4400" dirty="0">
                <a:latin typeface="Gotham Medium" pitchFamily="2" charset="-128"/>
                <a:ea typeface="Gotham Medium" pitchFamily="2" charset="-128"/>
              </a:rPr>
              <a:t>CHOOSING WORDS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153933" cy="3917892"/>
          </a:xfrm>
        </p:spPr>
        <p:txBody>
          <a:bodyPr anchor="ctr">
            <a:normAutofit/>
          </a:bodyPr>
          <a:lstStyle/>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Storytelling has one goal</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To tell a story</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When writing, consider who is reading</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What compels your reader?</a:t>
            </a:r>
          </a:p>
          <a:p>
            <a:pPr marL="1257300" lvl="2" indent="-342900" algn="l">
              <a:buFont typeface="Arial" panose="020B0604020202020204" pitchFamily="34" charset="0"/>
              <a:buChar char="•"/>
            </a:pPr>
            <a:r>
              <a:rPr lang="en-US" sz="2400" dirty="0">
                <a:latin typeface="Proxima Nova" panose="02000506030000020004" pitchFamily="2" charset="0"/>
                <a:ea typeface="Gotham Book" pitchFamily="2" charset="-128"/>
              </a:rPr>
              <a:t>The reader wants to see</a:t>
            </a:r>
          </a:p>
          <a:p>
            <a:pPr marL="1257300" lvl="2" indent="-342900" algn="l">
              <a:buFont typeface="Arial" panose="020B0604020202020204" pitchFamily="34" charset="0"/>
              <a:buChar char="•"/>
            </a:pPr>
            <a:r>
              <a:rPr lang="en-US" sz="2400" dirty="0">
                <a:latin typeface="Proxima Nova" panose="02000506030000020004" pitchFamily="2" charset="0"/>
                <a:ea typeface="Gotham Book" pitchFamily="2" charset="-128"/>
              </a:rPr>
              <a:t>The reader wants to learn what’s possible </a:t>
            </a:r>
          </a:p>
          <a:p>
            <a:pPr marL="1257300" lvl="2" indent="-342900" algn="l">
              <a:buFont typeface="Arial" panose="020B0604020202020204" pitchFamily="34" charset="0"/>
              <a:buChar char="•"/>
            </a:pPr>
            <a:r>
              <a:rPr lang="en-US" sz="2400" dirty="0">
                <a:latin typeface="Proxima Nova" panose="02000506030000020004" pitchFamily="2" charset="0"/>
                <a:ea typeface="Gotham Book" pitchFamily="2" charset="-128"/>
              </a:rPr>
              <a:t>The reader wants to try it later… and do it better</a:t>
            </a:r>
            <a:endParaRPr lang="en-US" sz="2200" dirty="0">
              <a:latin typeface="Proxima Nova" panose="02000506030000020004" pitchFamily="2" charset="0"/>
              <a:ea typeface="Gotham Book" pitchFamily="2" charset="-128"/>
            </a:endParaRP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0" name="TextBox 9">
            <a:extLst>
              <a:ext uri="{FF2B5EF4-FFF2-40B4-BE49-F238E27FC236}">
                <a16:creationId xmlns:a16="http://schemas.microsoft.com/office/drawing/2014/main" id="{0CA9F7AA-DE38-2B4E-AAA2-B74C06A915F0}"/>
              </a:ext>
            </a:extLst>
          </p:cNvPr>
          <p:cNvSpPr txBox="1"/>
          <p:nvPr/>
        </p:nvSpPr>
        <p:spPr>
          <a:xfrm>
            <a:off x="11601450" y="89493"/>
            <a:ext cx="357188" cy="369332"/>
          </a:xfrm>
          <a:prstGeom prst="rect">
            <a:avLst/>
          </a:prstGeom>
          <a:noFill/>
        </p:spPr>
        <p:txBody>
          <a:bodyPr wrap="square" rtlCol="0">
            <a:spAutoFit/>
          </a:bodyPr>
          <a:lstStyle/>
          <a:p>
            <a:r>
              <a:rPr lang="en-US" b="1" dirty="0">
                <a:solidFill>
                  <a:schemeClr val="bg1"/>
                </a:solidFill>
                <a:latin typeface="Proxima Nova" panose="02000506030000020004" pitchFamily="2" charset="0"/>
                <a:ea typeface="Gotham Medium" pitchFamily="2" charset="-128"/>
              </a:rPr>
              <a:t>1</a:t>
            </a:r>
          </a:p>
        </p:txBody>
      </p:sp>
    </p:spTree>
    <p:extLst>
      <p:ext uri="{BB962C8B-B14F-4D97-AF65-F5344CB8AC3E}">
        <p14:creationId xmlns:p14="http://schemas.microsoft.com/office/powerpoint/2010/main" val="360038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4400" dirty="0">
                <a:latin typeface="Gotham Medium" pitchFamily="2" charset="-128"/>
                <a:ea typeface="Gotham Medium" pitchFamily="2" charset="-128"/>
              </a:rPr>
              <a:t>HOW MUCH IS TOO MUCH? </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153933" cy="3917892"/>
          </a:xfrm>
        </p:spPr>
        <p:txBody>
          <a:bodyPr anchor="ctr">
            <a:normAutofit/>
          </a:bodyPr>
          <a:lstStyle/>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One sentence depicts events </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A bowling ball landed on the bridge to test its strength. </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Another sentence hovers above events</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Placing the bowling ball, a round object with finger holes, was important because it showed what would happen when an object such as a ball was placed on an object that spans a distance such as a bridge: in this case the bowling ball was able to rest on the bridge and so the experiment was a success. </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0" name="TextBox 9">
            <a:extLst>
              <a:ext uri="{FF2B5EF4-FFF2-40B4-BE49-F238E27FC236}">
                <a16:creationId xmlns:a16="http://schemas.microsoft.com/office/drawing/2014/main" id="{4E25D3D0-0FD9-E14A-BBA9-E59731CFF40B}"/>
              </a:ext>
            </a:extLst>
          </p:cNvPr>
          <p:cNvSpPr txBox="1"/>
          <p:nvPr/>
        </p:nvSpPr>
        <p:spPr>
          <a:xfrm>
            <a:off x="11601450" y="89493"/>
            <a:ext cx="357188" cy="369332"/>
          </a:xfrm>
          <a:prstGeom prst="rect">
            <a:avLst/>
          </a:prstGeom>
          <a:noFill/>
        </p:spPr>
        <p:txBody>
          <a:bodyPr wrap="square" rtlCol="0">
            <a:spAutoFit/>
          </a:bodyPr>
          <a:lstStyle/>
          <a:p>
            <a:r>
              <a:rPr lang="en-US" b="1" dirty="0">
                <a:solidFill>
                  <a:schemeClr val="bg1"/>
                </a:solidFill>
                <a:latin typeface="Proxima Nova" panose="02000506030000020004" pitchFamily="2" charset="0"/>
                <a:ea typeface="Gotham Medium" pitchFamily="2" charset="-128"/>
              </a:rPr>
              <a:t>2</a:t>
            </a:r>
          </a:p>
        </p:txBody>
      </p:sp>
    </p:spTree>
    <p:extLst>
      <p:ext uri="{BB962C8B-B14F-4D97-AF65-F5344CB8AC3E}">
        <p14:creationId xmlns:p14="http://schemas.microsoft.com/office/powerpoint/2010/main" val="394121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6" y="809107"/>
            <a:ext cx="11442363" cy="965147"/>
          </a:xfrm>
        </p:spPr>
        <p:txBody>
          <a:bodyPr>
            <a:noAutofit/>
          </a:bodyPr>
          <a:lstStyle/>
          <a:p>
            <a:r>
              <a:rPr lang="en-US" sz="4400" dirty="0">
                <a:latin typeface="Gotham Medium" pitchFamily="2" charset="-128"/>
                <a:ea typeface="Gotham Medium" pitchFamily="2" charset="-128"/>
              </a:rPr>
              <a:t>WHOSE PERSPECTIVE DO YOU NEED? </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49"/>
            <a:ext cx="10968942" cy="4125543"/>
          </a:xfrm>
        </p:spPr>
        <p:txBody>
          <a:bodyPr anchor="ctr">
            <a:noAutofit/>
          </a:bodyPr>
          <a:lstStyle/>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One paragraph turns into a mirror </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Running the robot was difficult because of the lack of time. Attempts were made to solve the issue, but solving the issue proved impossible. </a:t>
            </a:r>
            <a:endParaRPr lang="en-US" dirty="0">
              <a:latin typeface="Proxima Nova" panose="02000506030000020004" pitchFamily="2" charset="0"/>
              <a:ea typeface="Gotham Book" pitchFamily="2" charset="-128"/>
            </a:endParaRP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 Another paragraph guides future experimenters toward an outcome </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Four runs of the robot produced four results in which the robot failed to move. Attempts were made to lock in the transistor, then to rewrite software instructions, and last to unplug the robot and then reset the electrical connection. On the last attempt, the robot moved backward. </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0" name="TextBox 9">
            <a:extLst>
              <a:ext uri="{FF2B5EF4-FFF2-40B4-BE49-F238E27FC236}">
                <a16:creationId xmlns:a16="http://schemas.microsoft.com/office/drawing/2014/main" id="{CE950F44-DFB8-D047-BA3C-1D10C7E22DA3}"/>
              </a:ext>
            </a:extLst>
          </p:cNvPr>
          <p:cNvSpPr txBox="1"/>
          <p:nvPr/>
        </p:nvSpPr>
        <p:spPr>
          <a:xfrm>
            <a:off x="11601450" y="89493"/>
            <a:ext cx="357188" cy="369332"/>
          </a:xfrm>
          <a:prstGeom prst="rect">
            <a:avLst/>
          </a:prstGeom>
          <a:noFill/>
        </p:spPr>
        <p:txBody>
          <a:bodyPr wrap="square" rtlCol="0">
            <a:spAutoFit/>
          </a:bodyPr>
          <a:lstStyle/>
          <a:p>
            <a:r>
              <a:rPr lang="en-US" b="1" dirty="0">
                <a:solidFill>
                  <a:schemeClr val="bg1"/>
                </a:solidFill>
                <a:latin typeface="Proxima Nova" panose="02000506030000020004" pitchFamily="2" charset="0"/>
                <a:ea typeface="Gotham Medium" pitchFamily="2" charset="-128"/>
              </a:rPr>
              <a:t>3</a:t>
            </a:r>
          </a:p>
        </p:txBody>
      </p:sp>
    </p:spTree>
    <p:extLst>
      <p:ext uri="{BB962C8B-B14F-4D97-AF65-F5344CB8AC3E}">
        <p14:creationId xmlns:p14="http://schemas.microsoft.com/office/powerpoint/2010/main" val="489666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itchFamily="2" charset="-128"/>
                <a:ea typeface="Gotham Medium" pitchFamily="2" charset="-128"/>
              </a:rPr>
              <a:t>ACRONYMS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153933" cy="3917892"/>
          </a:xfrm>
        </p:spPr>
        <p:txBody>
          <a:bodyPr anchor="ctr">
            <a:normAutofit/>
          </a:bodyPr>
          <a:lstStyle/>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No acronyms in the Abstract</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Spell out words on first reference and introduce the acronym in parentheses</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e.g. Virtual Instrument (VI)</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Once an acronym is introduced, do not spell it out again</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There are cases where you do not need to spell out the acronym</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e.g. LED, radar, sonar, scuba</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0" name="TextBox 9">
            <a:extLst>
              <a:ext uri="{FF2B5EF4-FFF2-40B4-BE49-F238E27FC236}">
                <a16:creationId xmlns:a16="http://schemas.microsoft.com/office/drawing/2014/main" id="{7675FF8A-F4F9-794C-A9D6-A1EEC016AA42}"/>
              </a:ext>
            </a:extLst>
          </p:cNvPr>
          <p:cNvSpPr txBox="1"/>
          <p:nvPr/>
        </p:nvSpPr>
        <p:spPr>
          <a:xfrm>
            <a:off x="11601450" y="89493"/>
            <a:ext cx="357188" cy="369332"/>
          </a:xfrm>
          <a:prstGeom prst="rect">
            <a:avLst/>
          </a:prstGeom>
          <a:noFill/>
        </p:spPr>
        <p:txBody>
          <a:bodyPr wrap="square" rtlCol="0">
            <a:spAutoFit/>
          </a:bodyPr>
          <a:lstStyle/>
          <a:p>
            <a:r>
              <a:rPr lang="en-US" b="1" dirty="0">
                <a:solidFill>
                  <a:schemeClr val="bg1"/>
                </a:solidFill>
                <a:latin typeface="Proxima Nova" panose="02000506030000020004" pitchFamily="2" charset="0"/>
                <a:ea typeface="Gotham Medium" pitchFamily="2" charset="-128"/>
              </a:rPr>
              <a:t>4</a:t>
            </a:r>
          </a:p>
        </p:txBody>
      </p:sp>
    </p:spTree>
    <p:extLst>
      <p:ext uri="{BB962C8B-B14F-4D97-AF65-F5344CB8AC3E}">
        <p14:creationId xmlns:p14="http://schemas.microsoft.com/office/powerpoint/2010/main" val="119897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itchFamily="2" charset="-128"/>
                <a:ea typeface="Gotham Medium" pitchFamily="2" charset="-128"/>
              </a:rPr>
              <a:t>CAPITALS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153933" cy="3917892"/>
          </a:xfrm>
        </p:spPr>
        <p:txBody>
          <a:bodyPr anchor="ctr">
            <a:normAutofit/>
          </a:bodyPr>
          <a:lstStyle/>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Proper nouns</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e.g. names, places, organizations</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First word of a sentence or first word on a line in a slide </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Acronyms or trademarks, Boolean operators</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e.g. LabVIEW, MATLAB, LED, AND, OR, NOT</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“Important words” of a title (title case)</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Capitalize a, and, the, or only at the beginning of the title</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0" name="TextBox 9">
            <a:extLst>
              <a:ext uri="{FF2B5EF4-FFF2-40B4-BE49-F238E27FC236}">
                <a16:creationId xmlns:a16="http://schemas.microsoft.com/office/drawing/2014/main" id="{EB0B3D58-22A3-9940-8BC6-A0AE9A93648E}"/>
              </a:ext>
            </a:extLst>
          </p:cNvPr>
          <p:cNvSpPr txBox="1"/>
          <p:nvPr/>
        </p:nvSpPr>
        <p:spPr>
          <a:xfrm>
            <a:off x="11601450" y="89493"/>
            <a:ext cx="357188" cy="369332"/>
          </a:xfrm>
          <a:prstGeom prst="rect">
            <a:avLst/>
          </a:prstGeom>
          <a:noFill/>
        </p:spPr>
        <p:txBody>
          <a:bodyPr wrap="square" rtlCol="0">
            <a:spAutoFit/>
          </a:bodyPr>
          <a:lstStyle/>
          <a:p>
            <a:r>
              <a:rPr lang="en-US" b="1" dirty="0">
                <a:solidFill>
                  <a:schemeClr val="bg1"/>
                </a:solidFill>
                <a:latin typeface="Proxima Nova" panose="02000506030000020004" pitchFamily="2" charset="0"/>
                <a:ea typeface="Gotham Medium" pitchFamily="2" charset="-128"/>
              </a:rPr>
              <a:t>5</a:t>
            </a:r>
          </a:p>
        </p:txBody>
      </p:sp>
    </p:spTree>
    <p:extLst>
      <p:ext uri="{BB962C8B-B14F-4D97-AF65-F5344CB8AC3E}">
        <p14:creationId xmlns:p14="http://schemas.microsoft.com/office/powerpoint/2010/main" val="37638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itchFamily="2" charset="-128"/>
                <a:ea typeface="Gotham Medium" pitchFamily="2" charset="-128"/>
              </a:rPr>
              <a:t>NUMBERS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688505" cy="3917892"/>
          </a:xfrm>
        </p:spPr>
        <p:txBody>
          <a:bodyPr anchor="ctr">
            <a:normAutofit/>
          </a:bodyPr>
          <a:lstStyle/>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Any numbers below 10, spell them out</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This includes rank, e.g. first, second, third</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If the number is 10 or above, use the digits</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Exceptions</a:t>
            </a:r>
            <a:endParaRPr lang="en-US" sz="2400" dirty="0">
              <a:latin typeface="Proxima Nova" panose="02000506030000020004" pitchFamily="2" charset="0"/>
              <a:ea typeface="Gotham Book" pitchFamily="2" charset="-128"/>
            </a:endParaRP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Titles: Lab 1, Figure 1, Table 1</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Measurements: 0.05, 1.5</a:t>
            </a:r>
          </a:p>
          <a:p>
            <a:pPr marL="800100" lvl="1" indent="-342900" algn="l">
              <a:buFont typeface="Arial" panose="020B0604020202020204" pitchFamily="34" charset="0"/>
              <a:buChar char="•"/>
            </a:pPr>
            <a:r>
              <a:rPr lang="en-US" sz="2400" dirty="0">
                <a:latin typeface="Proxima Nova" panose="02000506030000020004" pitchFamily="2" charset="0"/>
                <a:ea typeface="Gotham Book" pitchFamily="2" charset="-128"/>
              </a:rPr>
              <a:t>Ratios: 1:2, 2:1, 1:2:2:1</a:t>
            </a:r>
          </a:p>
          <a:p>
            <a:pPr marL="342900" indent="-342900" algn="l">
              <a:buFont typeface="Arial" panose="020B0604020202020204" pitchFamily="34" charset="0"/>
              <a:buChar char="•"/>
            </a:pPr>
            <a:r>
              <a:rPr lang="en-US" dirty="0">
                <a:latin typeface="Proxima Nova" panose="02000506030000020004" pitchFamily="2" charset="0"/>
                <a:ea typeface="Gotham Book" pitchFamily="2" charset="-128"/>
              </a:rPr>
              <a:t>In this class, round to two decimal places</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0" name="TextBox 9">
            <a:extLst>
              <a:ext uri="{FF2B5EF4-FFF2-40B4-BE49-F238E27FC236}">
                <a16:creationId xmlns:a16="http://schemas.microsoft.com/office/drawing/2014/main" id="{AE486679-E11F-F046-B9C3-D8777F8DF028}"/>
              </a:ext>
            </a:extLst>
          </p:cNvPr>
          <p:cNvSpPr txBox="1"/>
          <p:nvPr/>
        </p:nvSpPr>
        <p:spPr>
          <a:xfrm>
            <a:off x="11601450" y="89493"/>
            <a:ext cx="357188" cy="369332"/>
          </a:xfrm>
          <a:prstGeom prst="rect">
            <a:avLst/>
          </a:prstGeom>
          <a:noFill/>
        </p:spPr>
        <p:txBody>
          <a:bodyPr wrap="square" rtlCol="0">
            <a:spAutoFit/>
          </a:bodyPr>
          <a:lstStyle/>
          <a:p>
            <a:r>
              <a:rPr lang="en-US" b="1" dirty="0">
                <a:solidFill>
                  <a:schemeClr val="bg1"/>
                </a:solidFill>
                <a:latin typeface="Proxima Nova" panose="02000506030000020004" pitchFamily="2" charset="0"/>
                <a:ea typeface="Gotham Medium" pitchFamily="2" charset="-128"/>
              </a:rPr>
              <a:t>6</a:t>
            </a:r>
          </a:p>
        </p:txBody>
      </p:sp>
    </p:spTree>
    <p:extLst>
      <p:ext uri="{BB962C8B-B14F-4D97-AF65-F5344CB8AC3E}">
        <p14:creationId xmlns:p14="http://schemas.microsoft.com/office/powerpoint/2010/main" val="3714515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892629" y="2834643"/>
            <a:ext cx="10406742" cy="923519"/>
          </a:xfrm>
        </p:spPr>
        <p:txBody>
          <a:bodyPr>
            <a:normAutofit/>
          </a:bodyPr>
          <a:lstStyle/>
          <a:p>
            <a:r>
              <a:rPr lang="en-US" dirty="0">
                <a:latin typeface="Gotham Medium" pitchFamily="2" charset="-128"/>
                <a:ea typeface="Gotham Medium" pitchFamily="2" charset="-128"/>
              </a:rPr>
              <a:t>QUESTIONS?</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669971" y="3989354"/>
            <a:ext cx="2852058"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0" name="TextBox 9">
            <a:extLst>
              <a:ext uri="{FF2B5EF4-FFF2-40B4-BE49-F238E27FC236}">
                <a16:creationId xmlns:a16="http://schemas.microsoft.com/office/drawing/2014/main" id="{31F63F38-6D8C-A048-8874-002A9767733D}"/>
              </a:ext>
            </a:extLst>
          </p:cNvPr>
          <p:cNvSpPr txBox="1"/>
          <p:nvPr/>
        </p:nvSpPr>
        <p:spPr>
          <a:xfrm>
            <a:off x="11601450" y="89493"/>
            <a:ext cx="357188" cy="369332"/>
          </a:xfrm>
          <a:prstGeom prst="rect">
            <a:avLst/>
          </a:prstGeom>
          <a:noFill/>
        </p:spPr>
        <p:txBody>
          <a:bodyPr wrap="square" rtlCol="0">
            <a:spAutoFit/>
          </a:bodyPr>
          <a:lstStyle/>
          <a:p>
            <a:r>
              <a:rPr lang="en-US" b="1" dirty="0">
                <a:solidFill>
                  <a:schemeClr val="bg1"/>
                </a:solidFill>
                <a:latin typeface="Proxima Nova" panose="02000506030000020004" pitchFamily="2" charset="0"/>
                <a:ea typeface="Gotham Medium" pitchFamily="2" charset="-128"/>
              </a:rPr>
              <a:t>7</a:t>
            </a:r>
          </a:p>
        </p:txBody>
      </p:sp>
    </p:spTree>
    <p:extLst>
      <p:ext uri="{BB962C8B-B14F-4D97-AF65-F5344CB8AC3E}">
        <p14:creationId xmlns:p14="http://schemas.microsoft.com/office/powerpoint/2010/main" val="433926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452</Words>
  <Application>Microsoft Macintosh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Proxima Nova</vt:lpstr>
      <vt:lpstr>Calibri Light</vt:lpstr>
      <vt:lpstr>Gotham Medium</vt:lpstr>
      <vt:lpstr>Calibri</vt:lpstr>
      <vt:lpstr>Office Theme</vt:lpstr>
      <vt:lpstr>STORYTELLING</vt:lpstr>
      <vt:lpstr>CHOOSING WORDS</vt:lpstr>
      <vt:lpstr>HOW MUCH IS TOO MUCH? </vt:lpstr>
      <vt:lpstr>WHOSE PERSPECTIVE DO YOU NEED? </vt:lpstr>
      <vt:lpstr>ACRONYMS</vt:lpstr>
      <vt:lpstr>CAPITALS</vt:lpstr>
      <vt:lpstr>NUMBERS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LINE TITLE</dc:title>
  <dc:creator>Amanda Zhou</dc:creator>
  <cp:lastModifiedBy>Roxanne Floyd</cp:lastModifiedBy>
  <cp:revision>19</cp:revision>
  <dcterms:created xsi:type="dcterms:W3CDTF">2019-06-25T23:10:16Z</dcterms:created>
  <dcterms:modified xsi:type="dcterms:W3CDTF">2019-12-27T02:06:47Z</dcterms:modified>
</cp:coreProperties>
</file>