
<file path=[Content_Types].xml><?xml version="1.0" encoding="utf-8"?>
<Types xmlns="http://schemas.openxmlformats.org/package/2006/content-types">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57" r:id="rId2"/>
    <p:sldId id="272" r:id="rId3"/>
    <p:sldId id="270" r:id="rId4"/>
    <p:sldId id="273" r:id="rId5"/>
    <p:sldId id="269" r:id="rId6"/>
    <p:sldId id="268" r:id="rId7"/>
    <p:sldId id="266" r:id="rId8"/>
    <p:sldId id="264" r:id="rId9"/>
  </p:sldIdLst>
  <p:sldSz cx="12192000" cy="6858000"/>
  <p:notesSz cx="6858000" cy="9144000"/>
  <p:embeddedFontLst>
    <p:embeddedFont>
      <p:font typeface="Calibri" panose="020F0502020204030204" pitchFamily="34" charset="0"/>
      <p:regular r:id="rId10"/>
      <p:bold r:id="rId10"/>
      <p:italic r:id="rId10"/>
      <p:boldItalic r:id="rId10"/>
    </p:embeddedFont>
    <p:embeddedFont>
      <p:font typeface="Calibri Light" panose="020F0302020204030204" pitchFamily="34" charset="0"/>
      <p:regular r:id="rId10"/>
      <p:italic r:id="rId10"/>
    </p:embeddedFont>
    <p:embeddedFont>
      <p:font typeface="Gotham Medium" panose="02000603030000020004" pitchFamily="2" charset="0"/>
      <p:regular r:id="rId10"/>
      <p:italic r:id="rId10"/>
    </p:embeddedFont>
    <p:embeddedFont>
      <p:font typeface="Proxima Nova Lt" panose="02000506030000020004" pitchFamily="50" charset="0"/>
      <p:bold r:id="rId11"/>
    </p:embeddedFont>
    <p:embeddedFont>
      <p:font typeface="Proxima Nova Rg" panose="02000506030000020004" pitchFamily="2" charset="0"/>
      <p:regular r:id="rId12"/>
      <p:bold r:id="rId13"/>
      <p:italic r:id="rId14"/>
      <p:boldItalic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06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549" autoAdjust="0"/>
    <p:restoredTop sz="94660"/>
  </p:normalViewPr>
  <p:slideViewPr>
    <p:cSldViewPr snapToGrid="0">
      <p:cViewPr varScale="1">
        <p:scale>
          <a:sx n="73" d="100"/>
          <a:sy n="73" d="100"/>
        </p:scale>
        <p:origin x="3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font" Target="NUL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DDDCB-D232-4F83-BAB3-08983185F7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5EBA33-536B-4743-88B2-7F4A42A148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9A0289-62B1-452B-B6B4-C7F4D7A8E914}"/>
              </a:ext>
            </a:extLst>
          </p:cNvPr>
          <p:cNvSpPr>
            <a:spLocks noGrp="1"/>
          </p:cNvSpPr>
          <p:nvPr>
            <p:ph type="dt" sz="half" idx="10"/>
          </p:nvPr>
        </p:nvSpPr>
        <p:spPr/>
        <p:txBody>
          <a:bodyPr/>
          <a:lstStyle/>
          <a:p>
            <a:fld id="{A8EC1CAE-C4A8-46E9-8AD6-D26A1A7737BA}" type="datetimeFigureOut">
              <a:rPr lang="en-US" smtClean="0"/>
              <a:t>2/26/2020</a:t>
            </a:fld>
            <a:endParaRPr lang="en-US"/>
          </a:p>
        </p:txBody>
      </p:sp>
      <p:sp>
        <p:nvSpPr>
          <p:cNvPr id="5" name="Footer Placeholder 4">
            <a:extLst>
              <a:ext uri="{FF2B5EF4-FFF2-40B4-BE49-F238E27FC236}">
                <a16:creationId xmlns:a16="http://schemas.microsoft.com/office/drawing/2014/main" id="{A9C0B67A-E348-4499-8F21-0B6E20E34E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9D4D05-4031-4BCC-A37B-3632026CAB00}"/>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403999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9FEE-29A2-4AB8-AAAE-B9E3DC61CE7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85D904-FAA6-4629-A2F6-6972D51B8F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A137BF-5EA8-49BC-AC3F-87896B0005F7}"/>
              </a:ext>
            </a:extLst>
          </p:cNvPr>
          <p:cNvSpPr>
            <a:spLocks noGrp="1"/>
          </p:cNvSpPr>
          <p:nvPr>
            <p:ph type="dt" sz="half" idx="10"/>
          </p:nvPr>
        </p:nvSpPr>
        <p:spPr/>
        <p:txBody>
          <a:bodyPr/>
          <a:lstStyle/>
          <a:p>
            <a:fld id="{A8EC1CAE-C4A8-46E9-8AD6-D26A1A7737BA}" type="datetimeFigureOut">
              <a:rPr lang="en-US" smtClean="0"/>
              <a:t>2/26/2020</a:t>
            </a:fld>
            <a:endParaRPr lang="en-US"/>
          </a:p>
        </p:txBody>
      </p:sp>
      <p:sp>
        <p:nvSpPr>
          <p:cNvPr id="5" name="Footer Placeholder 4">
            <a:extLst>
              <a:ext uri="{FF2B5EF4-FFF2-40B4-BE49-F238E27FC236}">
                <a16:creationId xmlns:a16="http://schemas.microsoft.com/office/drawing/2014/main" id="{69DBB771-2664-4844-8B81-A231D2BBCA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9B07D2-50E8-419E-B2BD-CE66FEEBF142}"/>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534870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AD8DFD-763F-424D-8F8E-DEEDAC67ED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5362FD-6D19-4A30-ABCE-7C84BF4868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E4538-5C45-4EF7-B87B-AA6826A6DECA}"/>
              </a:ext>
            </a:extLst>
          </p:cNvPr>
          <p:cNvSpPr>
            <a:spLocks noGrp="1"/>
          </p:cNvSpPr>
          <p:nvPr>
            <p:ph type="dt" sz="half" idx="10"/>
          </p:nvPr>
        </p:nvSpPr>
        <p:spPr/>
        <p:txBody>
          <a:bodyPr/>
          <a:lstStyle/>
          <a:p>
            <a:fld id="{A8EC1CAE-C4A8-46E9-8AD6-D26A1A7737BA}" type="datetimeFigureOut">
              <a:rPr lang="en-US" smtClean="0"/>
              <a:t>2/26/2020</a:t>
            </a:fld>
            <a:endParaRPr lang="en-US"/>
          </a:p>
        </p:txBody>
      </p:sp>
      <p:sp>
        <p:nvSpPr>
          <p:cNvPr id="5" name="Footer Placeholder 4">
            <a:extLst>
              <a:ext uri="{FF2B5EF4-FFF2-40B4-BE49-F238E27FC236}">
                <a16:creationId xmlns:a16="http://schemas.microsoft.com/office/drawing/2014/main" id="{20B2D492-EEBE-4E26-9CAB-8EAAF4E252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237A7B-FED1-4DEF-9242-8BEC5BEDB7D1}"/>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4118022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2BB19-D22C-46A5-A20E-C73A6E4696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AD6A59-B46F-493D-AC9F-212844C2A4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8BA7B-F87D-49B0-8A54-F57AF1A63BD1}"/>
              </a:ext>
            </a:extLst>
          </p:cNvPr>
          <p:cNvSpPr>
            <a:spLocks noGrp="1"/>
          </p:cNvSpPr>
          <p:nvPr>
            <p:ph type="dt" sz="half" idx="10"/>
          </p:nvPr>
        </p:nvSpPr>
        <p:spPr/>
        <p:txBody>
          <a:bodyPr/>
          <a:lstStyle/>
          <a:p>
            <a:fld id="{A8EC1CAE-C4A8-46E9-8AD6-D26A1A7737BA}" type="datetimeFigureOut">
              <a:rPr lang="en-US" smtClean="0"/>
              <a:t>2/26/2020</a:t>
            </a:fld>
            <a:endParaRPr lang="en-US"/>
          </a:p>
        </p:txBody>
      </p:sp>
      <p:sp>
        <p:nvSpPr>
          <p:cNvPr id="5" name="Footer Placeholder 4">
            <a:extLst>
              <a:ext uri="{FF2B5EF4-FFF2-40B4-BE49-F238E27FC236}">
                <a16:creationId xmlns:a16="http://schemas.microsoft.com/office/drawing/2014/main" id="{153D98F3-723F-4C1A-956E-39F9543B7D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7A55C9-EBD0-479F-A00C-3BA4B55BAE3F}"/>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4207986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9D03E-7486-4823-A2D1-0A0C013FBA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4B77E7-2038-4D0E-B294-9CCC841642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78ED6B-0C3A-47E2-AB88-B1CF85F393BE}"/>
              </a:ext>
            </a:extLst>
          </p:cNvPr>
          <p:cNvSpPr>
            <a:spLocks noGrp="1"/>
          </p:cNvSpPr>
          <p:nvPr>
            <p:ph type="dt" sz="half" idx="10"/>
          </p:nvPr>
        </p:nvSpPr>
        <p:spPr/>
        <p:txBody>
          <a:bodyPr/>
          <a:lstStyle/>
          <a:p>
            <a:fld id="{A8EC1CAE-C4A8-46E9-8AD6-D26A1A7737BA}" type="datetimeFigureOut">
              <a:rPr lang="en-US" smtClean="0"/>
              <a:t>2/26/2020</a:t>
            </a:fld>
            <a:endParaRPr lang="en-US"/>
          </a:p>
        </p:txBody>
      </p:sp>
      <p:sp>
        <p:nvSpPr>
          <p:cNvPr id="5" name="Footer Placeholder 4">
            <a:extLst>
              <a:ext uri="{FF2B5EF4-FFF2-40B4-BE49-F238E27FC236}">
                <a16:creationId xmlns:a16="http://schemas.microsoft.com/office/drawing/2014/main" id="{6B985856-500F-4E64-B56C-375990E2E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A43DC7-CE4B-4A17-9601-5E1960BB03B4}"/>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248691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63917-B6CE-4B6C-91B6-741BF6EE60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5DA8E0-FBEF-4F39-A737-39BE7D1F60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A324A8-0E98-423E-8B77-484F47103D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5D0482-2E35-4C09-9E1E-46651F4F7006}"/>
              </a:ext>
            </a:extLst>
          </p:cNvPr>
          <p:cNvSpPr>
            <a:spLocks noGrp="1"/>
          </p:cNvSpPr>
          <p:nvPr>
            <p:ph type="dt" sz="half" idx="10"/>
          </p:nvPr>
        </p:nvSpPr>
        <p:spPr/>
        <p:txBody>
          <a:bodyPr/>
          <a:lstStyle/>
          <a:p>
            <a:fld id="{A8EC1CAE-C4A8-46E9-8AD6-D26A1A7737BA}" type="datetimeFigureOut">
              <a:rPr lang="en-US" smtClean="0"/>
              <a:t>2/26/2020</a:t>
            </a:fld>
            <a:endParaRPr lang="en-US"/>
          </a:p>
        </p:txBody>
      </p:sp>
      <p:sp>
        <p:nvSpPr>
          <p:cNvPr id="6" name="Footer Placeholder 5">
            <a:extLst>
              <a:ext uri="{FF2B5EF4-FFF2-40B4-BE49-F238E27FC236}">
                <a16:creationId xmlns:a16="http://schemas.microsoft.com/office/drawing/2014/main" id="{3E2EED08-4716-4F59-A128-F0267AD977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B3926-66F9-4287-9D4D-A9E0DB0BF526}"/>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35526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B0BBD-1178-4D6D-9400-132CD729B1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64B506-67E6-4792-A8EA-9790EBF404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C0CE71-54CD-40E2-B614-DF8F33B035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D631BA-2BFD-42E7-9257-A18080235D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B3A7E-C30C-493C-A820-8C6C518972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0DB4C6-166A-4F12-9174-9E5DBF242F38}"/>
              </a:ext>
            </a:extLst>
          </p:cNvPr>
          <p:cNvSpPr>
            <a:spLocks noGrp="1"/>
          </p:cNvSpPr>
          <p:nvPr>
            <p:ph type="dt" sz="half" idx="10"/>
          </p:nvPr>
        </p:nvSpPr>
        <p:spPr/>
        <p:txBody>
          <a:bodyPr/>
          <a:lstStyle/>
          <a:p>
            <a:fld id="{A8EC1CAE-C4A8-46E9-8AD6-D26A1A7737BA}" type="datetimeFigureOut">
              <a:rPr lang="en-US" smtClean="0"/>
              <a:t>2/26/2020</a:t>
            </a:fld>
            <a:endParaRPr lang="en-US"/>
          </a:p>
        </p:txBody>
      </p:sp>
      <p:sp>
        <p:nvSpPr>
          <p:cNvPr id="8" name="Footer Placeholder 7">
            <a:extLst>
              <a:ext uri="{FF2B5EF4-FFF2-40B4-BE49-F238E27FC236}">
                <a16:creationId xmlns:a16="http://schemas.microsoft.com/office/drawing/2014/main" id="{05F0EDAF-0F1A-4F8E-989E-C2FF68918D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12389A-ECD3-4204-9A96-F98B4E330482}"/>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103863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6BBA1-F74F-4608-952F-CD4E805710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B98E42-7412-4380-A1E4-A971AF84F21B}"/>
              </a:ext>
            </a:extLst>
          </p:cNvPr>
          <p:cNvSpPr>
            <a:spLocks noGrp="1"/>
          </p:cNvSpPr>
          <p:nvPr>
            <p:ph type="dt" sz="half" idx="10"/>
          </p:nvPr>
        </p:nvSpPr>
        <p:spPr/>
        <p:txBody>
          <a:bodyPr/>
          <a:lstStyle/>
          <a:p>
            <a:fld id="{A8EC1CAE-C4A8-46E9-8AD6-D26A1A7737BA}" type="datetimeFigureOut">
              <a:rPr lang="en-US" smtClean="0"/>
              <a:t>2/26/2020</a:t>
            </a:fld>
            <a:endParaRPr lang="en-US"/>
          </a:p>
        </p:txBody>
      </p:sp>
      <p:sp>
        <p:nvSpPr>
          <p:cNvPr id="4" name="Footer Placeholder 3">
            <a:extLst>
              <a:ext uri="{FF2B5EF4-FFF2-40B4-BE49-F238E27FC236}">
                <a16:creationId xmlns:a16="http://schemas.microsoft.com/office/drawing/2014/main" id="{61FF28FC-BF1D-487A-8244-67FF3FE701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60DAE3-8C09-47A1-9B7F-7669CF0F9892}"/>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3415301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56ACAA-DC8F-46F9-AB22-B89F6840CBE2}"/>
              </a:ext>
            </a:extLst>
          </p:cNvPr>
          <p:cNvSpPr>
            <a:spLocks noGrp="1"/>
          </p:cNvSpPr>
          <p:nvPr>
            <p:ph type="dt" sz="half" idx="10"/>
          </p:nvPr>
        </p:nvSpPr>
        <p:spPr/>
        <p:txBody>
          <a:bodyPr/>
          <a:lstStyle/>
          <a:p>
            <a:fld id="{A8EC1CAE-C4A8-46E9-8AD6-D26A1A7737BA}" type="datetimeFigureOut">
              <a:rPr lang="en-US" smtClean="0"/>
              <a:t>2/26/2020</a:t>
            </a:fld>
            <a:endParaRPr lang="en-US"/>
          </a:p>
        </p:txBody>
      </p:sp>
      <p:sp>
        <p:nvSpPr>
          <p:cNvPr id="3" name="Footer Placeholder 2">
            <a:extLst>
              <a:ext uri="{FF2B5EF4-FFF2-40B4-BE49-F238E27FC236}">
                <a16:creationId xmlns:a16="http://schemas.microsoft.com/office/drawing/2014/main" id="{E60AB0D9-AE6C-4523-AB7B-AE84639C2A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1DC9C9-55DA-4AD8-B70E-0E3A98011F89}"/>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1514440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81E5E-98E3-4DE3-9604-DD442DF63B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80224D-9CC3-46A6-A05B-DF33598D05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4F9B30-568C-45D8-9F28-1FE65F92D0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90D6C4-4C51-4D40-9226-8974EFDEC17F}"/>
              </a:ext>
            </a:extLst>
          </p:cNvPr>
          <p:cNvSpPr>
            <a:spLocks noGrp="1"/>
          </p:cNvSpPr>
          <p:nvPr>
            <p:ph type="dt" sz="half" idx="10"/>
          </p:nvPr>
        </p:nvSpPr>
        <p:spPr/>
        <p:txBody>
          <a:bodyPr/>
          <a:lstStyle/>
          <a:p>
            <a:fld id="{A8EC1CAE-C4A8-46E9-8AD6-D26A1A7737BA}" type="datetimeFigureOut">
              <a:rPr lang="en-US" smtClean="0"/>
              <a:t>2/26/2020</a:t>
            </a:fld>
            <a:endParaRPr lang="en-US"/>
          </a:p>
        </p:txBody>
      </p:sp>
      <p:sp>
        <p:nvSpPr>
          <p:cNvPr id="6" name="Footer Placeholder 5">
            <a:extLst>
              <a:ext uri="{FF2B5EF4-FFF2-40B4-BE49-F238E27FC236}">
                <a16:creationId xmlns:a16="http://schemas.microsoft.com/office/drawing/2014/main" id="{DBF137B0-99C5-4906-993F-BA9087695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49A788-2213-4170-B8DC-1A7D6055A54C}"/>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1806090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094D5-69B4-4055-ABBD-3836DC0F3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091B0C-149C-4A29-99C9-67F1C0DF9D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4DF8D7-4930-42F2-9ABF-5E6BC9086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B8BBEA-8EBC-44C9-A016-A662E1CCDECD}"/>
              </a:ext>
            </a:extLst>
          </p:cNvPr>
          <p:cNvSpPr>
            <a:spLocks noGrp="1"/>
          </p:cNvSpPr>
          <p:nvPr>
            <p:ph type="dt" sz="half" idx="10"/>
          </p:nvPr>
        </p:nvSpPr>
        <p:spPr/>
        <p:txBody>
          <a:bodyPr/>
          <a:lstStyle/>
          <a:p>
            <a:fld id="{A8EC1CAE-C4A8-46E9-8AD6-D26A1A7737BA}" type="datetimeFigureOut">
              <a:rPr lang="en-US" smtClean="0"/>
              <a:t>2/26/2020</a:t>
            </a:fld>
            <a:endParaRPr lang="en-US"/>
          </a:p>
        </p:txBody>
      </p:sp>
      <p:sp>
        <p:nvSpPr>
          <p:cNvPr id="6" name="Footer Placeholder 5">
            <a:extLst>
              <a:ext uri="{FF2B5EF4-FFF2-40B4-BE49-F238E27FC236}">
                <a16:creationId xmlns:a16="http://schemas.microsoft.com/office/drawing/2014/main" id="{18B71032-29CA-415F-BF45-8BF18D4197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795705-83B3-4051-90E2-8DACAED34B12}"/>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2528668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1923A5-51A8-4DE5-8396-146BDFA96E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12EA93-A0E8-4931-B163-506EB68073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D30351-95B8-4867-BB8A-4F8F9E161F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EC1CAE-C4A8-46E9-8AD6-D26A1A7737BA}" type="datetimeFigureOut">
              <a:rPr lang="en-US" smtClean="0"/>
              <a:t>2/26/2020</a:t>
            </a:fld>
            <a:endParaRPr lang="en-US"/>
          </a:p>
        </p:txBody>
      </p:sp>
      <p:sp>
        <p:nvSpPr>
          <p:cNvPr id="5" name="Footer Placeholder 4">
            <a:extLst>
              <a:ext uri="{FF2B5EF4-FFF2-40B4-BE49-F238E27FC236}">
                <a16:creationId xmlns:a16="http://schemas.microsoft.com/office/drawing/2014/main" id="{A2B919AD-A1B6-4754-A503-26DC74DFDF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9D43DB-5E80-49B7-A6DA-228CDC0722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A1212D-38B2-4DEE-B25F-5C96C2761F56}" type="slidenum">
              <a:rPr lang="en-US" smtClean="0"/>
              <a:t>‹#›</a:t>
            </a:fld>
            <a:endParaRPr lang="en-US"/>
          </a:p>
        </p:txBody>
      </p:sp>
    </p:spTree>
    <p:extLst>
      <p:ext uri="{BB962C8B-B14F-4D97-AF65-F5344CB8AC3E}">
        <p14:creationId xmlns:p14="http://schemas.microsoft.com/office/powerpoint/2010/main" val="3687103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717452" y="1109303"/>
            <a:ext cx="10958733" cy="2387600"/>
          </a:xfrm>
        </p:spPr>
        <p:txBody>
          <a:bodyPr>
            <a:normAutofit/>
          </a:bodyPr>
          <a:lstStyle/>
          <a:p>
            <a:r>
              <a:rPr lang="en-US" sz="5400" dirty="0">
                <a:latin typeface="Gotham Medium" pitchFamily="2" charset="-128"/>
                <a:ea typeface="Gotham Medium" pitchFamily="2" charset="-128"/>
              </a:rPr>
              <a:t>STORYTELLING</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1524000" y="4006993"/>
            <a:ext cx="9144000" cy="473561"/>
          </a:xfrm>
        </p:spPr>
        <p:txBody>
          <a:bodyPr/>
          <a:lstStyle/>
          <a:p>
            <a:r>
              <a:rPr lang="en-US" dirty="0">
                <a:latin typeface="Proxima Nova Rg" panose="02000506030000020004" pitchFamily="50" charset="0"/>
                <a:ea typeface="Gotham Book" pitchFamily="2" charset="-128"/>
              </a:rPr>
              <a:t>EG1003  |  RECITATION 5</a:t>
            </a:r>
          </a:p>
        </p:txBody>
      </p:sp>
      <p:cxnSp>
        <p:nvCxnSpPr>
          <p:cNvPr id="5" name="Straight Connector 4">
            <a:extLst>
              <a:ext uri="{FF2B5EF4-FFF2-40B4-BE49-F238E27FC236}">
                <a16:creationId xmlns:a16="http://schemas.microsoft.com/office/drawing/2014/main" id="{983FF81A-ABFC-4B49-B288-68646E07F2FD}"/>
              </a:ext>
            </a:extLst>
          </p:cNvPr>
          <p:cNvCxnSpPr>
            <a:cxnSpLocks/>
          </p:cNvCxnSpPr>
          <p:nvPr/>
        </p:nvCxnSpPr>
        <p:spPr>
          <a:xfrm>
            <a:off x="4193177" y="3688905"/>
            <a:ext cx="3762104"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2" name="Picture 11">
            <a:extLst>
              <a:ext uri="{FF2B5EF4-FFF2-40B4-BE49-F238E27FC236}">
                <a16:creationId xmlns:a16="http://schemas.microsoft.com/office/drawing/2014/main" id="{98E421AB-93EF-48BB-9DA5-DBBCCA320CF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681648" y="6286130"/>
            <a:ext cx="1519822" cy="585518"/>
          </a:xfrm>
          <a:prstGeom prst="rect">
            <a:avLst/>
          </a:prstGeom>
        </p:spPr>
      </p:pic>
    </p:spTree>
    <p:extLst>
      <p:ext uri="{BB962C8B-B14F-4D97-AF65-F5344CB8AC3E}">
        <p14:creationId xmlns:p14="http://schemas.microsoft.com/office/powerpoint/2010/main" val="378203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2" name="Picture 11">
            <a:extLst>
              <a:ext uri="{FF2B5EF4-FFF2-40B4-BE49-F238E27FC236}">
                <a16:creationId xmlns:a16="http://schemas.microsoft.com/office/drawing/2014/main" id="{98E421AB-93EF-48BB-9DA5-DBBCCA320CF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681648" y="6286130"/>
            <a:ext cx="1519822" cy="585518"/>
          </a:xfrm>
          <a:prstGeom prst="rect">
            <a:avLst/>
          </a:prstGeom>
        </p:spPr>
      </p:pic>
      <p:sp>
        <p:nvSpPr>
          <p:cNvPr id="13" name="TextBox 12">
            <a:extLst>
              <a:ext uri="{FF2B5EF4-FFF2-40B4-BE49-F238E27FC236}">
                <a16:creationId xmlns:a16="http://schemas.microsoft.com/office/drawing/2014/main" id="{D6595A49-CD63-4CB4-8F01-FA8768E96924}"/>
              </a:ext>
            </a:extLst>
          </p:cNvPr>
          <p:cNvSpPr txBox="1"/>
          <p:nvPr/>
        </p:nvSpPr>
        <p:spPr>
          <a:xfrm>
            <a:off x="10990890" y="5841242"/>
            <a:ext cx="901337" cy="338554"/>
          </a:xfrm>
          <a:prstGeom prst="rect">
            <a:avLst/>
          </a:prstGeom>
          <a:noFill/>
        </p:spPr>
        <p:txBody>
          <a:bodyPr wrap="square" rtlCol="0">
            <a:spAutoFit/>
          </a:bodyPr>
          <a:lstStyle/>
          <a:p>
            <a:pPr algn="r"/>
            <a:r>
              <a:rPr lang="en-US" sz="1600" dirty="0">
                <a:latin typeface="Proxima Nova Lt" panose="02000506030000020004" pitchFamily="50" charset="0"/>
              </a:rPr>
              <a:t>1</a:t>
            </a:r>
          </a:p>
        </p:txBody>
      </p:sp>
      <p:sp>
        <p:nvSpPr>
          <p:cNvPr id="11" name="Title 1">
            <a:extLst>
              <a:ext uri="{FF2B5EF4-FFF2-40B4-BE49-F238E27FC236}">
                <a16:creationId xmlns:a16="http://schemas.microsoft.com/office/drawing/2014/main" id="{7B29DC25-0BA2-4267-8BF2-B94F6BE5816C}"/>
              </a:ext>
            </a:extLst>
          </p:cNvPr>
          <p:cNvSpPr>
            <a:spLocks noGrp="1"/>
          </p:cNvSpPr>
          <p:nvPr>
            <p:ph type="ctrTitle"/>
          </p:nvPr>
        </p:nvSpPr>
        <p:spPr>
          <a:xfrm>
            <a:off x="0" y="809107"/>
            <a:ext cx="12192000" cy="965147"/>
          </a:xfrm>
        </p:spPr>
        <p:txBody>
          <a:bodyPr>
            <a:noAutofit/>
          </a:bodyPr>
          <a:lstStyle/>
          <a:p>
            <a:r>
              <a:rPr lang="en-US" sz="5400" dirty="0">
                <a:latin typeface="Gotham Medium" pitchFamily="2" charset="-128"/>
                <a:ea typeface="Gotham Medium" pitchFamily="2" charset="-128"/>
              </a:rPr>
              <a:t>CHOOSING WORDS</a:t>
            </a:r>
          </a:p>
        </p:txBody>
      </p:sp>
      <p:sp>
        <p:nvSpPr>
          <p:cNvPr id="14"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1019033" y="1923350"/>
            <a:ext cx="10153933" cy="3917892"/>
          </a:xfrm>
        </p:spPr>
        <p:txBody>
          <a:bodyPr anchor="ctr">
            <a:normAutofit/>
          </a:bodyPr>
          <a:lstStyle/>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Storytelling has one goal</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To tell a story</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When writing, consider who is reading</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What compels your reader?</a:t>
            </a:r>
          </a:p>
          <a:p>
            <a:pPr marL="1257300" lvl="2" indent="-342900" algn="l">
              <a:buFont typeface="Arial" panose="020B0604020202020204" pitchFamily="34" charset="0"/>
              <a:buChar char="•"/>
            </a:pPr>
            <a:r>
              <a:rPr lang="en-US" sz="2400" dirty="0">
                <a:latin typeface="Proxima Nova Rg" panose="02000506030000020004" pitchFamily="50" charset="0"/>
                <a:ea typeface="Gotham Book" pitchFamily="2" charset="-128"/>
              </a:rPr>
              <a:t>The reader wants to see</a:t>
            </a:r>
          </a:p>
          <a:p>
            <a:pPr marL="1257300" lvl="2" indent="-342900" algn="l">
              <a:buFont typeface="Arial" panose="020B0604020202020204" pitchFamily="34" charset="0"/>
              <a:buChar char="•"/>
            </a:pPr>
            <a:r>
              <a:rPr lang="en-US" sz="2400" dirty="0">
                <a:latin typeface="Proxima Nova Rg" panose="02000506030000020004" pitchFamily="50" charset="0"/>
                <a:ea typeface="Gotham Book" pitchFamily="2" charset="-128"/>
              </a:rPr>
              <a:t>The reader wants to learn what’s possible </a:t>
            </a:r>
          </a:p>
          <a:p>
            <a:pPr marL="1257300" lvl="2" indent="-342900" algn="l">
              <a:buFont typeface="Arial" panose="020B0604020202020204" pitchFamily="34" charset="0"/>
              <a:buChar char="•"/>
            </a:pPr>
            <a:r>
              <a:rPr lang="en-US" sz="2400" dirty="0">
                <a:latin typeface="Proxima Nova Rg" panose="02000506030000020004" pitchFamily="50" charset="0"/>
                <a:ea typeface="Gotham Book" pitchFamily="2" charset="-128"/>
              </a:rPr>
              <a:t>The reader wants to try it later… and do it better</a:t>
            </a:r>
            <a:endParaRPr lang="en-US" sz="2200" dirty="0">
              <a:latin typeface="Proxima Nova Rg" panose="02000506030000020004" pitchFamily="50" charset="0"/>
              <a:ea typeface="Gotham Book" pitchFamily="2" charset="-128"/>
            </a:endParaRPr>
          </a:p>
        </p:txBody>
      </p:sp>
    </p:spTree>
    <p:extLst>
      <p:ext uri="{BB962C8B-B14F-4D97-AF65-F5344CB8AC3E}">
        <p14:creationId xmlns:p14="http://schemas.microsoft.com/office/powerpoint/2010/main" val="3829112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5400" dirty="0">
                <a:latin typeface="Gotham Medium" pitchFamily="2" charset="-128"/>
                <a:ea typeface="Gotham Medium" pitchFamily="2" charset="-128"/>
              </a:rPr>
              <a:t>HOW MUCH IS TOO MUCH? </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1019033" y="1923350"/>
            <a:ext cx="10153933" cy="3917892"/>
          </a:xfrm>
        </p:spPr>
        <p:txBody>
          <a:bodyPr anchor="ctr">
            <a:normAutofit/>
          </a:bodyPr>
          <a:lstStyle/>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One sentence depicts events </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A bowling ball landed on the bridge to test its strength. </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Another sentence hovers above events</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Placing the bowling ball, a round object with finger holes, was important because it showed what would happen when an object such as a ball was placed on an object that spans a distance such as a bridge: in this case the bowling ball was able to rest on the bridge and so the experiment was a success. </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2" name="Picture 11">
            <a:extLst>
              <a:ext uri="{FF2B5EF4-FFF2-40B4-BE49-F238E27FC236}">
                <a16:creationId xmlns:a16="http://schemas.microsoft.com/office/drawing/2014/main" id="{98E421AB-93EF-48BB-9DA5-DBBCCA320CF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681648" y="6286130"/>
            <a:ext cx="1519822" cy="585518"/>
          </a:xfrm>
          <a:prstGeom prst="rect">
            <a:avLst/>
          </a:prstGeom>
        </p:spPr>
      </p:pic>
      <p:sp>
        <p:nvSpPr>
          <p:cNvPr id="13" name="TextBox 12">
            <a:extLst>
              <a:ext uri="{FF2B5EF4-FFF2-40B4-BE49-F238E27FC236}">
                <a16:creationId xmlns:a16="http://schemas.microsoft.com/office/drawing/2014/main" id="{D6595A49-CD63-4CB4-8F01-FA8768E96924}"/>
              </a:ext>
            </a:extLst>
          </p:cNvPr>
          <p:cNvSpPr txBox="1"/>
          <p:nvPr/>
        </p:nvSpPr>
        <p:spPr>
          <a:xfrm>
            <a:off x="10990890" y="5841242"/>
            <a:ext cx="901337" cy="338554"/>
          </a:xfrm>
          <a:prstGeom prst="rect">
            <a:avLst/>
          </a:prstGeom>
          <a:noFill/>
        </p:spPr>
        <p:txBody>
          <a:bodyPr wrap="square" rtlCol="0">
            <a:spAutoFit/>
          </a:bodyPr>
          <a:lstStyle/>
          <a:p>
            <a:pPr algn="r"/>
            <a:r>
              <a:rPr lang="en-US" sz="1600" dirty="0">
                <a:latin typeface="Proxima Nova Lt" panose="02000506030000020004" pitchFamily="50" charset="0"/>
              </a:rPr>
              <a:t>2</a:t>
            </a:r>
          </a:p>
        </p:txBody>
      </p:sp>
    </p:spTree>
    <p:extLst>
      <p:ext uri="{BB962C8B-B14F-4D97-AF65-F5344CB8AC3E}">
        <p14:creationId xmlns:p14="http://schemas.microsoft.com/office/powerpoint/2010/main" val="3941217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81153"/>
            <a:ext cx="11063786" cy="1385453"/>
          </a:xfrm>
        </p:spPr>
        <p:txBody>
          <a:bodyPr anchor="t">
            <a:noAutofit/>
          </a:bodyPr>
          <a:lstStyle/>
          <a:p>
            <a:pPr>
              <a:lnSpc>
                <a:spcPct val="80000"/>
              </a:lnSpc>
            </a:pPr>
            <a:r>
              <a:rPr lang="en-US" sz="5400" dirty="0">
                <a:latin typeface="Gotham Medium" panose="02000603030000020004" pitchFamily="2" charset="0"/>
              </a:rPr>
              <a:t>WHAT PERSPECTIVE</a:t>
            </a:r>
            <a:br>
              <a:rPr lang="en-US" sz="5400" dirty="0">
                <a:latin typeface="Gotham Medium" panose="02000603030000020004" pitchFamily="2" charset="0"/>
              </a:rPr>
            </a:br>
            <a:r>
              <a:rPr lang="en-US" sz="5400" dirty="0">
                <a:latin typeface="Gotham Medium" panose="02000603030000020004" pitchFamily="2" charset="0"/>
              </a:rPr>
              <a:t>DO YOU NEED?</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05218" y="2058955"/>
            <a:ext cx="10581564" cy="3917892"/>
          </a:xfrm>
        </p:spPr>
        <p:txBody>
          <a:bodyPr anchor="ctr"/>
          <a:lstStyle/>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One paragraph turns into a mirror </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Running the robot was difficult because of the lack of time. Attempts were made to solve the issue, but solving the issue proved impossible. </a:t>
            </a:r>
            <a:endParaRPr lang="en-US" dirty="0">
              <a:latin typeface="Proxima Nova Rg" panose="02000506030000020004" pitchFamily="50" charset="0"/>
              <a:ea typeface="Gotham Book" pitchFamily="2" charset="-128"/>
            </a:endParaRP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 Another paragraph guides future experimenters toward an outcome </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Four runs of the robot produced four results in which the robot failed to move. Attempts were made to lock in the transistor, then to rewrite software instructions, and last to unplug the robot and then reset the electrical connection. On the last attempt, the robot moved backward.</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2" name="Picture 11">
            <a:extLst>
              <a:ext uri="{FF2B5EF4-FFF2-40B4-BE49-F238E27FC236}">
                <a16:creationId xmlns:a16="http://schemas.microsoft.com/office/drawing/2014/main" id="{98E421AB-93EF-48BB-9DA5-DBBCCA320C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1648" y="6286130"/>
            <a:ext cx="1519822" cy="585518"/>
          </a:xfrm>
          <a:prstGeom prst="rect">
            <a:avLst/>
          </a:prstGeom>
        </p:spPr>
      </p:pic>
      <p:sp>
        <p:nvSpPr>
          <p:cNvPr id="13" name="TextBox 12">
            <a:extLst>
              <a:ext uri="{FF2B5EF4-FFF2-40B4-BE49-F238E27FC236}">
                <a16:creationId xmlns:a16="http://schemas.microsoft.com/office/drawing/2014/main" id="{D6595A49-CD63-4CB4-8F01-FA8768E96924}"/>
              </a:ext>
            </a:extLst>
          </p:cNvPr>
          <p:cNvSpPr txBox="1"/>
          <p:nvPr/>
        </p:nvSpPr>
        <p:spPr>
          <a:xfrm>
            <a:off x="10990890" y="5841242"/>
            <a:ext cx="901337" cy="338554"/>
          </a:xfrm>
          <a:prstGeom prst="rect">
            <a:avLst/>
          </a:prstGeom>
          <a:noFill/>
        </p:spPr>
        <p:txBody>
          <a:bodyPr wrap="square" rtlCol="0">
            <a:spAutoFit/>
          </a:bodyPr>
          <a:lstStyle/>
          <a:p>
            <a:pPr algn="r"/>
            <a:r>
              <a:rPr lang="en-US" sz="1600" dirty="0">
                <a:latin typeface="Proxima Nova Lt" panose="02000506030000020004" pitchFamily="50" charset="0"/>
              </a:rPr>
              <a:t>3</a:t>
            </a:r>
          </a:p>
        </p:txBody>
      </p:sp>
    </p:spTree>
    <p:extLst>
      <p:ext uri="{BB962C8B-B14F-4D97-AF65-F5344CB8AC3E}">
        <p14:creationId xmlns:p14="http://schemas.microsoft.com/office/powerpoint/2010/main" val="3040916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5400" dirty="0">
                <a:latin typeface="Gotham Medium" pitchFamily="2" charset="-128"/>
                <a:ea typeface="Gotham Medium" pitchFamily="2" charset="-128"/>
              </a:rPr>
              <a:t>ACRONYMS</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1019033" y="1923350"/>
            <a:ext cx="10153933" cy="3917892"/>
          </a:xfrm>
        </p:spPr>
        <p:txBody>
          <a:bodyPr anchor="ctr">
            <a:normAutofit/>
          </a:bodyPr>
          <a:lstStyle/>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No acronyms in the Abstract</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Spell out words on first reference and introduce the acronym in parentheses</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e.g. Virtual Instrument (VI)</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Once an acronym is introduced, do not spell it out again</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There are cases where you do not need to spell out the acronym</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e.g. LED, radar, sonar, scuba</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2" name="Picture 11">
            <a:extLst>
              <a:ext uri="{FF2B5EF4-FFF2-40B4-BE49-F238E27FC236}">
                <a16:creationId xmlns:a16="http://schemas.microsoft.com/office/drawing/2014/main" id="{98E421AB-93EF-48BB-9DA5-DBBCCA320CF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681648" y="6286130"/>
            <a:ext cx="1519822" cy="585518"/>
          </a:xfrm>
          <a:prstGeom prst="rect">
            <a:avLst/>
          </a:prstGeom>
        </p:spPr>
      </p:pic>
      <p:sp>
        <p:nvSpPr>
          <p:cNvPr id="11" name="TextBox 10">
            <a:extLst>
              <a:ext uri="{FF2B5EF4-FFF2-40B4-BE49-F238E27FC236}">
                <a16:creationId xmlns:a16="http://schemas.microsoft.com/office/drawing/2014/main" id="{D6595A49-CD63-4CB4-8F01-FA8768E96924}"/>
              </a:ext>
            </a:extLst>
          </p:cNvPr>
          <p:cNvSpPr txBox="1"/>
          <p:nvPr/>
        </p:nvSpPr>
        <p:spPr>
          <a:xfrm>
            <a:off x="10990890" y="5841242"/>
            <a:ext cx="901337" cy="338554"/>
          </a:xfrm>
          <a:prstGeom prst="rect">
            <a:avLst/>
          </a:prstGeom>
          <a:noFill/>
        </p:spPr>
        <p:txBody>
          <a:bodyPr wrap="square" rtlCol="0">
            <a:spAutoFit/>
          </a:bodyPr>
          <a:lstStyle/>
          <a:p>
            <a:pPr algn="r"/>
            <a:r>
              <a:rPr lang="en-US" sz="1600" dirty="0">
                <a:latin typeface="Proxima Nova Lt" panose="02000506030000020004" pitchFamily="50" charset="0"/>
              </a:rPr>
              <a:t>4</a:t>
            </a:r>
          </a:p>
        </p:txBody>
      </p:sp>
    </p:spTree>
    <p:extLst>
      <p:ext uri="{BB962C8B-B14F-4D97-AF65-F5344CB8AC3E}">
        <p14:creationId xmlns:p14="http://schemas.microsoft.com/office/powerpoint/2010/main" val="1198978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5400" dirty="0">
                <a:latin typeface="Gotham Medium" pitchFamily="2" charset="-128"/>
                <a:ea typeface="Gotham Medium" pitchFamily="2" charset="-128"/>
              </a:rPr>
              <a:t>CAPITALS</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1009988" y="1923350"/>
            <a:ext cx="10172023" cy="3917892"/>
          </a:xfrm>
        </p:spPr>
        <p:txBody>
          <a:bodyPr anchor="ctr">
            <a:normAutofit/>
          </a:bodyPr>
          <a:lstStyle/>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Proper nouns</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e.g. names, places, organizations</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First word of a sentence or first word on a line in a slide </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Acronyms or trademarks, Boolean operators</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e.g. LabVIEW, MATLAB, LED, AND, OR, NOT</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“Important words” of a title (title case)</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Capitalize a, and, the, or only at the beginning of the title</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2" name="Picture 11">
            <a:extLst>
              <a:ext uri="{FF2B5EF4-FFF2-40B4-BE49-F238E27FC236}">
                <a16:creationId xmlns:a16="http://schemas.microsoft.com/office/drawing/2014/main" id="{98E421AB-93EF-48BB-9DA5-DBBCCA320CF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681648" y="6286130"/>
            <a:ext cx="1519822" cy="585518"/>
          </a:xfrm>
          <a:prstGeom prst="rect">
            <a:avLst/>
          </a:prstGeom>
        </p:spPr>
      </p:pic>
      <p:sp>
        <p:nvSpPr>
          <p:cNvPr id="11" name="TextBox 10">
            <a:extLst>
              <a:ext uri="{FF2B5EF4-FFF2-40B4-BE49-F238E27FC236}">
                <a16:creationId xmlns:a16="http://schemas.microsoft.com/office/drawing/2014/main" id="{D6595A49-CD63-4CB4-8F01-FA8768E96924}"/>
              </a:ext>
            </a:extLst>
          </p:cNvPr>
          <p:cNvSpPr txBox="1"/>
          <p:nvPr/>
        </p:nvSpPr>
        <p:spPr>
          <a:xfrm>
            <a:off x="10990890" y="5841242"/>
            <a:ext cx="901337" cy="338554"/>
          </a:xfrm>
          <a:prstGeom prst="rect">
            <a:avLst/>
          </a:prstGeom>
          <a:noFill/>
        </p:spPr>
        <p:txBody>
          <a:bodyPr wrap="square" rtlCol="0">
            <a:spAutoFit/>
          </a:bodyPr>
          <a:lstStyle/>
          <a:p>
            <a:pPr algn="r"/>
            <a:r>
              <a:rPr lang="en-US" sz="1600" dirty="0">
                <a:latin typeface="Proxima Nova Lt" panose="02000506030000020004" pitchFamily="50" charset="0"/>
              </a:rPr>
              <a:t>5</a:t>
            </a:r>
          </a:p>
        </p:txBody>
      </p:sp>
    </p:spTree>
    <p:extLst>
      <p:ext uri="{BB962C8B-B14F-4D97-AF65-F5344CB8AC3E}">
        <p14:creationId xmlns:p14="http://schemas.microsoft.com/office/powerpoint/2010/main" val="376388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5400" dirty="0">
                <a:latin typeface="Gotham Medium" pitchFamily="2" charset="-128"/>
                <a:ea typeface="Gotham Medium" pitchFamily="2" charset="-128"/>
              </a:rPr>
              <a:t>NUMBERS</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18867" y="1923350"/>
            <a:ext cx="10688505" cy="3917892"/>
          </a:xfrm>
        </p:spPr>
        <p:txBody>
          <a:bodyPr anchor="ctr">
            <a:normAutofit/>
          </a:bodyPr>
          <a:lstStyle/>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Any numbers below 10, spell them out</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This includes rank, e.g. first, second, third</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If the number is 10 or above, use the digits</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Exceptions</a:t>
            </a:r>
            <a:endParaRPr lang="en-US" sz="2400" dirty="0">
              <a:latin typeface="Proxima Nova Rg" panose="02000506030000020004" pitchFamily="50" charset="0"/>
              <a:ea typeface="Gotham Book" pitchFamily="2" charset="-128"/>
            </a:endParaRP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Titles: Lab 1, Figure 1, Table 1</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Measurements: 0.05, 1.5</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Ratios: 1:2, 2:1, 1:2:2:1</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In this class, round to two decimal places</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2" name="Picture 11">
            <a:extLst>
              <a:ext uri="{FF2B5EF4-FFF2-40B4-BE49-F238E27FC236}">
                <a16:creationId xmlns:a16="http://schemas.microsoft.com/office/drawing/2014/main" id="{98E421AB-93EF-48BB-9DA5-DBBCCA320CF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681648" y="6286130"/>
            <a:ext cx="1519822" cy="585518"/>
          </a:xfrm>
          <a:prstGeom prst="rect">
            <a:avLst/>
          </a:prstGeom>
        </p:spPr>
      </p:pic>
      <p:sp>
        <p:nvSpPr>
          <p:cNvPr id="11" name="TextBox 10">
            <a:extLst>
              <a:ext uri="{FF2B5EF4-FFF2-40B4-BE49-F238E27FC236}">
                <a16:creationId xmlns:a16="http://schemas.microsoft.com/office/drawing/2014/main" id="{D6595A49-CD63-4CB4-8F01-FA8768E96924}"/>
              </a:ext>
            </a:extLst>
          </p:cNvPr>
          <p:cNvSpPr txBox="1"/>
          <p:nvPr/>
        </p:nvSpPr>
        <p:spPr>
          <a:xfrm>
            <a:off x="10990890" y="5841242"/>
            <a:ext cx="901337" cy="338554"/>
          </a:xfrm>
          <a:prstGeom prst="rect">
            <a:avLst/>
          </a:prstGeom>
          <a:noFill/>
        </p:spPr>
        <p:txBody>
          <a:bodyPr wrap="square" rtlCol="0">
            <a:spAutoFit/>
          </a:bodyPr>
          <a:lstStyle/>
          <a:p>
            <a:pPr algn="r"/>
            <a:r>
              <a:rPr lang="en-US" sz="1600" dirty="0">
                <a:latin typeface="Proxima Nova Lt" panose="02000506030000020004" pitchFamily="50" charset="0"/>
              </a:rPr>
              <a:t>6</a:t>
            </a:r>
          </a:p>
        </p:txBody>
      </p:sp>
    </p:spTree>
    <p:extLst>
      <p:ext uri="{BB962C8B-B14F-4D97-AF65-F5344CB8AC3E}">
        <p14:creationId xmlns:p14="http://schemas.microsoft.com/office/powerpoint/2010/main" val="3714515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892629" y="2834643"/>
            <a:ext cx="10406742" cy="923519"/>
          </a:xfrm>
        </p:spPr>
        <p:txBody>
          <a:bodyPr>
            <a:normAutofit/>
          </a:bodyPr>
          <a:lstStyle/>
          <a:p>
            <a:r>
              <a:rPr lang="en-US" dirty="0">
                <a:latin typeface="Gotham Medium" pitchFamily="2" charset="-128"/>
                <a:ea typeface="Gotham Medium" pitchFamily="2" charset="-128"/>
              </a:rPr>
              <a:t>QUESTIONS?</a:t>
            </a:r>
          </a:p>
        </p:txBody>
      </p:sp>
      <p:cxnSp>
        <p:nvCxnSpPr>
          <p:cNvPr id="5" name="Straight Connector 4">
            <a:extLst>
              <a:ext uri="{FF2B5EF4-FFF2-40B4-BE49-F238E27FC236}">
                <a16:creationId xmlns:a16="http://schemas.microsoft.com/office/drawing/2014/main" id="{983FF81A-ABFC-4B49-B288-68646E07F2FD}"/>
              </a:ext>
            </a:extLst>
          </p:cNvPr>
          <p:cNvCxnSpPr>
            <a:cxnSpLocks/>
          </p:cNvCxnSpPr>
          <p:nvPr/>
        </p:nvCxnSpPr>
        <p:spPr>
          <a:xfrm>
            <a:off x="4669971" y="3989354"/>
            <a:ext cx="2852058"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2" name="Picture 11">
            <a:extLst>
              <a:ext uri="{FF2B5EF4-FFF2-40B4-BE49-F238E27FC236}">
                <a16:creationId xmlns:a16="http://schemas.microsoft.com/office/drawing/2014/main" id="{98E421AB-93EF-48BB-9DA5-DBBCCA320CF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681648" y="6286130"/>
            <a:ext cx="1519822" cy="585518"/>
          </a:xfrm>
          <a:prstGeom prst="rect">
            <a:avLst/>
          </a:prstGeom>
        </p:spPr>
      </p:pic>
    </p:spTree>
    <p:extLst>
      <p:ext uri="{BB962C8B-B14F-4D97-AF65-F5344CB8AC3E}">
        <p14:creationId xmlns:p14="http://schemas.microsoft.com/office/powerpoint/2010/main" val="433926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TotalTime>
  <Words>452</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Proxima Nova Lt</vt:lpstr>
      <vt:lpstr>Gotham Medium</vt:lpstr>
      <vt:lpstr>Calibri</vt:lpstr>
      <vt:lpstr>Calibri Light</vt:lpstr>
      <vt:lpstr>Arial</vt:lpstr>
      <vt:lpstr>Proxima Nova Rg</vt:lpstr>
      <vt:lpstr>Office Theme</vt:lpstr>
      <vt:lpstr>STORYTELLING</vt:lpstr>
      <vt:lpstr>CHOOSING WORDS</vt:lpstr>
      <vt:lpstr>HOW MUCH IS TOO MUCH? </vt:lpstr>
      <vt:lpstr>WHAT PERSPECTIVE DO YOU NEED?</vt:lpstr>
      <vt:lpstr>ACRONYMS</vt:lpstr>
      <vt:lpstr>CAPITALS</vt:lpstr>
      <vt:lpstr>NUMBERS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LINE TITLE</dc:title>
  <dc:creator>Amanda Zhou</dc:creator>
  <cp:lastModifiedBy>Amanda Zhou</cp:lastModifiedBy>
  <cp:revision>24</cp:revision>
  <dcterms:created xsi:type="dcterms:W3CDTF">2019-06-25T23:10:16Z</dcterms:created>
  <dcterms:modified xsi:type="dcterms:W3CDTF">2020-02-26T16:56:16Z</dcterms:modified>
</cp:coreProperties>
</file>