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29"/>
  </p:notesMasterIdLst>
  <p:sldIdLst>
    <p:sldId id="298" r:id="rId3"/>
    <p:sldId id="258" r:id="rId4"/>
    <p:sldId id="299" r:id="rId5"/>
    <p:sldId id="319" r:id="rId6"/>
    <p:sldId id="318" r:id="rId7"/>
    <p:sldId id="331" r:id="rId8"/>
    <p:sldId id="321" r:id="rId9"/>
    <p:sldId id="320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22" r:id="rId18"/>
    <p:sldId id="273" r:id="rId19"/>
    <p:sldId id="268" r:id="rId20"/>
    <p:sldId id="266" r:id="rId21"/>
    <p:sldId id="269" r:id="rId22"/>
    <p:sldId id="267" r:id="rId23"/>
    <p:sldId id="262" r:id="rId24"/>
    <p:sldId id="272" r:id="rId25"/>
    <p:sldId id="270" r:id="rId26"/>
    <p:sldId id="271" r:id="rId27"/>
    <p:sldId id="264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Proxima Nova Lt" panose="02000506030000020004" pitchFamily="2" charset="0"/>
      <p:regular r:id="rId36"/>
      <p:bold r:id="rId37"/>
      <p:italic r:id="rId38"/>
      <p:boldItalic r:id="rId39"/>
    </p:embeddedFont>
    <p:embeddedFont>
      <p:font typeface="Proxima Nova Rg" panose="02000506030000020004" pitchFamily="2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70AD47"/>
    <a:srgbClr val="ED7D31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3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4/4/22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38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27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the knowledge that you have gained today and in past recitations, what suggestions would you make to Jane to improve their resume? **Ask students to raise their hands and participate**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2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LaTeX is a software for document preparation and is largely what is used when creating scientific papers to manage formatting. This also is a good resource for completing your resume as shown on the right instead of using Microsoft Word.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62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17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09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17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65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00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5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9E1E-6E84-B340-91C9-AF6614030D5C}" type="datetime1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0" i="0">
                <a:solidFill>
                  <a:schemeClr val="bg1"/>
                </a:solidFill>
                <a:latin typeface="Proxima Nova Lt" panose="02000506030000020004" pitchFamily="2" charset="77"/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8C13-B1FF-3F40-9FCF-988778AE23B3}" type="datetime1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AE01-D21B-AE49-B36A-67D47A7FD6D3}" type="datetime1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D5C11-7EE2-2041-A607-895EC8A6C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A13DF-7B4E-6547-BE62-43E5CC042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A52AE-BFFE-0B4A-96EA-6765ED00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848D-8015-0448-880C-9B870E23B3B8}" type="datetime1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40785-3F5C-374B-BCFB-44A7364B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9D708-67FF-714E-A33E-59370B95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4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BA7D-6DC6-404B-913F-D299A40C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32A3-95E0-B441-B0EF-23BA10483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E1230-8CB5-CE4B-86BF-BAD922A0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5E1D-24DB-054A-96D5-3ECE7450746E}" type="datetime1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2C9BF-5593-C540-A7C0-0F53E964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B1E9-58E4-B849-B096-8FEE96EC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30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821D0-16D1-5843-A9A7-3779F2DD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0CEE7-79CB-BA4F-BD30-43EBAAC1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3DB85-5EA7-BE42-83BC-ACC899BC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37B4-756F-9C48-8395-6E1AFF0ECDCC}" type="datetime1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258EE-C4DD-CF4A-9636-9C24BF4B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3EF1B-352E-0347-AE36-5442E074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0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C90F3-621C-BA48-A7ED-3F89795D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22DF2-30A7-9C42-A16F-4F9BD2DA1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98B0D-FC65-FC4D-AD80-8A02064F0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E4892-7FFF-A442-9F01-AA62D06A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0B89-FAF1-8C43-9E34-C69AD3064FA3}" type="datetime1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D4B1E-B299-6940-8CB8-DEA77221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22834-894D-464A-8D95-0F3F7CD8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24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0E52C-B57A-364C-BBE4-D796BF94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2469F-2162-F54B-816C-177F25FAD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4F868-4D08-0147-8539-825213DB6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5C66AB-6031-E941-A0B0-313211667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6B597-190A-4E4D-B404-076B1DFBF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5EC11D-D692-A24B-9461-3F2B1772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2326-880B-3647-BF1C-4247C18D4C8C}" type="datetime1">
              <a:rPr lang="en-US" smtClean="0"/>
              <a:t>4/4/22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EA41EE-13B9-E543-B86F-348F7459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29B8A1-3FD1-8E40-8730-FD650F71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49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BBC94-BE63-AC46-B09D-B3865CE7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A4197-E07F-D841-A61D-834FB335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258E-C18B-E440-959A-BC5960765903}" type="datetime1">
              <a:rPr lang="en-US" smtClean="0"/>
              <a:t>4/4/22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28AFCD-AFFC-754D-A3CF-34250892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1D78F-D4A4-6842-9B39-C6F54068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17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59D9A5-C899-FB4C-9E59-9DCDE9AE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79BE-85AE-BF46-BBF4-C01AEE04D4A1}" type="datetime1">
              <a:rPr lang="en-US" smtClean="0"/>
              <a:t>4/4/22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51FB69-0733-3A4F-8C07-96BA92D9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A87E4-E18B-B547-AA01-A7B99427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8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F1D8-E50E-0747-8FE0-74806896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BD10C-DDC6-2046-80C9-B37946A95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52E37-496A-2B4E-AE1A-EE87B4895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B2319-F80A-DD47-B53F-5E47F7E8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B0D7-BBC2-834F-AC41-5FFC04485AB8}" type="datetime1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F9626-C871-1B42-9324-968C2A6D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EA13B-26C5-FD42-8EE5-5F219858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5070-8853-3E41-A744-BFD2C9347D42}" type="datetime1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D90EA-AC56-8848-83BE-09F0D75D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90271-BA5B-BD41-856D-5F5145296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3344F-AE2C-2E4F-93DC-66A108D5C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05A79-8C87-C446-B668-CCF826D0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A1F0-0ED9-5B47-8149-C190C0614E7E}" type="datetime1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A63D5-9A60-014C-86EA-657716CA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90273-8582-FA4D-B341-60EA93A6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40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DBB26-0D0E-1A4B-A80C-92790194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50C31-B510-B341-9F66-070B0FD2C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C02D2-93CC-DE4C-9660-27D96B99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1855-0550-3949-B37E-792D2E8EF040}" type="datetime1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A8F64-7092-B146-897A-E0E69A91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A9513-0464-4049-8FEB-AD772674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78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2986F8-49B4-744C-BE94-F833463D0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D357D-56ED-7E4B-BE3F-4DB27183E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6B0B5-B05D-6049-9863-81A7F047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0AB6-90FB-6C4C-A5DF-D053F080667D}" type="datetime1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61C26-1A32-FF44-8C4C-8D1B1CC6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BA198-E08C-924A-A35C-50610912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8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1745-B2D1-2843-B82D-2EF1718AF31E}" type="datetime1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9BCB-F43F-3A43-B613-29E777C14673}" type="datetime1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6FEF-22A6-0349-8AC2-1CA346584499}" type="datetime1">
              <a:rPr lang="en-US" smtClean="0"/>
              <a:t>4/4/22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BC81-6EF1-4A44-9F4F-445DEC08A6A5}" type="datetime1">
              <a:rPr lang="en-US" smtClean="0"/>
              <a:t>4/4/22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6100-4F31-7347-8D34-870C85B1DE61}" type="datetime1">
              <a:rPr lang="en-US" smtClean="0"/>
              <a:t>4/4/22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E5B0-5BFA-4F4B-B51F-85F45FFA437F}" type="datetime1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1C3-A24B-EF4A-B9B7-C2BF34724FBB}" type="datetime1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43C1-7428-404F-8363-029D0C5ECF8D}" type="datetime1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73" y="47625"/>
            <a:ext cx="473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4550AC-44EF-C445-B2BF-13419CD53B20}"/>
              </a:ext>
            </a:extLst>
          </p:cNvPr>
          <p:cNvSpPr txBox="1"/>
          <p:nvPr userDrawn="1"/>
        </p:nvSpPr>
        <p:spPr>
          <a:xfrm>
            <a:off x="11718388" y="84405"/>
            <a:ext cx="47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D550CB4-4F5D-C147-8DB1-686BBDC38555}" type="slidenum">
              <a:rPr lang="en-US" b="1" smtClean="0">
                <a:solidFill>
                  <a:schemeClr val="bg1"/>
                </a:solidFill>
                <a:latin typeface="Proxima Nova Lt" panose="02000506030000020004" pitchFamily="2" charset="77"/>
              </a:rPr>
              <a:t>‹#›</a:t>
            </a:fld>
            <a:endParaRPr lang="en-US" b="1" dirty="0">
              <a:solidFill>
                <a:schemeClr val="bg1"/>
              </a:solidFill>
              <a:latin typeface="Proxima Nova Lt" panose="02000506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53A857-30E2-F241-9568-F9FA4F59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A9625-E09B-7149-A122-69D092902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966D5-46D0-DF43-81D0-19D664959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4EDA4-5FBB-4647-B762-284C2A89AD7D}" type="datetime1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92548-FF11-824E-B93B-0A006E95B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E4F86-E449-C747-A0CA-C94394D86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9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eg.poly.edu/finalSLDP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s3.wp.wsu.edu/uploads/sites/1393/2018/01/Action-Verbs-for-Resumes.doc.pdf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RECITATION 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Proxima Nova Rg" panose="02000506030000020004" pitchFamily="2" charset="0"/>
              </a:rPr>
              <a:t>EG1003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7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-1" y="1"/>
            <a:ext cx="12192000" cy="55985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64320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FINDING A PROGRAM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BB2B45C-7A1E-4C44-BE1D-F8F0A5D70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259" y="2104416"/>
            <a:ext cx="5609968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US News and World Report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Skewed by funding and test scores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Talk to alumni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Visit campuses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Specialized interests</a:t>
            </a:r>
          </a:p>
        </p:txBody>
      </p:sp>
      <p:pic>
        <p:nvPicPr>
          <p:cNvPr id="14" name="Picture 2" descr="http://grad-schools.usnews.rankingsandreviews.com/static/images/vertical-logo.png">
            <a:extLst>
              <a:ext uri="{FF2B5EF4-FFF2-40B4-BE49-F238E27FC236}">
                <a16:creationId xmlns:a16="http://schemas.microsoft.com/office/drawing/2014/main" id="{2CC05D5E-E5F8-9248-9EBA-37FE43C7D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331" y="3113448"/>
            <a:ext cx="4538562" cy="106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01896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-1" y="1"/>
            <a:ext cx="12192000" cy="55985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64320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FACTORS TO CONSIDER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6DF4EE-5AED-0D49-8039-3AF04E92EAD6}"/>
              </a:ext>
            </a:extLst>
          </p:cNvPr>
          <p:cNvSpPr/>
          <p:nvPr/>
        </p:nvSpPr>
        <p:spPr>
          <a:xfrm>
            <a:off x="1087394" y="1912129"/>
            <a:ext cx="8748584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Do some research on the university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Student activities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Course options, research, teaching 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Professors and projects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Your advisor is the most important consideration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Talk to professors at NYU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Location is critical for job market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340419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-1" y="1"/>
            <a:ext cx="12192000" cy="55985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64320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APPLYING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7C11147-69AD-E745-B8AC-020B1DCB8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919" y="2094062"/>
            <a:ext cx="69723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Prepare for the GRE</a:t>
            </a:r>
          </a:p>
          <a:p>
            <a:pPr marL="12573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Take several practice exams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Three recommendation letters</a:t>
            </a:r>
          </a:p>
          <a:p>
            <a:pPr marL="12573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Academic references better</a:t>
            </a:r>
          </a:p>
          <a:p>
            <a:pPr marL="12573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Connections are most important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Personal statement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B5CA18-1A1D-404C-A3CF-635F6D2E8898}"/>
              </a:ext>
            </a:extLst>
          </p:cNvPr>
          <p:cNvGrpSpPr/>
          <p:nvPr/>
        </p:nvGrpSpPr>
        <p:grpSpPr>
          <a:xfrm>
            <a:off x="8158549" y="2884567"/>
            <a:ext cx="2962532" cy="965146"/>
            <a:chOff x="3130787" y="4158614"/>
            <a:chExt cx="1726963" cy="438151"/>
          </a:xfrm>
        </p:grpSpPr>
        <p:pic>
          <p:nvPicPr>
            <p:cNvPr id="14" name="Picture 2" descr="GRE">
              <a:extLst>
                <a:ext uri="{FF2B5EF4-FFF2-40B4-BE49-F238E27FC236}">
                  <a16:creationId xmlns:a16="http://schemas.microsoft.com/office/drawing/2014/main" id="{85872399-6072-D542-9602-316012041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700" y="4158614"/>
              <a:ext cx="1162050" cy="438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ETS">
              <a:extLst>
                <a:ext uri="{FF2B5EF4-FFF2-40B4-BE49-F238E27FC236}">
                  <a16:creationId xmlns:a16="http://schemas.microsoft.com/office/drawing/2014/main" id="{455821C9-2649-E74D-8FDE-0F78C15D1B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0787" y="4158614"/>
              <a:ext cx="647700" cy="438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499084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-1" y="1"/>
            <a:ext cx="12192000" cy="55985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64320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OPPORTUNITIES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7C11147-69AD-E745-B8AC-020B1DCB8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408" y="2031904"/>
            <a:ext cx="69723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Graduate research assistant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Graduate teaching assistant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Fellowships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NSF GRFP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University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Other program specific scholarships</a:t>
            </a:r>
          </a:p>
        </p:txBody>
      </p:sp>
      <p:pic>
        <p:nvPicPr>
          <p:cNvPr id="17" name="Picture 2" descr="National Science Foundation - Where Discoveries Begin">
            <a:extLst>
              <a:ext uri="{FF2B5EF4-FFF2-40B4-BE49-F238E27FC236}">
                <a16:creationId xmlns:a16="http://schemas.microsoft.com/office/drawing/2014/main" id="{4C35E903-D53E-D247-8C19-5BE15F2B0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1" y="3085473"/>
            <a:ext cx="5328691" cy="9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043862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-1" y="1"/>
            <a:ext cx="12192000" cy="55985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64320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PHD HUMOR</a:t>
            </a:r>
          </a:p>
        </p:txBody>
      </p:sp>
      <p:pic>
        <p:nvPicPr>
          <p:cNvPr id="11" name="Picture 2" descr="http://cdn.arstechnica.net/wp-content/uploads/2011/09/phd072011s-4e6f64b-intro.gif">
            <a:extLst>
              <a:ext uri="{FF2B5EF4-FFF2-40B4-BE49-F238E27FC236}">
                <a16:creationId xmlns:a16="http://schemas.microsoft.com/office/drawing/2014/main" id="{A7CF644B-6C54-F149-B1CC-32D7F123A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790" y="1458017"/>
            <a:ext cx="7640417" cy="48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859576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00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607340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HOW TO GIVE THE FINAL PROJECT PRESENTATION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07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SUBMISSION INSTRUCTIONS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Use Google form to submit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Login to a new account on Gmail to submit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Specific group login info listed on </a:t>
            </a:r>
            <a:r>
              <a:rPr lang="en-US" sz="2800" dirty="0">
                <a:solidFill>
                  <a:schemeClr val="accent6"/>
                </a:solidFill>
                <a:latin typeface="Proxima Nova Rg" panose="0200050603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SLDP Submission</a:t>
            </a:r>
            <a:r>
              <a:rPr lang="en-US" sz="2800" dirty="0">
                <a:solidFill>
                  <a:schemeClr val="accent6"/>
                </a:solidFill>
                <a:latin typeface="Proxima Nova Rg" panose="02000506030000020004" pitchFamily="50" charset="0"/>
              </a:rPr>
              <a:t> </a:t>
            </a:r>
            <a:r>
              <a:rPr lang="en-US" sz="2800" dirty="0">
                <a:latin typeface="Proxima Nova Rg" panose="02000506030000020004" pitchFamily="50" charset="0"/>
              </a:rPr>
              <a:t>tab of website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Due at the end of the final lab session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Files take time to upload, so start early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No late submissions are accepted!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911247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648245"/>
            <a:ext cx="5158268" cy="4485971"/>
          </a:xfrm>
        </p:spPr>
        <p:txBody>
          <a:bodyPr anchor="ctr">
            <a:normAutofit/>
          </a:bodyPr>
          <a:lstStyle/>
          <a:p>
            <a:pPr marL="4572" algn="l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All SLDPs: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CAD files, initial sketch, drawings, Microsoft Project schedule, cost estimate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Proxima Nova Lt" panose="02000506030000020004" pitchFamily="2" charset="77"/>
              </a:rPr>
              <a:t>Final Presentation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Proxima Nova Lt" panose="02000506030000020004" pitchFamily="2" charset="77"/>
              </a:rPr>
              <a:t>Resumes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Proxima Nova Lt" panose="02000506030000020004" pitchFamily="2" charset="77"/>
              </a:rPr>
              <a:t>Final Engineering Notebook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4E4BECF-280C-4D92-A345-964861E06054}"/>
              </a:ext>
            </a:extLst>
          </p:cNvPr>
          <p:cNvSpPr txBox="1">
            <a:spLocks/>
          </p:cNvSpPr>
          <p:nvPr/>
        </p:nvSpPr>
        <p:spPr>
          <a:xfrm>
            <a:off x="564107" y="615708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SUBMISSION INSTRUCTIONS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AD96CA-2E4F-4E8F-933F-595A45A81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F4F715-45E2-0649-837F-8992E5A03604}"/>
              </a:ext>
            </a:extLst>
          </p:cNvPr>
          <p:cNvSpPr/>
          <p:nvPr/>
        </p:nvSpPr>
        <p:spPr>
          <a:xfrm>
            <a:off x="5928851" y="1863391"/>
            <a:ext cx="6096000" cy="37497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RAD &amp; VEX only: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Final code</a:t>
            </a:r>
          </a:p>
          <a:p>
            <a:pPr marL="4572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HIR only: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LEED accreditation report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Walkthrough video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Final construction schedule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Power/AC/heat calculations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307637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21" y="747714"/>
            <a:ext cx="12012157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FINAL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26" y="2133167"/>
            <a:ext cx="10581564" cy="3917892"/>
          </a:xfrm>
        </p:spPr>
        <p:txBody>
          <a:bodyPr anchor="ctr">
            <a:normAutofit/>
          </a:bodyPr>
          <a:lstStyle/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During normal Recitation meeting time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This is a sales presentation!</a:t>
            </a:r>
          </a:p>
          <a:p>
            <a:pPr marL="1371600" lvl="2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Pitch your idea to a group of investors, </a:t>
            </a:r>
            <a:r>
              <a:rPr lang="en-US" sz="2800" dirty="0">
                <a:latin typeface="Proxima Nova Lt" panose="02000506030000020004" pitchFamily="50" charset="0"/>
              </a:rPr>
              <a:t>not</a:t>
            </a:r>
            <a:r>
              <a:rPr lang="en-US" sz="2800" dirty="0">
                <a:latin typeface="Proxima Nova Rg" panose="02000506030000020004" pitchFamily="2" charset="0"/>
              </a:rPr>
              <a:t> engineers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Keep these questions in mind while creating the presentation: </a:t>
            </a:r>
            <a:br>
              <a:rPr lang="en-US" sz="2800" dirty="0">
                <a:latin typeface="Proxima Nova Rg" panose="02000506030000020004" pitchFamily="2" charset="0"/>
              </a:rPr>
            </a:br>
            <a:endParaRPr lang="en-US" sz="2800" dirty="0">
              <a:latin typeface="Proxima Nova Rg" panose="02000506030000020004" pitchFamily="2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ln w="0"/>
                <a:solidFill>
                  <a:srgbClr val="5706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Why is your project valuable to investors &amp; society? 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How can you present technical information to your audience?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225A07-F04E-4A01-8A49-FC9894B962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844030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29" y="637784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75" y="2097280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Resume Review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Graduate School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How to Give the Final Project Presentation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46860" y="3259394"/>
            <a:ext cx="0" cy="126836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2" y="6377447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74412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FINAL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2385958"/>
            <a:ext cx="10581564" cy="3917892"/>
          </a:xfrm>
        </p:spPr>
        <p:txBody>
          <a:bodyPr anchor="t">
            <a:normAutofit/>
          </a:bodyPr>
          <a:lstStyle/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Five-minute presentation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Feel free to invent and add material with discretion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You may change slide titles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Be creative, but be sure to include: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56C3C52-4BB2-9E41-B49A-4284044248B0}"/>
              </a:ext>
            </a:extLst>
          </p:cNvPr>
          <p:cNvSpPr txBox="1">
            <a:spLocks/>
          </p:cNvSpPr>
          <p:nvPr/>
        </p:nvSpPr>
        <p:spPr>
          <a:xfrm>
            <a:off x="1896982" y="4279449"/>
            <a:ext cx="8720886" cy="1727298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Title (first &amp; last slides)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Agenda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Company Profile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Product 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Product Description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Conclusion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8CCEF3-F5DA-4320-9138-A6B0C6BE7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54058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742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TITLE &amp; AGENDA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595" y="1855918"/>
            <a:ext cx="5494675" cy="3917892"/>
          </a:xfrm>
        </p:spPr>
        <p:txBody>
          <a:bodyPr anchor="ctr">
            <a:normAutofit/>
          </a:bodyPr>
          <a:lstStyle/>
          <a:p>
            <a:pPr marL="347472" indent="-347472" algn="l"/>
            <a:r>
              <a:rPr lang="en-US" sz="2800" b="1" dirty="0">
                <a:solidFill>
                  <a:srgbClr val="7030A0"/>
                </a:solidFill>
                <a:latin typeface="Proxima Nova Lt" panose="02000506030000020004" pitchFamily="50" charset="0"/>
              </a:rPr>
              <a:t>Title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Very similar to Milestones</a:t>
            </a:r>
          </a:p>
          <a:p>
            <a:pPr marL="347472" indent="-347472" algn="l"/>
            <a:r>
              <a:rPr lang="en-US" sz="2800" dirty="0">
                <a:solidFill>
                  <a:srgbClr val="7030A0"/>
                </a:solidFill>
                <a:latin typeface="Proxima Nova Lt" panose="02000506030000020004" pitchFamily="50" charset="0"/>
              </a:rPr>
              <a:t>Agenda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List order of content to be covered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No need to read aloud during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69C2634-17EE-A14A-A2D6-95395A393010}"/>
              </a:ext>
            </a:extLst>
          </p:cNvPr>
          <p:cNvSpPr/>
          <p:nvPr/>
        </p:nvSpPr>
        <p:spPr>
          <a:xfrm>
            <a:off x="7420818" y="5310004"/>
            <a:ext cx="299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1: Title Slide Example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E14887-E48F-1841-AE1B-8C1A362966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35" b="4954"/>
          <a:stretch/>
        </p:blipFill>
        <p:spPr>
          <a:xfrm>
            <a:off x="6205270" y="2153512"/>
            <a:ext cx="5422623" cy="305738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18E18D-0BCA-43C0-80E2-CAC339984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4002487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1964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COMPANY PROFILE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308" y="1923350"/>
            <a:ext cx="5559341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Founding of company and mission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Introduce team member’s qualifications &amp; roles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Qualifications should be real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Practice selling your experience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Many teams choose to utilize headshots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285798" y="5502688"/>
            <a:ext cx="428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2: Company Profile Slide Example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A65959-14EB-9A40-B6B8-551DC8E5DD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03" b="5275"/>
          <a:stretch/>
        </p:blipFill>
        <p:spPr>
          <a:xfrm>
            <a:off x="513966" y="2062559"/>
            <a:ext cx="5384781" cy="343080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4529B2-2766-4A64-A510-88EA118F9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894768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773" y="661885"/>
            <a:ext cx="11592454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PRODUCT OBJECTIVE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773" y="2008533"/>
            <a:ext cx="5989806" cy="4061814"/>
          </a:xfrm>
        </p:spPr>
        <p:txBody>
          <a:bodyPr anchor="ctr">
            <a:noAutofit/>
          </a:bodyPr>
          <a:lstStyle/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Problem Statement: 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What is the purpose of your product?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Who does your product help?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What problem does your product solve?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Build Context: 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Why should investors invest in your company/product? 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How is your product unique?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FBE2E08-FAF8-1148-A08C-54008DFB2D13}"/>
              </a:ext>
            </a:extLst>
          </p:cNvPr>
          <p:cNvSpPr/>
          <p:nvPr/>
        </p:nvSpPr>
        <p:spPr>
          <a:xfrm>
            <a:off x="6961037" y="5145587"/>
            <a:ext cx="4421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Figure 3: Product Objective Slide Example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A65853-A8BE-2E4D-BAA4-605CA8470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73" b="5215"/>
          <a:stretch/>
        </p:blipFill>
        <p:spPr>
          <a:xfrm>
            <a:off x="6451250" y="2073416"/>
            <a:ext cx="5440977" cy="304398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2C3369-C972-4374-A371-A30B4A1950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987677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64" y="635150"/>
            <a:ext cx="1180407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PRODUCT DESCRIPTION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37" y="1910227"/>
            <a:ext cx="11698263" cy="4089523"/>
          </a:xfrm>
        </p:spPr>
        <p:txBody>
          <a:bodyPr anchor="ctr">
            <a:noAutofit/>
          </a:bodyPr>
          <a:lstStyle/>
          <a:p>
            <a:pPr marL="347472" indent="-347472" algn="l"/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Product Walkthrough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Design features and strategy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CAD views and commented code (if applicable)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Animation of product in action (if available)</a:t>
            </a:r>
          </a:p>
          <a:p>
            <a:pPr marL="347472" indent="-347472" algn="l"/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Market &amp; Product Viability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Does your company have competitors?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How does your design compare to competitors – cost, quality, features?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Is the product versatile? Can it fulfill other needs?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Who will buy your product? For how much?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A7D11F-8DC6-48BD-A7CF-4DF12482E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35452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CONCLUSION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760083"/>
            <a:ext cx="11063786" cy="3917892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Last chance to convince the investors!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Restate</a:t>
            </a:r>
            <a:r>
              <a:rPr lang="en-US" sz="2800" dirty="0">
                <a:latin typeface="Proxima Nova Rg" panose="02000506030000020004" pitchFamily="50" charset="0"/>
              </a:rPr>
              <a:t> the problem your product solves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Remember to stay professional and positive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50" charset="0"/>
              </a:rPr>
              <a:t>Highlight the </a:t>
            </a:r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advantages</a:t>
            </a:r>
            <a:r>
              <a:rPr lang="en-US" sz="2800" dirty="0">
                <a:solidFill>
                  <a:schemeClr val="accent6"/>
                </a:solidFill>
                <a:latin typeface="Proxima Nova Rg" panose="02000506030000020004" pitchFamily="50" charset="0"/>
              </a:rPr>
              <a:t> </a:t>
            </a:r>
            <a:r>
              <a:rPr lang="en-US" sz="2800" dirty="0">
                <a:latin typeface="Proxima Nova Rg" panose="02000506030000020004" pitchFamily="50" charset="0"/>
              </a:rPr>
              <a:t>of your product features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Do not insult the competition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Consider adding pitch or theme here: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“Together we can strengthen domestic security”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“Extraction, Inc. – Knowledgeable, Innovative, and Professional”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C75FD6-71C3-4D6B-8CE0-399C6D491C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192180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106C8F-AF7B-4F5F-B810-7D112C44D3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37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607340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RESUME REVIEW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7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-1" y="1"/>
            <a:ext cx="12192000" cy="55985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ED68BD-91E8-9E4C-BFEB-97BE1C1360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3" b="60556"/>
          <a:stretch/>
        </p:blipFill>
        <p:spPr>
          <a:xfrm>
            <a:off x="1890584" y="1518007"/>
            <a:ext cx="9112196" cy="425594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64320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RESUME ACTION VERBS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BEA484-B98F-1848-9D69-BE2CB157979F}"/>
              </a:ext>
            </a:extLst>
          </p:cNvPr>
          <p:cNvSpPr/>
          <p:nvPr/>
        </p:nvSpPr>
        <p:spPr>
          <a:xfrm>
            <a:off x="2258250" y="5898674"/>
            <a:ext cx="7675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1: Action verbs for resumes courtesy of Washington State University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F54F0FB-699E-B547-A32C-75867CD392DB}"/>
              </a:ext>
            </a:extLst>
          </p:cNvPr>
          <p:cNvSpPr/>
          <p:nvPr/>
        </p:nvSpPr>
        <p:spPr>
          <a:xfrm>
            <a:off x="217166" y="5690916"/>
            <a:ext cx="1673418" cy="42479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6" name="TextBox 15">
            <a:hlinkClick r:id="rId5"/>
            <a:extLst>
              <a:ext uri="{FF2B5EF4-FFF2-40B4-BE49-F238E27FC236}">
                <a16:creationId xmlns:a16="http://schemas.microsoft.com/office/drawing/2014/main" id="{B7875840-BD93-4543-9787-951D55C76CA8}"/>
              </a:ext>
            </a:extLst>
          </p:cNvPr>
          <p:cNvSpPr txBox="1"/>
          <p:nvPr/>
        </p:nvSpPr>
        <p:spPr>
          <a:xfrm>
            <a:off x="217166" y="5690916"/>
            <a:ext cx="1858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roxima Nova Rg" panose="02000506030000020004" pitchFamily="2" charset="77"/>
              </a:rPr>
              <a:t>Learn More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7116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1"/>
            <a:ext cx="12192000" cy="56951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65286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SPOT THE ERRORS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3F420D-29A2-1C46-B1E0-46C69FE65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514" y="1752874"/>
            <a:ext cx="7602970" cy="45382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57391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1"/>
            <a:ext cx="12192000" cy="56951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66919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LaTeX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60219E-A707-4B4B-86F2-03AFEA30AB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" b="36233"/>
          <a:stretch/>
        </p:blipFill>
        <p:spPr>
          <a:xfrm>
            <a:off x="210446" y="1824155"/>
            <a:ext cx="5237352" cy="4218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http://i.imgur.com/rQiPPEv.jpg">
            <a:extLst>
              <a:ext uri="{FF2B5EF4-FFF2-40B4-BE49-F238E27FC236}">
                <a16:creationId xmlns:a16="http://schemas.microsoft.com/office/drawing/2014/main" id="{51D74CE2-D78C-2848-A687-09A1103505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" b="1903"/>
          <a:stretch/>
        </p:blipFill>
        <p:spPr bwMode="auto">
          <a:xfrm>
            <a:off x="5732414" y="2464956"/>
            <a:ext cx="6222780" cy="294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4519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607340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GRADUATE SCHOOL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49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-1" y="1"/>
            <a:ext cx="12192000" cy="55985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5" y="65953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BE PREPARED TO TALK GPA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BEA484-B98F-1848-9D69-BE2CB157979F}"/>
              </a:ext>
            </a:extLst>
          </p:cNvPr>
          <p:cNvSpPr/>
          <p:nvPr/>
        </p:nvSpPr>
        <p:spPr>
          <a:xfrm>
            <a:off x="2073274" y="1474436"/>
            <a:ext cx="5251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77"/>
              </a:rPr>
              <a:t>Table 1: Academic honors at NYU courtesy of NYU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7E7EC66-5E78-4649-9CDF-FB2738BB4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605119"/>
              </p:ext>
            </p:extLst>
          </p:nvPr>
        </p:nvGraphicFramePr>
        <p:xfrm>
          <a:off x="2073274" y="1838423"/>
          <a:ext cx="8045449" cy="4254216"/>
        </p:xfrm>
        <a:graphic>
          <a:graphicData uri="http://schemas.openxmlformats.org/drawingml/2006/table">
            <a:tbl>
              <a:tblPr/>
              <a:tblGrid>
                <a:gridCol w="1972231">
                  <a:extLst>
                    <a:ext uri="{9D8B030D-6E8A-4147-A177-3AD203B41FA5}">
                      <a16:colId xmlns:a16="http://schemas.microsoft.com/office/drawing/2014/main" val="2615201088"/>
                    </a:ext>
                  </a:extLst>
                </a:gridCol>
                <a:gridCol w="1928535">
                  <a:extLst>
                    <a:ext uri="{9D8B030D-6E8A-4147-A177-3AD203B41FA5}">
                      <a16:colId xmlns:a16="http://schemas.microsoft.com/office/drawing/2014/main" val="2796558588"/>
                    </a:ext>
                  </a:extLst>
                </a:gridCol>
                <a:gridCol w="2126877">
                  <a:extLst>
                    <a:ext uri="{9D8B030D-6E8A-4147-A177-3AD203B41FA5}">
                      <a16:colId xmlns:a16="http://schemas.microsoft.com/office/drawing/2014/main" val="1279069997"/>
                    </a:ext>
                  </a:extLst>
                </a:gridCol>
                <a:gridCol w="2017806">
                  <a:extLst>
                    <a:ext uri="{9D8B030D-6E8A-4147-A177-3AD203B41FA5}">
                      <a16:colId xmlns:a16="http://schemas.microsoft.com/office/drawing/2014/main" val="3109339699"/>
                    </a:ext>
                  </a:extLst>
                </a:gridCol>
              </a:tblGrid>
              <a:tr h="463853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47975" marR="47975" marT="23988" marB="23988" anchor="ctr">
                    <a:lnL w="7620" cap="flat" cmpd="sng" algn="ctr">
                      <a:solidFill>
                        <a:srgbClr val="6D6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D6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D6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033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Gotham SSm A"/>
                        </a:rPr>
                        <a:t>Summa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Gotham SSm A"/>
                      </a:endParaRPr>
                    </a:p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Gotham SSm A"/>
                        </a:rPr>
                        <a:t>Cum Laude (5%)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Gotham SSm A"/>
                      </a:endParaRPr>
                    </a:p>
                  </a:txBody>
                  <a:tcPr marL="47975" marR="47975" marT="23988" marB="23988" anchor="ctr">
                    <a:lnL w="7620" cap="flat" cmpd="sng" algn="ctr">
                      <a:solidFill>
                        <a:srgbClr val="6D6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D6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D6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033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Gotham SSm A"/>
                        </a:rPr>
                        <a:t>Magna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Gotham SSm A"/>
                      </a:endParaRPr>
                    </a:p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Gotham SSm A"/>
                        </a:rPr>
                        <a:t>Cum Laude (15%)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Gotham SSm A"/>
                      </a:endParaRPr>
                    </a:p>
                  </a:txBody>
                  <a:tcPr marL="47975" marR="47975" marT="23988" marB="23988" anchor="ctr">
                    <a:lnL w="7620" cap="flat" cmpd="sng" algn="ctr">
                      <a:solidFill>
                        <a:srgbClr val="6D6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D6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D6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033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Gotham SSm A"/>
                        </a:rPr>
                        <a:t>Cum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Gotham SSm A"/>
                      </a:endParaRPr>
                    </a:p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Gotham SSm A"/>
                        </a:rPr>
                        <a:t>Laude (25%)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Gotham SSm A"/>
                      </a:endParaRPr>
                    </a:p>
                  </a:txBody>
                  <a:tcPr marL="47975" marR="47975" marT="23988" marB="23988" anchor="ctr">
                    <a:lnL w="7620" cap="flat" cmpd="sng" algn="ctr">
                      <a:solidFill>
                        <a:srgbClr val="6D6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D6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D6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03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134148"/>
                  </a:ext>
                </a:extLst>
              </a:tr>
              <a:tr h="255367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CAS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3.919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3.795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3.665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7915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Gallatin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3.951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3.889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3.793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243593"/>
                  </a:ext>
                </a:extLst>
              </a:tr>
              <a:tr h="255367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Liberal Studies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3.954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3.864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3.799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698844"/>
                  </a:ext>
                </a:extLst>
              </a:tr>
              <a:tr h="255367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Nursing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3.97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3.863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3.744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337459"/>
                  </a:ext>
                </a:extLst>
              </a:tr>
              <a:tr h="255367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SPS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3.947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3.843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3.668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098200"/>
                  </a:ext>
                </a:extLst>
              </a:tr>
              <a:tr h="255367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Silver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3.978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3.899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3.809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752242"/>
                  </a:ext>
                </a:extLst>
              </a:tr>
              <a:tr h="255367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Steinhardt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3.916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3.841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3.747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866835"/>
                  </a:ext>
                </a:extLst>
              </a:tr>
              <a:tr h="255367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Stern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3.896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3.798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3.696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926081"/>
                  </a:ext>
                </a:extLst>
              </a:tr>
              <a:tr h="255367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Tandon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3.863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3.679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3.492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834010"/>
                  </a:ext>
                </a:extLst>
              </a:tr>
              <a:tr h="255367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Tisch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3.903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3.819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3.728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94037"/>
                  </a:ext>
                </a:extLst>
              </a:tr>
            </a:tbl>
          </a:graphicData>
        </a:graphic>
      </p:graphicFrame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8121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-1" y="1"/>
            <a:ext cx="12192000" cy="55985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618208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UNDERGRAD VS GRAD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AFADF0-55E1-D04F-B76D-7FE9DBB5ED76}"/>
              </a:ext>
            </a:extLst>
          </p:cNvPr>
          <p:cNvSpPr/>
          <p:nvPr/>
        </p:nvSpPr>
        <p:spPr>
          <a:xfrm>
            <a:off x="-1" y="1733002"/>
            <a:ext cx="6096000" cy="40780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chemeClr val="accent6"/>
                </a:solidFill>
                <a:latin typeface="Proxima Nova Lt" panose="02000506030000020004" charset="0"/>
              </a:rPr>
              <a:t>Undergraduate</a:t>
            </a:r>
            <a:r>
              <a:rPr lang="en-US" altLang="en-US" sz="2800" dirty="0">
                <a:solidFill>
                  <a:srgbClr val="000066"/>
                </a:solidFill>
                <a:latin typeface="Proxima Nova Rg" panose="02000506030000020004" pitchFamily="2" charset="77"/>
              </a:rPr>
              <a:t> (Design)</a:t>
            </a:r>
          </a:p>
          <a:p>
            <a:pPr lvl="1" algn="r">
              <a:spcBef>
                <a:spcPts val="60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rgbClr val="000066"/>
                </a:solidFill>
                <a:latin typeface="Proxima Nova Rg" panose="02000506030000020004" pitchFamily="2" charset="77"/>
              </a:rPr>
              <a:t>Create a meal from a recipe</a:t>
            </a:r>
          </a:p>
          <a:p>
            <a:pPr lvl="1" algn="r">
              <a:spcBef>
                <a:spcPts val="600"/>
              </a:spcBef>
              <a:spcAft>
                <a:spcPts val="0"/>
              </a:spcAft>
            </a:pPr>
            <a:endParaRPr lang="en-US" altLang="en-US" sz="2800" dirty="0">
              <a:solidFill>
                <a:srgbClr val="000066"/>
              </a:solidFill>
              <a:latin typeface="Proxima Nova Rg" panose="02000506030000020004" pitchFamily="2" charset="77"/>
            </a:endParaRP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chemeClr val="accent6"/>
                </a:solidFill>
                <a:latin typeface="Proxima Nova Lt" panose="02000506030000020004" pitchFamily="2" charset="77"/>
              </a:rPr>
              <a:t>Masters</a:t>
            </a:r>
            <a:r>
              <a:rPr lang="en-US" altLang="en-US" sz="2800" dirty="0">
                <a:solidFill>
                  <a:srgbClr val="000066"/>
                </a:solidFill>
                <a:latin typeface="Proxima Nova Rg" panose="02000506030000020004" pitchFamily="2" charset="77"/>
              </a:rPr>
              <a:t> (Analysis)</a:t>
            </a:r>
          </a:p>
          <a:p>
            <a:pPr lvl="1" algn="r">
              <a:spcBef>
                <a:spcPts val="60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rgbClr val="000066"/>
                </a:solidFill>
                <a:latin typeface="Proxima Nova Rg" panose="02000506030000020004" pitchFamily="2" charset="77"/>
              </a:rPr>
              <a:t>Create a recipe for a meal</a:t>
            </a:r>
          </a:p>
          <a:p>
            <a:pPr lvl="1" algn="r">
              <a:spcBef>
                <a:spcPts val="600"/>
              </a:spcBef>
              <a:spcAft>
                <a:spcPts val="0"/>
              </a:spcAft>
            </a:pPr>
            <a:endParaRPr lang="en-US" altLang="en-US" sz="2800" dirty="0">
              <a:solidFill>
                <a:srgbClr val="000066"/>
              </a:solidFill>
              <a:latin typeface="Proxima Nova Rg" panose="02000506030000020004" pitchFamily="2" charset="77"/>
            </a:endParaRP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chemeClr val="accent6"/>
                </a:solidFill>
                <a:latin typeface="Proxima Nova Lt" panose="02000506030000020004" pitchFamily="2" charset="77"/>
              </a:rPr>
              <a:t>Doctoral</a:t>
            </a:r>
            <a:r>
              <a:rPr lang="en-US" altLang="en-US" sz="2800" dirty="0">
                <a:solidFill>
                  <a:srgbClr val="000066"/>
                </a:solidFill>
                <a:latin typeface="Proxima Nova Rg" panose="02000506030000020004" pitchFamily="2" charset="77"/>
              </a:rPr>
              <a:t> (Modeling)</a:t>
            </a:r>
          </a:p>
          <a:p>
            <a:pPr lvl="1" algn="r">
              <a:spcBef>
                <a:spcPts val="60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rgbClr val="000066"/>
                </a:solidFill>
                <a:latin typeface="Proxima Nova Rg" panose="02000506030000020004" pitchFamily="2" charset="77"/>
              </a:rPr>
              <a:t>Create a meal</a:t>
            </a:r>
          </a:p>
        </p:txBody>
      </p:sp>
      <p:pic>
        <p:nvPicPr>
          <p:cNvPr id="5" name="Picture 4" descr="A picture containing monitor, star, table, screen&#10;&#10;Description automatically generated">
            <a:extLst>
              <a:ext uri="{FF2B5EF4-FFF2-40B4-BE49-F238E27FC236}">
                <a16:creationId xmlns:a16="http://schemas.microsoft.com/office/drawing/2014/main" id="{5F754519-53B7-C44B-BC2A-C363AFA1F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426" y="1733002"/>
            <a:ext cx="2057450" cy="41489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E4B470A-77A5-9B44-8403-977B4BAAA73D}"/>
              </a:ext>
            </a:extLst>
          </p:cNvPr>
          <p:cNvSpPr/>
          <p:nvPr/>
        </p:nvSpPr>
        <p:spPr>
          <a:xfrm>
            <a:off x="3698408" y="5869394"/>
            <a:ext cx="7185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2: Cognitive growth courtesy of Reddit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86087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 PRES" id="{9068778E-27D4-0049-BE2E-9439ABE49875}" vid="{1A753346-5169-2045-A805-6A437CA8F50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 PRES" id="{9068778E-27D4-0049-BE2E-9439ABE49875}" vid="{9CA80FAB-AFBF-6446-AE76-974412E292A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819</Words>
  <Application>Microsoft Macintosh PowerPoint</Application>
  <PresentationFormat>Widescreen</PresentationFormat>
  <Paragraphs>216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Calibri</vt:lpstr>
      <vt:lpstr>Arial</vt:lpstr>
      <vt:lpstr>Gotham Medium</vt:lpstr>
      <vt:lpstr>Proxima Nova Lt</vt:lpstr>
      <vt:lpstr>Calibri Light</vt:lpstr>
      <vt:lpstr>Proxima Nova Rg</vt:lpstr>
      <vt:lpstr>Gotham SSm A</vt:lpstr>
      <vt:lpstr>Office Theme</vt:lpstr>
      <vt:lpstr>Custom Design</vt:lpstr>
      <vt:lpstr>RECITATION 10</vt:lpstr>
      <vt:lpstr>AGENDA</vt:lpstr>
      <vt:lpstr>RESUME REVIEW</vt:lpstr>
      <vt:lpstr>PowerPoint Presentation</vt:lpstr>
      <vt:lpstr>PowerPoint Presentation</vt:lpstr>
      <vt:lpstr>PowerPoint Presentation</vt:lpstr>
      <vt:lpstr>GRADUATE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HOW TO GIVE THE FINAL PROJECT PRESENTATION</vt:lpstr>
      <vt:lpstr>SUBMISSION INSTRUCTIONS</vt:lpstr>
      <vt:lpstr>PowerPoint Presentation</vt:lpstr>
      <vt:lpstr>FINAL PRESENTATION OVERVIEW</vt:lpstr>
      <vt:lpstr>FINAL PRESENTATION OVERVIEW</vt:lpstr>
      <vt:lpstr>TITLE &amp; AGENDA SLIDE</vt:lpstr>
      <vt:lpstr>COMPANY PROFILE SLIDE</vt:lpstr>
      <vt:lpstr>PRODUCT OBJECTIVE SLIDES</vt:lpstr>
      <vt:lpstr>PRODUCT DESCRIPTION SLIDES</vt:lpstr>
      <vt:lpstr>CONCLUSION SLIDE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Recitation 10</dc:title>
  <dc:creator>Diya</dc:creator>
  <cp:lastModifiedBy>Vidya Gopalakrishna</cp:lastModifiedBy>
  <cp:revision>11</cp:revision>
  <dcterms:created xsi:type="dcterms:W3CDTF">2020-08-25T04:27:24Z</dcterms:created>
  <dcterms:modified xsi:type="dcterms:W3CDTF">2022-04-04T21:30:31Z</dcterms:modified>
  <cp:contentStatus/>
</cp:coreProperties>
</file>