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9" r:id="rId4"/>
    <p:sldId id="280" r:id="rId5"/>
    <p:sldId id="261" r:id="rId6"/>
    <p:sldId id="282" r:id="rId7"/>
    <p:sldId id="267" r:id="rId8"/>
    <p:sldId id="285" r:id="rId9"/>
    <p:sldId id="288" r:id="rId10"/>
    <p:sldId id="299" r:id="rId11"/>
    <p:sldId id="290" r:id="rId12"/>
    <p:sldId id="300" r:id="rId13"/>
    <p:sldId id="286" r:id="rId14"/>
    <p:sldId id="287" r:id="rId15"/>
    <p:sldId id="292" r:id="rId16"/>
    <p:sldId id="293" r:id="rId17"/>
    <p:sldId id="296" r:id="rId18"/>
    <p:sldId id="297" r:id="rId19"/>
    <p:sldId id="294" r:id="rId20"/>
    <p:sldId id="295" r:id="rId21"/>
    <p:sldId id="269" r:id="rId22"/>
    <p:sldId id="298" r:id="rId23"/>
    <p:sldId id="283" r:id="rId24"/>
    <p:sldId id="26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otham Medium" panose="02000604030000020004" pitchFamily="50" charset="0"/>
      <p:regular r:id="rId33"/>
      <p:italic r:id="rId34"/>
    </p:embeddedFont>
    <p:embeddedFont>
      <p:font typeface="Proxima Nova" panose="020B0604020202020204" charset="0"/>
      <p:bold r:id="rId35"/>
    </p:embeddedFont>
    <p:embeddedFont>
      <p:font typeface="Proxima Nova Lt" panose="02000506030000020004" pitchFamily="50" charset="0"/>
      <p:bold r:id="rId36"/>
    </p:embeddedFont>
    <p:embeddedFont>
      <p:font typeface="Proxima Nova Rg" panose="02000506030000020004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9" autoAdjust="0"/>
    <p:restoredTop sz="94660"/>
  </p:normalViewPr>
  <p:slideViewPr>
    <p:cSldViewPr snapToGrid="0">
      <p:cViewPr varScale="1">
        <p:scale>
          <a:sx n="89" d="100"/>
          <a:sy n="89" d="100"/>
        </p:scale>
        <p:origin x="69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7349" custScaleY="14948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latin typeface="Proxima Nova Rg" panose="02000506030000020004" pitchFamily="2" charset="0"/>
            </a:rPr>
            <a:t> sensors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6A3BEF19-9BDA-4425-BC6D-8817B6459409}">
      <dgm:prSet custT="1"/>
      <dgm:spPr/>
      <dgm:t>
        <a:bodyPr/>
        <a:lstStyle/>
        <a:p>
          <a:r>
            <a:rPr lang="en-US" sz="2300" b="0" i="0" baseline="0" dirty="0">
              <a:latin typeface="Proxima Nova Rg" panose="02000506030000020004" pitchFamily="2" charset="0"/>
            </a:rPr>
            <a:t>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7BCDCBD-369F-48FB-AE95-B5A960CD8008}" type="parTrans" cxnId="{83F3DDDA-E5BF-425C-9410-1340F72B1456}">
      <dgm:prSet/>
      <dgm:spPr/>
      <dgm:t>
        <a:bodyPr/>
        <a:lstStyle/>
        <a:p>
          <a:endParaRPr lang="en-US"/>
        </a:p>
      </dgm:t>
    </dgm:pt>
    <dgm:pt modelId="{B217EF6B-7BA5-4E03-91C3-65C78F2A8689}" type="sibTrans" cxnId="{83F3DDDA-E5BF-425C-9410-1340F72B1456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759BA425-78FE-45F5-BF20-5148449F80A4}" type="presOf" srcId="{6A3BEF19-9BDA-4425-BC6D-8817B6459409}" destId="{2BC19969-2C76-8D45-A55D-078E3B83647D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83F3DDDA-E5BF-425C-9410-1340F72B1456}" srcId="{AAAC6DBC-4801-9146-828E-827BB292A4E8}" destId="{6A3BEF19-9BDA-4425-BC6D-8817B6459409}" srcOrd="1" destOrd="0" parTransId="{D7BCDCBD-369F-48FB-AE95-B5A960CD8008}" sibTransId="{B217EF6B-7BA5-4E03-91C3-65C78F2A868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&amp;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CC78359-BE89-4B28-AB96-6D2D22E72C07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Design Report (FDR)</a:t>
          </a:r>
        </a:p>
      </dgm:t>
    </dgm:pt>
    <dgm:pt modelId="{7EAE69C8-6FC7-4147-A65C-50749DCE210E}" type="parTrans" cxnId="{9654D4CB-FFDB-42A2-8D68-7FF881059EDB}">
      <dgm:prSet/>
      <dgm:spPr/>
      <dgm:t>
        <a:bodyPr/>
        <a:lstStyle/>
        <a:p>
          <a:endParaRPr lang="en-US"/>
        </a:p>
      </dgm:t>
    </dgm:pt>
    <dgm:pt modelId="{542BE3D4-0112-4C46-A095-FCA9C47F636B}" type="sibTrans" cxnId="{9654D4CB-FFDB-42A2-8D68-7FF881059EDB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80E804B-9636-4119-8279-6351EF9232B7}" type="presOf" srcId="{2CC78359-BE89-4B28-AB96-6D2D22E72C07}" destId="{2BC19969-2C76-8D45-A55D-078E3B83647D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9654D4CB-FFDB-42A2-8D68-7FF881059EDB}" srcId="{AAAC6DBC-4801-9146-828E-827BB292A4E8}" destId="{2CC78359-BE89-4B28-AB96-6D2D22E72C07}" srcOrd="1" destOrd="0" parTransId="{7EAE69C8-6FC7-4147-A65C-50749DCE210E}" sibTransId="{542BE3D4-0112-4C46-A095-FCA9C47F636B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Lt" panose="02000506030000020004" pitchFamily="50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completed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</dgm:pt>
    <dgm:pt modelId="{9EB06CEA-71CE-444B-988E-C4FF1FC98A99}" type="pres">
      <dgm:prSet presAssocID="{3BBBBADA-FB1D-7247-916F-BEB038931FAD}" presName="entireBox" presStyleLbl="node1" presStyleIdx="0" presStyleCnt="3"/>
      <dgm:spPr/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</dgm:pt>
    <dgm:pt modelId="{8498E491-8F11-3246-8D34-46C49385F217}" type="pres">
      <dgm:prSet presAssocID="{8ECFC4DB-3C61-A140-8EF7-C2C90CEFBEAC}" presName="arrow" presStyleLbl="node1" presStyleIdx="1" presStyleCnt="3"/>
      <dgm:spPr/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</dgm:pt>
    <dgm:pt modelId="{C2E9AC38-823C-5544-AC9D-D683A707B3FA}" type="pres">
      <dgm:prSet presAssocID="{AB915E95-75A4-7B46-9C92-D57D52D99233}" presName="arrow" presStyleLbl="node1" presStyleIdx="2" presStyleCnt="3"/>
      <dgm:spPr/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</dgm:pt>
  </dgm:ptLst>
  <dgm:cxnLst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Pass two hills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Defuse bomb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50 hours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125 hours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200 hours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82150" custLinFactNeighborY="-4738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8946" custScaleY="13796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Traverse solar panel hill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Retrieve Zarya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 with Zarya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4585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Physical assembly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Transport rock sample to start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Climb the peak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4122171-6BEE-7645-990C-A7F7C7D58E5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Motor wiring</a:t>
          </a:r>
        </a:p>
      </dgm:t>
    </dgm:pt>
    <dgm:pt modelId="{97A274B5-B2AE-0844-B503-08A7B9EDD5A5}" type="parTrans" cxnId="{0962E27A-1D46-464F-8294-D538820680B9}">
      <dgm:prSet/>
      <dgm:spPr/>
      <dgm:t>
        <a:bodyPr/>
        <a:lstStyle/>
        <a:p>
          <a:endParaRPr lang="en-US"/>
        </a:p>
      </dgm:t>
    </dgm:pt>
    <dgm:pt modelId="{59539B1C-C247-0E43-B2C0-502B7698A8E9}" type="sibTrans" cxnId="{0962E27A-1D46-464F-8294-D538820680B9}">
      <dgm:prSet/>
      <dgm:spPr/>
      <dgm:t>
        <a:bodyPr/>
        <a:lstStyle/>
        <a:p>
          <a:endParaRPr lang="en-US"/>
        </a:p>
      </dgm:t>
    </dgm:pt>
    <dgm:pt modelId="{374294F2-AE03-174A-9AE1-7D240B773AA3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Collect rock sample</a:t>
          </a:r>
        </a:p>
      </dgm:t>
    </dgm:pt>
    <dgm:pt modelId="{94B27501-603B-AC46-AEFD-57D92514E404}" type="parTrans" cxnId="{1027FEE8-260C-E843-B7DE-6E2089C5F07F}">
      <dgm:prSet/>
      <dgm:spPr/>
      <dgm:t>
        <a:bodyPr/>
        <a:lstStyle/>
        <a:p>
          <a:endParaRPr lang="en-US"/>
        </a:p>
      </dgm:t>
    </dgm:pt>
    <dgm:pt modelId="{512A03DE-397C-3246-ADBF-33E13B28CA0D}" type="sibTrans" cxnId="{1027FEE8-260C-E843-B7DE-6E2089C5F07F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LinFactNeighborX="-409" custLinFactNeighborY="2356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D0E49128-1923-8D49-AA73-09EA4152D015}" type="presOf" srcId="{374294F2-AE03-174A-9AE1-7D240B773AA3}" destId="{EC148BCD-CD9D-DA4C-9F72-BDD23CC07C98}" srcOrd="0" destOrd="2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7761E13A-ED29-A344-BE90-3991E23DC0F5}" type="presOf" srcId="{44122171-6BEE-7645-990C-A7F7C7D58E5F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962E27A-1D46-464F-8294-D538820680B9}" srcId="{8ED78BA0-96E7-B043-A20E-21FA78203FDB}" destId="{44122171-6BEE-7645-990C-A7F7C7D58E5F}" srcOrd="1" destOrd="0" parTransId="{97A274B5-B2AE-0844-B503-08A7B9EDD5A5}" sibTransId="{59539B1C-C247-0E43-B2C0-502B7698A8E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1027FEE8-260C-E843-B7DE-6E2089C5F07F}" srcId="{8ED78BA0-96E7-B043-A20E-21FA78203FDB}" destId="{374294F2-AE03-174A-9AE1-7D240B773AA3}" srcOrd="2" destOrd="0" parTransId="{94B27501-603B-AC46-AEFD-57D92514E404}" sibTransId="{512A03DE-397C-3246-ADBF-33E13B28CA0D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166259" cy="106969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25740"/>
          <a:ext cx="1702183" cy="117265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6552" y="1095437"/>
          <a:ext cx="4853153" cy="130740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759" y="1095437"/>
        <a:ext cx="4772739" cy="1267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326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3265"/>
        <a:ext cx="6096000" cy="1386000"/>
      </dsp:txXfrm>
    </dsp:sp>
    <dsp:sp modelId="{96D449A5-8CF5-0D4C-9470-7C2F22AB24CE}">
      <dsp:nvSpPr>
        <dsp:cNvPr id="0" name=""/>
        <dsp:cNvSpPr/>
      </dsp:nvSpPr>
      <dsp:spPr>
        <a:xfrm>
          <a:off x="304800" y="3090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0652" y="46757"/>
        <a:ext cx="4235496" cy="293016"/>
      </dsp:txXfrm>
    </dsp:sp>
    <dsp:sp modelId="{5320A93E-E9A1-244D-A69C-7BEAD76D8D8B}">
      <dsp:nvSpPr>
        <dsp:cNvPr id="0" name=""/>
        <dsp:cNvSpPr/>
      </dsp:nvSpPr>
      <dsp:spPr>
        <a:xfrm>
          <a:off x="0" y="180102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01025"/>
        <a:ext cx="6096000" cy="1386000"/>
      </dsp:txXfrm>
    </dsp:sp>
    <dsp:sp modelId="{13086218-E288-3044-B21D-7C4BF082C728}">
      <dsp:nvSpPr>
        <dsp:cNvPr id="0" name=""/>
        <dsp:cNvSpPr/>
      </dsp:nvSpPr>
      <dsp:spPr>
        <a:xfrm>
          <a:off x="304800" y="163866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0652" y="1654517"/>
        <a:ext cx="4235496" cy="293016"/>
      </dsp:txXfrm>
    </dsp:sp>
    <dsp:sp modelId="{2BC19969-2C76-8D45-A55D-078E3B83647D}">
      <dsp:nvSpPr>
        <dsp:cNvPr id="0" name=""/>
        <dsp:cNvSpPr/>
      </dsp:nvSpPr>
      <dsp:spPr>
        <a:xfrm>
          <a:off x="0" y="3408785"/>
          <a:ext cx="6096000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08785"/>
        <a:ext cx="6096000" cy="1316699"/>
      </dsp:txXfrm>
    </dsp:sp>
    <dsp:sp modelId="{8D4DE655-2605-8B4B-B4BD-0414015C16E0}">
      <dsp:nvSpPr>
        <dsp:cNvPr id="0" name=""/>
        <dsp:cNvSpPr/>
      </dsp:nvSpPr>
      <dsp:spPr>
        <a:xfrm>
          <a:off x="304800" y="324642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0652" y="3262277"/>
        <a:ext cx="4235496" cy="2930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13825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213825"/>
        <a:ext cx="5755554" cy="1398600"/>
      </dsp:txXfrm>
    </dsp:sp>
    <dsp:sp modelId="{96D449A5-8CF5-0D4C-9470-7C2F22AB24CE}">
      <dsp:nvSpPr>
        <dsp:cNvPr id="0" name=""/>
        <dsp:cNvSpPr/>
      </dsp:nvSpPr>
      <dsp:spPr>
        <a:xfrm>
          <a:off x="287777" y="36705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5070" y="53998"/>
        <a:ext cx="3994302" cy="319654"/>
      </dsp:txXfrm>
    </dsp:sp>
    <dsp:sp modelId="{5320A93E-E9A1-244D-A69C-7BEAD76D8D8B}">
      <dsp:nvSpPr>
        <dsp:cNvPr id="0" name=""/>
        <dsp:cNvSpPr/>
      </dsp:nvSpPr>
      <dsp:spPr>
        <a:xfrm>
          <a:off x="0" y="185434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 parts manufactured</a:t>
          </a:r>
        </a:p>
      </dsp:txBody>
      <dsp:txXfrm>
        <a:off x="0" y="1854346"/>
        <a:ext cx="5755554" cy="1398600"/>
      </dsp:txXfrm>
    </dsp:sp>
    <dsp:sp modelId="{13086218-E288-3044-B21D-7C4BF082C728}">
      <dsp:nvSpPr>
        <dsp:cNvPr id="0" name=""/>
        <dsp:cNvSpPr/>
      </dsp:nvSpPr>
      <dsp:spPr>
        <a:xfrm>
          <a:off x="287777" y="167722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5070" y="1694519"/>
        <a:ext cx="3994302" cy="319654"/>
      </dsp:txXfrm>
    </dsp:sp>
    <dsp:sp modelId="{2BC19969-2C76-8D45-A55D-078E3B83647D}">
      <dsp:nvSpPr>
        <dsp:cNvPr id="0" name=""/>
        <dsp:cNvSpPr/>
      </dsp:nvSpPr>
      <dsp:spPr>
        <a:xfrm>
          <a:off x="0" y="349486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sensors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>
              <a:latin typeface="Proxima Nova Rg" panose="02000506030000020004" pitchFamily="2" charset="0"/>
            </a:rPr>
            <a:t>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</a:t>
          </a:r>
        </a:p>
      </dsp:txBody>
      <dsp:txXfrm>
        <a:off x="0" y="3494866"/>
        <a:ext cx="5755554" cy="1398600"/>
      </dsp:txXfrm>
    </dsp:sp>
    <dsp:sp modelId="{8D4DE655-2605-8B4B-B4BD-0414015C16E0}">
      <dsp:nvSpPr>
        <dsp:cNvPr id="0" name=""/>
        <dsp:cNvSpPr/>
      </dsp:nvSpPr>
      <dsp:spPr>
        <a:xfrm>
          <a:off x="287777" y="331774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5070" y="3335039"/>
        <a:ext cx="3994302" cy="3196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844"/>
          <a:ext cx="5851464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Design &amp; Feasibility Report (DFR)</a:t>
          </a:r>
        </a:p>
      </dsp:txBody>
      <dsp:txXfrm>
        <a:off x="0" y="199844"/>
        <a:ext cx="5851464" cy="1436400"/>
      </dsp:txXfrm>
    </dsp:sp>
    <dsp:sp modelId="{96D449A5-8CF5-0D4C-9470-7C2F22AB24CE}">
      <dsp:nvSpPr>
        <dsp:cNvPr id="0" name=""/>
        <dsp:cNvSpPr/>
      </dsp:nvSpPr>
      <dsp:spPr>
        <a:xfrm>
          <a:off x="292573" y="22724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9866" y="40017"/>
        <a:ext cx="4061438" cy="319654"/>
      </dsp:txXfrm>
    </dsp:sp>
    <dsp:sp modelId="{5320A93E-E9A1-244D-A69C-7BEAD76D8D8B}">
      <dsp:nvSpPr>
        <dsp:cNvPr id="0" name=""/>
        <dsp:cNvSpPr/>
      </dsp:nvSpPr>
      <dsp:spPr>
        <a:xfrm>
          <a:off x="0" y="187816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New prototype iteration</a:t>
          </a:r>
        </a:p>
      </dsp:txBody>
      <dsp:txXfrm>
        <a:off x="0" y="1878165"/>
        <a:ext cx="5851464" cy="1096200"/>
      </dsp:txXfrm>
    </dsp:sp>
    <dsp:sp modelId="{13086218-E288-3044-B21D-7C4BF082C728}">
      <dsp:nvSpPr>
        <dsp:cNvPr id="0" name=""/>
        <dsp:cNvSpPr/>
      </dsp:nvSpPr>
      <dsp:spPr>
        <a:xfrm>
          <a:off x="292573" y="170104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9866" y="1718338"/>
        <a:ext cx="4061438" cy="319654"/>
      </dsp:txXfrm>
    </dsp:sp>
    <dsp:sp modelId="{2BC19969-2C76-8D45-A55D-078E3B83647D}">
      <dsp:nvSpPr>
        <dsp:cNvPr id="0" name=""/>
        <dsp:cNvSpPr/>
      </dsp:nvSpPr>
      <dsp:spPr>
        <a:xfrm>
          <a:off x="0" y="321628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Final Design Report (FDR)</a:t>
          </a:r>
        </a:p>
      </dsp:txBody>
      <dsp:txXfrm>
        <a:off x="0" y="3216285"/>
        <a:ext cx="5851464" cy="1096200"/>
      </dsp:txXfrm>
    </dsp:sp>
    <dsp:sp modelId="{8D4DE655-2605-8B4B-B4BD-0414015C16E0}">
      <dsp:nvSpPr>
        <dsp:cNvPr id="0" name=""/>
        <dsp:cNvSpPr/>
      </dsp:nvSpPr>
      <dsp:spPr>
        <a:xfrm>
          <a:off x="292573" y="303916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9866" y="3056458"/>
        <a:ext cx="4061438" cy="3196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Proxima Nova Lt" panose="02000506030000020004" pitchFamily="50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Print(s) completed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581445"/>
        <a:ext cx="6135" cy="49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Pass two hills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Defuse bomb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767623" cy="1163801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275"/>
          <a:ext cx="1605286" cy="115960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4472" y="1163801"/>
          <a:ext cx="4478677" cy="14224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88216" y="1163801"/>
        <a:ext cx="4391189" cy="1378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50 hours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125 hours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200 hours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3352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924"/>
          <a:ext cx="1845851" cy="1349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337452"/>
          <a:ext cx="5046968" cy="16298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12928" y="1337452"/>
        <a:ext cx="4946720" cy="15797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Traverse solar panel hill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Retrieve Zarya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 with Zarya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881029" cy="11914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496"/>
          <a:ext cx="1674254" cy="11871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6683" y="1191484"/>
          <a:ext cx="4587661" cy="14562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1468" y="1191484"/>
        <a:ext cx="4498091" cy="1411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2411"/>
          <a:ext cx="5851464" cy="153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33248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Physical assembly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Motor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Collect rock sample</a:t>
          </a:r>
        </a:p>
      </dsp:txBody>
      <dsp:txXfrm>
        <a:off x="0" y="242411"/>
        <a:ext cx="5851464" cy="1537199"/>
      </dsp:txXfrm>
    </dsp:sp>
    <dsp:sp modelId="{96D449A5-8CF5-0D4C-9470-7C2F22AB24CE}">
      <dsp:nvSpPr>
        <dsp:cNvPr id="0" name=""/>
        <dsp:cNvSpPr/>
      </dsp:nvSpPr>
      <dsp:spPr>
        <a:xfrm>
          <a:off x="292573" y="4215"/>
          <a:ext cx="4096024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5630" y="27272"/>
        <a:ext cx="4049910" cy="426206"/>
      </dsp:txXfrm>
    </dsp:sp>
    <dsp:sp modelId="{5320A93E-E9A1-244D-A69C-7BEAD76D8D8B}">
      <dsp:nvSpPr>
        <dsp:cNvPr id="0" name=""/>
        <dsp:cNvSpPr/>
      </dsp:nvSpPr>
      <dsp:spPr>
        <a:xfrm>
          <a:off x="0" y="2100135"/>
          <a:ext cx="5851464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33248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Transport rock sample to start</a:t>
          </a:r>
        </a:p>
      </dsp:txBody>
      <dsp:txXfrm>
        <a:off x="0" y="2100135"/>
        <a:ext cx="5851464" cy="831600"/>
      </dsp:txXfrm>
    </dsp:sp>
    <dsp:sp modelId="{13086218-E288-3044-B21D-7C4BF082C728}">
      <dsp:nvSpPr>
        <dsp:cNvPr id="0" name=""/>
        <dsp:cNvSpPr/>
      </dsp:nvSpPr>
      <dsp:spPr>
        <a:xfrm>
          <a:off x="292573" y="1863975"/>
          <a:ext cx="4096024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5630" y="1887032"/>
        <a:ext cx="4049910" cy="426206"/>
      </dsp:txXfrm>
    </dsp:sp>
    <dsp:sp modelId="{2BC19969-2C76-8D45-A55D-078E3B83647D}">
      <dsp:nvSpPr>
        <dsp:cNvPr id="0" name=""/>
        <dsp:cNvSpPr/>
      </dsp:nvSpPr>
      <dsp:spPr>
        <a:xfrm>
          <a:off x="0" y="3254295"/>
          <a:ext cx="5851464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33248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Climb the peak</a:t>
          </a:r>
        </a:p>
      </dsp:txBody>
      <dsp:txXfrm>
        <a:off x="0" y="3254295"/>
        <a:ext cx="5851464" cy="831600"/>
      </dsp:txXfrm>
    </dsp:sp>
    <dsp:sp modelId="{8D4DE655-2605-8B4B-B4BD-0414015C16E0}">
      <dsp:nvSpPr>
        <dsp:cNvPr id="0" name=""/>
        <dsp:cNvSpPr/>
      </dsp:nvSpPr>
      <dsp:spPr>
        <a:xfrm>
          <a:off x="292573" y="3018135"/>
          <a:ext cx="4096024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5630" y="3041192"/>
        <a:ext cx="4049910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SEMESTER-LONG DESIGN PROJECTS (SLDPs)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2613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76523" y="2206087"/>
            <a:ext cx="4767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Retrieval &amp; Delivery System (RDS)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915510"/>
              </p:ext>
            </p:extLst>
          </p:nvPr>
        </p:nvGraphicFramePr>
        <p:xfrm>
          <a:off x="5826605" y="1990507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B53B52-90FC-4BF7-A43E-04F755D75550}"/>
              </a:ext>
            </a:extLst>
          </p:cNvPr>
          <p:cNvGrpSpPr/>
          <p:nvPr/>
        </p:nvGrpSpPr>
        <p:grpSpPr>
          <a:xfrm>
            <a:off x="274046" y="2784139"/>
            <a:ext cx="5372578" cy="2963396"/>
            <a:chOff x="318727" y="2836626"/>
            <a:chExt cx="5372578" cy="2963396"/>
          </a:xfrm>
        </p:grpSpPr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E09FB3E9-DE71-4E59-A945-ADAEEC10A8A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74813869"/>
                </p:ext>
              </p:extLst>
            </p:nvPr>
          </p:nvGraphicFramePr>
          <p:xfrm>
            <a:off x="318727" y="2836626"/>
            <a:ext cx="5372578" cy="29633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404C5F-FEBB-4D8C-8EB3-B85CB8092C1C}"/>
                </a:ext>
              </a:extLst>
            </p:cNvPr>
            <p:cNvSpPr txBox="1"/>
            <p:nvPr/>
          </p:nvSpPr>
          <p:spPr>
            <a:xfrm>
              <a:off x="3005017" y="3334954"/>
              <a:ext cx="1833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Extra Credit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A4C86-6DF0-4E51-A911-A29BC76340AB}"/>
                </a:ext>
              </a:extLst>
            </p:cNvPr>
            <p:cNvSpPr txBox="1"/>
            <p:nvPr/>
          </p:nvSpPr>
          <p:spPr>
            <a:xfrm>
              <a:off x="745139" y="4375818"/>
              <a:ext cx="4850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Proxima Nova Rg" panose="02000506030000020004" pitchFamily="2" charset="0"/>
                </a:rPr>
                <a:t>Deliver additional fuel cells to hospital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Proxima Nova Rg" panose="02000506030000020004" pitchFamily="2" charset="0"/>
                </a:rPr>
                <a:t>Dependent on number of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74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box, living&#10;&#10;Description automatically generated">
            <a:extLst>
              <a:ext uri="{FF2B5EF4-FFF2-40B4-BE49-F238E27FC236}">
                <a16:creationId xmlns:a16="http://schemas.microsoft.com/office/drawing/2014/main" id="{4423DD12-36AA-314E-9B7F-5F8288D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27" y="2085144"/>
            <a:ext cx="6901337" cy="3661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51151" y="3130585"/>
            <a:ext cx="526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Search &amp; Recovery Robot (SRR)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lost space module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Zarya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ramp and rocky roads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912526" y="5317254"/>
            <a:ext cx="3425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SRR Course Configuration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63457-0EA1-4224-BB8E-12E33E2CA591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7C5BEF-8A2F-46BE-920C-F008F04772F0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255768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Search &amp; Recovery Robot (SRR)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246604"/>
              </p:ext>
            </p:extLst>
          </p:nvPr>
        </p:nvGraphicFramePr>
        <p:xfrm>
          <a:off x="5826605" y="1990507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640208"/>
              </p:ext>
            </p:extLst>
          </p:nvPr>
        </p:nvGraphicFramePr>
        <p:xfrm>
          <a:off x="513931" y="3002818"/>
          <a:ext cx="4881029" cy="2647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747429" y="4462056"/>
            <a:ext cx="44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extra credit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moondust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E3DC2-0B8C-489A-A099-C08E17D2A70B}"/>
              </a:ext>
            </a:extLst>
          </p:cNvPr>
          <p:cNvSpPr/>
          <p:nvPr/>
        </p:nvSpPr>
        <p:spPr>
          <a:xfrm flipH="1">
            <a:off x="513931" y="3002817"/>
            <a:ext cx="1705382" cy="1181907"/>
          </a:xfrm>
          <a:prstGeom prst="roundRect">
            <a:avLst>
              <a:gd name="adj" fmla="val 10000"/>
            </a:avLst>
          </a:prstGeom>
          <a:blipFill>
            <a:blip r:embed="rId14"/>
            <a:stretch>
              <a:fillRect t="-34" b="-3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2961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13" name="Picture 12" descr="A picture containing piece, sitting, box, table&#10;&#10;Description automatically generated">
            <a:extLst>
              <a:ext uri="{FF2B5EF4-FFF2-40B4-BE49-F238E27FC236}">
                <a16:creationId xmlns:a16="http://schemas.microsoft.com/office/drawing/2014/main" id="{5088A2D8-26D9-BA41-BD73-BD2103DD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4953"/>
            <a:ext cx="5154289" cy="4110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858290" y="2252381"/>
            <a:ext cx="5768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VEX Mars Rover Robot (MRR)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rock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Olympus Mons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obtain photograph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Jumping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Flammable materials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29006" y="5668701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MRR Course Configuration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30A9F6-226E-4927-8907-24930259862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C355A1-0299-4A9C-9144-824ABBCE905F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9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07767"/>
              </p:ext>
            </p:extLst>
          </p:nvPr>
        </p:nvGraphicFramePr>
        <p:xfrm>
          <a:off x="5904255" y="1958782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321549"/>
              </p:ext>
            </p:extLst>
          </p:nvPr>
        </p:nvGraphicFramePr>
        <p:xfrm>
          <a:off x="436281" y="2931558"/>
          <a:ext cx="5166259" cy="2377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2957859" y="3198922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816290" y="4272119"/>
            <a:ext cx="485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Return to start site after summiting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Climb Ramp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D592F-1CDD-4DDD-BFF8-C70365762456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98151EA-D1A9-4DC3-A144-DA3B26919041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891622-B125-4E5E-8F61-0A08B398754F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18746" y="2946521"/>
            <a:ext cx="5531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325897" y="5538077"/>
            <a:ext cx="4972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404" y="2351913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410525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584491"/>
              </p:ext>
            </p:extLst>
          </p:nvPr>
        </p:nvGraphicFramePr>
        <p:xfrm>
          <a:off x="325936" y="1413519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508132"/>
              </p:ext>
            </p:extLst>
          </p:nvPr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58182" y="4211117"/>
            <a:ext cx="42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543309" y="2109997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524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696056" y="2946521"/>
            <a:ext cx="6649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one extra task listed in the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 a machining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1:1 scale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648122" y="5686903"/>
            <a:ext cx="3607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6:  Prosthetic Foot BMD Project</a:t>
            </a:r>
          </a:p>
        </p:txBody>
      </p:sp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EA82C809-A62E-0E4C-A410-F110B6FC6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12" y="2109313"/>
            <a:ext cx="2656036" cy="3541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23" y="1410525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4281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155857"/>
              </p:ext>
            </p:extLst>
          </p:nvPr>
        </p:nvGraphicFramePr>
        <p:xfrm>
          <a:off x="6096000" y="1281853"/>
          <a:ext cx="5755555" cy="493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487450"/>
              </p:ext>
            </p:extLst>
          </p:nvPr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3303" y="41029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printed component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437047"/>
            <a:ext cx="5810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$100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resources: EG1003 workshops, Open Lab, MakerSpace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02232" y="5618377"/>
            <a:ext cx="3175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</a:t>
            </a:r>
            <a:r>
              <a:rPr lang="en-US" sz="1600" dirty="0" err="1">
                <a:latin typeface="Proxima Nova Rg" panose="02000506030000020004" pitchFamily="2" charset="0"/>
              </a:rPr>
              <a:t>SpeakSign</a:t>
            </a:r>
            <a:r>
              <a:rPr lang="en-US" sz="1600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74357" y="225231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47" y="1410525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779199"/>
              </p:ext>
            </p:extLst>
          </p:nvPr>
        </p:nvGraphicFramePr>
        <p:xfrm>
          <a:off x="5944115" y="1634953"/>
          <a:ext cx="5851464" cy="4335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603032"/>
              </p:ext>
            </p:extLst>
          </p:nvPr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5" y="392269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printed components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53418"/>
              </p:ext>
            </p:extLst>
          </p:nvPr>
        </p:nvGraphicFramePr>
        <p:xfrm>
          <a:off x="163557" y="1733931"/>
          <a:ext cx="11864886" cy="38350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23447"/>
                  </a:ext>
                </a:extLst>
              </a:tr>
              <a:tr h="120409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Autonomous Robot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Course modification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Robot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14935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&amp; Innovation </a:t>
                      </a:r>
                      <a:br>
                        <a:rPr lang="en-US" sz="2400" b="0" i="0" dirty="0">
                          <a:latin typeface="Proxima Nova Rg" panose="02000506030000020004" pitchFamily="2" charset="0"/>
                        </a:rPr>
                      </a:b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0EC131B-D6BF-9F4F-B30C-D4C814C3A9EB}"/>
              </a:ext>
            </a:extLst>
          </p:cNvPr>
          <p:cNvSpPr/>
          <p:nvPr/>
        </p:nvSpPr>
        <p:spPr>
          <a:xfrm>
            <a:off x="1027953" y="5646892"/>
            <a:ext cx="1013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Proxima Nova Lt" panose="02000506030000020004" pitchFamily="50" charset="0"/>
              </a:rPr>
              <a:t>Deadline for initial submission of extra credit prints is Milestone 2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1CE15-DFE4-8448-8FF0-EDDBF7A89995}"/>
              </a:ext>
            </a:extLst>
          </p:cNvPr>
          <p:cNvSpPr/>
          <p:nvPr/>
        </p:nvSpPr>
        <p:spPr>
          <a:xfrm>
            <a:off x="6243914" y="2023191"/>
            <a:ext cx="59575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Logo cannot be simple geometric shape with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Completing extra credit 3D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Always have a contingency plan for course modification &amp; robot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Visit EG1003 Protolab for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the 3D Printing Guide on the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451276"/>
              </p:ext>
            </p:extLst>
          </p:nvPr>
        </p:nvGraphicFramePr>
        <p:xfrm>
          <a:off x="436045" y="1655978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320B5D8-94B6-044F-B9DD-8CBBCBC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887313" y="3085020"/>
            <a:ext cx="1055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Refer to </a:t>
            </a:r>
            <a:r>
              <a:rPr lang="en-US" sz="2400" dirty="0" err="1">
                <a:latin typeface="Proxima Nova Rg" panose="02000506030000020004" pitchFamily="2" charset="0"/>
              </a:rPr>
              <a:t>manual.eg.poly.edu</a:t>
            </a:r>
            <a:r>
              <a:rPr lang="en-US" sz="24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5B0A3-9BEA-6548-9264-C52F321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48115" y="2027010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Autonomous robot obstacle course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488363" y="1859804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337681" y="3897092"/>
            <a:ext cx="228620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4" y="5481018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24946"/>
              </p:ext>
            </p:extLst>
          </p:nvPr>
        </p:nvGraphicFramePr>
        <p:xfrm>
          <a:off x="234041" y="2941836"/>
          <a:ext cx="11723914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478206" y="2685152"/>
            <a:ext cx="6154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005098"/>
                </p:ext>
              </p:extLst>
            </p:nvPr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43178"/>
              </p:ext>
            </p:extLst>
          </p:nvPr>
        </p:nvGraphicFramePr>
        <p:xfrm>
          <a:off x="6018904" y="1774254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44921" y="1982518"/>
            <a:ext cx="5846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Lt" panose="02000506030000020004" pitchFamily="50" charset="0"/>
            </a:endParaRPr>
          </a:p>
          <a:p>
            <a:r>
              <a:rPr lang="en-US" sz="24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9704" y="251451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Bomb Disarming Robot (BDR)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 bomb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Avoid decoy bombs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3371D-6CAA-2C48-82B6-BCE1138B0C26}"/>
              </a:ext>
            </a:extLst>
          </p:cNvPr>
          <p:cNvSpPr/>
          <p:nvPr/>
        </p:nvSpPr>
        <p:spPr>
          <a:xfrm>
            <a:off x="529704" y="3993306"/>
            <a:ext cx="313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</a:rPr>
              <a:t>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Jump off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Climb walls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FA0660-5CA3-5649-A217-AA724A096D0A}"/>
              </a:ext>
            </a:extLst>
          </p:cNvPr>
          <p:cNvSpPr/>
          <p:nvPr/>
        </p:nvSpPr>
        <p:spPr>
          <a:xfrm>
            <a:off x="3462697" y="3993305"/>
            <a:ext cx="3569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Slingshots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5" y="2059803"/>
            <a:ext cx="5974080" cy="3867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4072241" y="1573377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91580" y="5335650"/>
            <a:ext cx="3357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1: BDR Course Configuration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C01C3BA-BC09-495C-B03E-BD588D889069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Bomb Disarming Robot (BDR)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020726"/>
              </p:ext>
            </p:extLst>
          </p:nvPr>
        </p:nvGraphicFramePr>
        <p:xfrm>
          <a:off x="5826605" y="1990507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938193"/>
              </p:ext>
            </p:extLst>
          </p:nvPr>
        </p:nvGraphicFramePr>
        <p:xfrm>
          <a:off x="513931" y="3002818"/>
          <a:ext cx="4767623" cy="258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807648" y="4417007"/>
            <a:ext cx="418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Disable/retrieve triangulation devices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32458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omputer, laptop, sitting&#10;&#10;Description automatically generated">
            <a:extLst>
              <a:ext uri="{FF2B5EF4-FFF2-40B4-BE49-F238E27FC236}">
                <a16:creationId xmlns:a16="http://schemas.microsoft.com/office/drawing/2014/main" id="{BC6F2E3F-1405-1F4C-94E9-38CDC753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05" y="1788961"/>
            <a:ext cx="6688658" cy="3841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66791" y="2583174"/>
            <a:ext cx="54585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Retrieval &amp; Delivery System (RDS)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&amp; deliver fuel cells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for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Hospitals vary in energy efficiency worth a certain multiplier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Deliver 200 hours of energy to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993741" y="5226190"/>
            <a:ext cx="3451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RDS Course Configuration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52BE2B-DA82-47C7-9637-8D3DC6482270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604113-2695-4C2A-AC34-37D91C3C253F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169499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8705</TotalTime>
  <Words>951</Words>
  <Application>Microsoft Office PowerPoint</Application>
  <PresentationFormat>Widescreen</PresentationFormat>
  <Paragraphs>257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Proxima Nova</vt:lpstr>
      <vt:lpstr>Calibri</vt:lpstr>
      <vt:lpstr>Proxima Nova Rg</vt:lpstr>
      <vt:lpstr>Gotham Medium</vt:lpstr>
      <vt:lpstr>Proxima Nova Lt</vt:lpstr>
      <vt:lpstr>Calibri Light</vt:lpstr>
      <vt:lpstr>Office Theme</vt:lpstr>
      <vt:lpstr>INTRODUCTION TO THE SEMESTER-LONG DESIGN PROJECTS (SLDPs)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3D PRINTING</vt:lpstr>
      <vt:lpstr>3-D PRINTING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Amanda Zhou</cp:lastModifiedBy>
  <cp:revision>73</cp:revision>
  <dcterms:created xsi:type="dcterms:W3CDTF">2020-01-14T01:21:39Z</dcterms:created>
  <dcterms:modified xsi:type="dcterms:W3CDTF">2020-07-11T18:18:37Z</dcterms:modified>
</cp:coreProperties>
</file>