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70" r:id="rId2"/>
    <p:sldId id="271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323" r:id="rId12"/>
    <p:sldId id="324" r:id="rId13"/>
    <p:sldId id="321" r:id="rId14"/>
    <p:sldId id="322" r:id="rId15"/>
    <p:sldId id="268" r:id="rId16"/>
    <p:sldId id="269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Gotham Medium" pitchFamily="2" charset="0"/>
      <p:regular r:id="rId25"/>
      <p:italic r:id="rId26"/>
    </p:embeddedFont>
    <p:embeddedFont>
      <p:font typeface="Proxima Nova Lt" panose="02000506030000020004" pitchFamily="2" charset="0"/>
      <p:regular r:id="rId27"/>
      <p:bold r:id="rId28"/>
    </p:embeddedFont>
    <p:embeddedFont>
      <p:font typeface="Proxima Nova Rg" panose="02000506030000020004" pitchFamily="2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3" autoAdjust="0"/>
    <p:restoredTop sz="94648"/>
  </p:normalViewPr>
  <p:slideViewPr>
    <p:cSldViewPr snapToGrid="0">
      <p:cViewPr varScale="1">
        <p:scale>
          <a:sx n="112" d="100"/>
          <a:sy n="112" d="100"/>
        </p:scale>
        <p:origin x="2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tiff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tiff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tiff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Collect Plant A and place it on the start tile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Collect and deposit first rock sample in the correct location and reach second sample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Collect &amp; deposit first sample in the correct location</a:t>
          </a:r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5E25FEEF-A402-E242-B9A1-80351EBCE19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Meet all robot specifications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A496960D-B131-6341-901B-469DB5B851BE}" type="parTrans" cxnId="{01E3D2AD-F2B8-BB43-B0D9-9E57FEED5D64}">
      <dgm:prSet/>
      <dgm:spPr/>
      <dgm:t>
        <a:bodyPr/>
        <a:lstStyle/>
        <a:p>
          <a:endParaRPr lang="en-US"/>
        </a:p>
      </dgm:t>
    </dgm:pt>
    <dgm:pt modelId="{C2BE6D40-4B78-664A-B4F3-0022B8A91DFF}" type="sibTrans" cxnId="{01E3D2AD-F2B8-BB43-B0D9-9E57FEED5D64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1D860640-FB69-6A4D-979C-A7D5D1691E2C}" type="presOf" srcId="{5E25FEEF-A402-E242-B9A1-80351EBCE194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01E3D2AD-F2B8-BB43-B0D9-9E57FEED5D64}" srcId="{AAAC6DBC-4801-9146-828E-827BB292A4E8}" destId="{5E25FEEF-A402-E242-B9A1-80351EBCE194}" srcOrd="1" destOrd="0" parTransId="{A496960D-B131-6341-901B-469DB5B851BE}" sibTransId="{C2BE6D40-4B78-664A-B4F3-0022B8A91DFF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Preliminary</a:t>
          </a:r>
          <a:r>
            <a:rPr lang="en-US" sz="1800" b="0" i="0" baseline="0" dirty="0">
              <a:latin typeface="Proxima Nova Rg" panose="02000506030000020004" pitchFamily="2" charset="0"/>
            </a:rPr>
            <a:t> Design Investigation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All</a:t>
          </a:r>
          <a:r>
            <a:rPr lang="en-US" sz="1800" b="0" i="0" baseline="0" dirty="0">
              <a:latin typeface="Proxima Nova Rg" panose="02000506030000020004" pitchFamily="2" charset="0"/>
            </a:rPr>
            <a:t> classroom spaces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Floor</a:t>
          </a:r>
          <a:r>
            <a:rPr lang="en-US" sz="18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 sz="2100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 sz="2100"/>
        </a:p>
      </dgm:t>
    </dgm:pt>
    <dgm:pt modelId="{ECAC28AD-6F7F-5043-9411-CBCF11DE1D5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 sz="2100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 sz="2100"/>
        </a:p>
      </dgm:t>
    </dgm:pt>
    <dgm:pt modelId="{76D7A9F5-8C09-CA4D-98BA-BF1B701D610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 sz="2100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 sz="2100"/>
        </a:p>
      </dgm:t>
    </dgm:pt>
    <dgm:pt modelId="{36CB1C83-A8BD-6047-8C5E-DE8E140A7CD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Electrical &amp; plumbing plans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 sz="2100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 sz="2100"/>
        </a:p>
      </dgm:t>
    </dgm:pt>
    <dgm:pt modelId="{D021E6BA-74D4-7047-91D6-5AFEC38B10CA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 sz="2100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 sz="2100"/>
        </a:p>
      </dgm:t>
    </dgm:pt>
    <dgm:pt modelId="{94401339-D1CB-46D5-94C6-F7C6B443CC67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Model of building</a:t>
          </a:r>
        </a:p>
      </dgm:t>
    </dgm:pt>
    <dgm:pt modelId="{218351EE-BDE7-42BC-9F68-EFDECD365070}" type="parTrans" cxnId="{A1A57B31-7D7E-4AC3-B405-4A24DC6AB5DF}">
      <dgm:prSet/>
      <dgm:spPr/>
      <dgm:t>
        <a:bodyPr/>
        <a:lstStyle/>
        <a:p>
          <a:endParaRPr lang="en-US"/>
        </a:p>
      </dgm:t>
    </dgm:pt>
    <dgm:pt modelId="{5164DAD4-7932-4EB9-9745-CA8AACBCB18F}" type="sibTrans" cxnId="{A1A57B31-7D7E-4AC3-B405-4A24DC6AB5DF}">
      <dgm:prSet/>
      <dgm:spPr/>
      <dgm:t>
        <a:bodyPr/>
        <a:lstStyle/>
        <a:p>
          <a:endParaRPr lang="en-US"/>
        </a:p>
      </dgm:t>
    </dgm:pt>
    <dgm:pt modelId="{128E1863-5AFD-4EA0-AAC1-DB17B555D213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8729A2F9-ADFF-496E-84C3-C2F697D64B34}" type="sibTrans" cxnId="{E35492C9-C29A-40DC-8925-7A7030644D08}">
      <dgm:prSet/>
      <dgm:spPr/>
      <dgm:t>
        <a:bodyPr/>
        <a:lstStyle/>
        <a:p>
          <a:endParaRPr lang="en-US"/>
        </a:p>
      </dgm:t>
    </dgm:pt>
    <dgm:pt modelId="{D64ECC7E-9DBF-4752-A292-1227F83C954D}" type="parTrans" cxnId="{E35492C9-C29A-40DC-8925-7A7030644D08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AF02C427-6DD8-424A-AE8C-46E7C53089B0}" type="presOf" srcId="{128E1863-5AFD-4EA0-AAC1-DB17B555D213}" destId="{EC148BCD-CD9D-DA4C-9F72-BDD23CC07C98}" srcOrd="0" destOrd="1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5DF7BA2A-B539-7F45-B8E1-8F31E29FB4C5}" srcId="{8ED78BA0-96E7-B043-A20E-21FA78203FDB}" destId="{ECAC28AD-6F7F-5043-9411-CBCF11DE1D5E}" srcOrd="3" destOrd="0" parTransId="{7925B292-5D03-524B-A35C-F36BEAF34F8E}" sibTransId="{E840C6DE-D730-734C-B947-B0D2C2142625}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A1A57B31-7D7E-4AC3-B405-4A24DC6AB5DF}" srcId="{AAAC6DBC-4801-9146-828E-827BB292A4E8}" destId="{94401339-D1CB-46D5-94C6-F7C6B443CC67}" srcOrd="2" destOrd="0" parTransId="{218351EE-BDE7-42BC-9F68-EFDECD365070}" sibTransId="{5164DAD4-7932-4EB9-9745-CA8AACBCB18F}"/>
    <dgm:cxn modelId="{4A50F23E-A274-1E47-B4C9-D95B24A2FF60}" type="presOf" srcId="{0846D398-F1B5-1F45-AC79-C00830B072A1}" destId="{EC148BCD-CD9D-DA4C-9F72-BDD23CC07C98}" srcOrd="0" destOrd="2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D5A74653-F456-8349-A2E1-3F736276D781}" srcId="{8ED78BA0-96E7-B043-A20E-21FA78203FDB}" destId="{0846D398-F1B5-1F45-AC79-C00830B072A1}" srcOrd="2" destOrd="0" parTransId="{FEF57D1A-DA16-554E-AC67-534A14062C5B}" sibTransId="{850E569B-F29C-DD41-9D0E-A2A3F12CAA09}"/>
    <dgm:cxn modelId="{61F33D60-ADB1-0140-AB44-CCF0812D932A}" type="presOf" srcId="{ECAC28AD-6F7F-5043-9411-CBCF11DE1D5E}" destId="{EC148BCD-CD9D-DA4C-9F72-BDD23CC07C98}" srcOrd="0" destOrd="3" presId="urn:microsoft.com/office/officeart/2005/8/layout/list1"/>
    <dgm:cxn modelId="{43D54272-8756-4B4B-AB66-D7A6766C3490}" type="presOf" srcId="{94401339-D1CB-46D5-94C6-F7C6B443CC67}" destId="{2BC19969-2C76-8D45-A55D-078E3B83647D}" srcOrd="0" destOrd="2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E35492C9-C29A-40DC-8925-7A7030644D08}" srcId="{8ED78BA0-96E7-B043-A20E-21FA78203FDB}" destId="{128E1863-5AFD-4EA0-AAC1-DB17B555D213}" srcOrd="1" destOrd="0" parTransId="{D64ECC7E-9DBF-4752-A292-1227F83C954D}" sibTransId="{8729A2F9-ADFF-496E-84C3-C2F697D64B34}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Updated CAD model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Final assembled CAD model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CBBBD36-0F92-4EBB-8E78-3636FB5DA6C2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gm:t>
    </dgm:pt>
    <dgm:pt modelId="{D51374FC-BD74-4D03-8DD7-F93D12A12094}" type="parTrans" cxnId="{E1131DFF-C244-40CD-AC75-AE6FB5F4256D}">
      <dgm:prSet/>
      <dgm:spPr/>
      <dgm:t>
        <a:bodyPr/>
        <a:lstStyle/>
        <a:p>
          <a:endParaRPr lang="en-US" sz="2100"/>
        </a:p>
      </dgm:t>
    </dgm:pt>
    <dgm:pt modelId="{E3796A8A-1272-4572-B864-DA68E5FCD11D}" type="sibTrans" cxnId="{E1131DFF-C244-40CD-AC75-AE6FB5F4256D}">
      <dgm:prSet/>
      <dgm:spPr/>
      <dgm:t>
        <a:bodyPr/>
        <a:lstStyle/>
        <a:p>
          <a:endParaRPr lang="en-US" sz="2100"/>
        </a:p>
      </dgm:t>
    </dgm:pt>
    <dgm:pt modelId="{354BC416-6DE8-41BA-8B40-E2277863003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</dgm:t>
    </dgm:pt>
    <dgm:pt modelId="{2D465D8D-4081-4133-80F9-18B72C823A02}" type="sibTrans" cxnId="{74236C4B-31D3-4EBB-9F0B-709FC4A457C9}">
      <dgm:prSet/>
      <dgm:spPr/>
      <dgm:t>
        <a:bodyPr/>
        <a:lstStyle/>
        <a:p>
          <a:endParaRPr lang="en-US" sz="2100"/>
        </a:p>
      </dgm:t>
    </dgm:pt>
    <dgm:pt modelId="{90078116-C951-4E75-805B-08630FEEB4DF}" type="parTrans" cxnId="{74236C4B-31D3-4EBB-9F0B-709FC4A457C9}">
      <dgm:prSet/>
      <dgm:spPr/>
      <dgm:t>
        <a:bodyPr/>
        <a:lstStyle/>
        <a:p>
          <a:endParaRPr lang="en-US" sz="2100"/>
        </a:p>
      </dgm:t>
    </dgm:pt>
    <dgm:pt modelId="{31428096-16A4-415B-95E6-3C8AB608FCB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gm:t>
    </dgm:pt>
    <dgm:pt modelId="{B88D7954-29CA-4998-BADF-C2902D5C532E}" type="parTrans" cxnId="{C6BA8985-9573-403C-B0D3-7DFD69D11C1E}">
      <dgm:prSet/>
      <dgm:spPr/>
      <dgm:t>
        <a:bodyPr/>
        <a:lstStyle/>
        <a:p>
          <a:endParaRPr lang="en-US" sz="2100"/>
        </a:p>
      </dgm:t>
    </dgm:pt>
    <dgm:pt modelId="{685F8684-D439-42C5-8AE7-02AAE97ED682}" type="sibTrans" cxnId="{C6BA8985-9573-403C-B0D3-7DFD69D11C1E}">
      <dgm:prSet/>
      <dgm:spPr/>
      <dgm:t>
        <a:bodyPr/>
        <a:lstStyle/>
        <a:p>
          <a:endParaRPr lang="en-US" sz="2100"/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New iteration physical prototype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1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F8B28F32-DD51-4EA3-9EB9-AA3014123291}" type="presOf" srcId="{354BC416-6DE8-41BA-8B40-E22778630035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74236C4B-31D3-4EBB-9F0B-709FC4A457C9}" srcId="{AAAC6DBC-4801-9146-828E-827BB292A4E8}" destId="{354BC416-6DE8-41BA-8B40-E22778630035}" srcOrd="1" destOrd="0" parTransId="{90078116-C951-4E75-805B-08630FEEB4DF}" sibTransId="{2D465D8D-4081-4133-80F9-18B72C823A02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C6BA8985-9573-403C-B0D3-7DFD69D11C1E}" srcId="{AAAC6DBC-4801-9146-828E-827BB292A4E8}" destId="{31428096-16A4-415B-95E6-3C8AB608FCB4}" srcOrd="2" destOrd="0" parTransId="{B88D7954-29CA-4998-BADF-C2902D5C532E}" sibTransId="{685F8684-D439-42C5-8AE7-02AAE97ED682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D015C2AE-1EAD-40A2-893D-11D28831C5C7}" type="presOf" srcId="{31428096-16A4-415B-95E6-3C8AB608FCB4}" destId="{2BC19969-2C76-8D45-A55D-078E3B83647D}" srcOrd="0" destOrd="2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1BC6CF6-1EBD-4305-A218-4BBFF2ABAE4B}" type="presOf" srcId="{0CBBBD36-0F92-4EBB-8E78-3636FB5DA6C2}" destId="{EC148BCD-CD9D-DA4C-9F72-BDD23CC07C98}" srcOrd="0" destOrd="2" presId="urn:microsoft.com/office/officeart/2005/8/layout/list1"/>
    <dgm:cxn modelId="{E1131DFF-C244-40CD-AC75-AE6FB5F4256D}" srcId="{8ED78BA0-96E7-B043-A20E-21FA78203FDB}" destId="{0CBBBD36-0F92-4EBB-8E78-3636FB5DA6C2}" srcOrd="2" destOrd="0" parTransId="{D51374FC-BD74-4D03-8DD7-F93D12A12094}" sibTransId="{E3796A8A-1272-4572-B864-DA68E5FCD11D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</a:t>
          </a:r>
          <a:r>
            <a:rPr lang="en-US" sz="1800" b="0" i="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12C73595-759F-46B9-9D4B-9B01DBC823C1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gm:t>
    </dgm:pt>
    <dgm:pt modelId="{818E9560-6B8C-4156-BB11-D19C53F723B3}" type="parTrans" cxnId="{F9AFA18E-71A6-4EFA-96D6-134966226A9C}">
      <dgm:prSet/>
      <dgm:spPr/>
      <dgm:t>
        <a:bodyPr/>
        <a:lstStyle/>
        <a:p>
          <a:endParaRPr lang="en-US"/>
        </a:p>
      </dgm:t>
    </dgm:pt>
    <dgm:pt modelId="{785630E6-3BE1-4668-8DC0-2C3D187035AC}" type="sibTrans" cxnId="{F9AFA18E-71A6-4EFA-96D6-134966226A9C}">
      <dgm:prSet/>
      <dgm:spPr/>
      <dgm:t>
        <a:bodyPr/>
        <a:lstStyle/>
        <a:p>
          <a:endParaRPr lang="en-US"/>
        </a:p>
      </dgm:t>
    </dgm:pt>
    <dgm:pt modelId="{D8A643CE-A47A-4CA1-B7B5-632242C3069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drops rock sample at start tile</a:t>
          </a:r>
        </a:p>
      </dgm:t>
    </dgm:pt>
    <dgm:pt modelId="{E5FE8D67-6312-44CC-A9DE-920DDCBD617B}" type="parTrans" cxnId="{6800556A-0473-486B-83F4-A7936E8D1685}">
      <dgm:prSet/>
      <dgm:spPr/>
      <dgm:t>
        <a:bodyPr/>
        <a:lstStyle/>
        <a:p>
          <a:endParaRPr lang="en-US"/>
        </a:p>
      </dgm:t>
    </dgm:pt>
    <dgm:pt modelId="{A1B95B6B-8CD9-4E92-A3AF-40FA5EFCBBAD}" type="sibTrans" cxnId="{6800556A-0473-486B-83F4-A7936E8D1685}">
      <dgm:prSet/>
      <dgm:spPr/>
      <dgm:t>
        <a:bodyPr/>
        <a:lstStyle/>
        <a:p>
          <a:endParaRPr lang="en-US"/>
        </a:p>
      </dgm:t>
    </dgm:pt>
    <dgm:pt modelId="{48E9FCED-B798-47CE-8C7D-20B06A87D82C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gm:t>
    </dgm:pt>
    <dgm:pt modelId="{4CC9137D-5158-4508-9EAB-DD70AC270872}" type="parTrans" cxnId="{9A1B4369-B103-48EE-96F0-ABD63986A97A}">
      <dgm:prSet/>
      <dgm:spPr/>
      <dgm:t>
        <a:bodyPr/>
        <a:lstStyle/>
        <a:p>
          <a:endParaRPr lang="en-US"/>
        </a:p>
      </dgm:t>
    </dgm:pt>
    <dgm:pt modelId="{C2B8DE70-B58F-48E8-AECC-469FF00755CD}" type="sibTrans" cxnId="{9A1B4369-B103-48EE-96F0-ABD63986A97A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5C597C1B-6115-4C8C-A6C4-BAF8576EB1C9}" type="presOf" srcId="{12C73595-759F-46B9-9D4B-9B01DBC823C1}" destId="{EC148BCD-CD9D-DA4C-9F72-BDD23CC07C98}" srcOrd="0" destOrd="1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9A1B4369-B103-48EE-96F0-ABD63986A97A}" srcId="{AAAC6DBC-4801-9146-828E-827BB292A4E8}" destId="{48E9FCED-B798-47CE-8C7D-20B06A87D82C}" srcOrd="1" destOrd="0" parTransId="{4CC9137D-5158-4508-9EAB-DD70AC270872}" sibTransId="{C2B8DE70-B58F-48E8-AECC-469FF00755CD}"/>
    <dgm:cxn modelId="{6800556A-0473-486B-83F4-A7936E8D1685}" srcId="{1D9D6C1B-8764-3C4C-B47B-CB3F49D7084D}" destId="{D8A643CE-A47A-4CA1-B7B5-632242C30690}" srcOrd="1" destOrd="0" parTransId="{E5FE8D67-6312-44CC-A9DE-920DDCBD617B}" sibTransId="{A1B95B6B-8CD9-4E92-A3AF-40FA5EFCBBAD}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1EA0683-1EF0-4448-BEC7-D0FB530E3E81}" type="presOf" srcId="{D8A643CE-A47A-4CA1-B7B5-632242C30690}" destId="{5320A93E-E9A1-244D-A69C-7BEAD76D8D8B}" srcOrd="0" destOrd="1" presId="urn:microsoft.com/office/officeart/2005/8/layout/list1"/>
    <dgm:cxn modelId="{F9AFA18E-71A6-4EFA-96D6-134966226A9C}" srcId="{8ED78BA0-96E7-B043-A20E-21FA78203FDB}" destId="{12C73595-759F-46B9-9D4B-9B01DBC823C1}" srcOrd="1" destOrd="0" parTransId="{818E9560-6B8C-4156-BB11-D19C53F723B3}" sibTransId="{785630E6-3BE1-4668-8DC0-2C3D187035AC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A9380B1-64AA-4B47-8DB2-61D65C8277BC}" type="presOf" srcId="{48E9FCED-B798-47CE-8C7D-20B06A87D82C}" destId="{2BC19969-2C76-8D45-A55D-078E3B83647D}" srcOrd="0" destOrd="1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63244"/>
          <a:ext cx="5561034" cy="1252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Collect &amp; deposit first sample in the correct location</a:t>
          </a:r>
        </a:p>
      </dsp:txBody>
      <dsp:txXfrm>
        <a:off x="0" y="263244"/>
        <a:ext cx="5561034" cy="1252125"/>
      </dsp:txXfrm>
    </dsp:sp>
    <dsp:sp modelId="{96D449A5-8CF5-0D4C-9470-7C2F22AB24CE}">
      <dsp:nvSpPr>
        <dsp:cNvPr id="0" name=""/>
        <dsp:cNvSpPr/>
      </dsp:nvSpPr>
      <dsp:spPr>
        <a:xfrm>
          <a:off x="278051" y="41844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9667" y="63460"/>
        <a:ext cx="3849491" cy="399568"/>
      </dsp:txXfrm>
    </dsp:sp>
    <dsp:sp modelId="{5320A93E-E9A1-244D-A69C-7BEAD76D8D8B}">
      <dsp:nvSpPr>
        <dsp:cNvPr id="0" name=""/>
        <dsp:cNvSpPr/>
      </dsp:nvSpPr>
      <dsp:spPr>
        <a:xfrm>
          <a:off x="0" y="1817770"/>
          <a:ext cx="5561034" cy="968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Collect and deposit first rock sample in the correct location and reach second sample</a:t>
          </a:r>
        </a:p>
      </dsp:txBody>
      <dsp:txXfrm>
        <a:off x="0" y="1817770"/>
        <a:ext cx="5561034" cy="968625"/>
      </dsp:txXfrm>
    </dsp:sp>
    <dsp:sp modelId="{13086218-E288-3044-B21D-7C4BF082C728}">
      <dsp:nvSpPr>
        <dsp:cNvPr id="0" name=""/>
        <dsp:cNvSpPr/>
      </dsp:nvSpPr>
      <dsp:spPr>
        <a:xfrm>
          <a:off x="278051" y="1596370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9667" y="1617986"/>
        <a:ext cx="3849491" cy="399568"/>
      </dsp:txXfrm>
    </dsp:sp>
    <dsp:sp modelId="{2BC19969-2C76-8D45-A55D-078E3B83647D}">
      <dsp:nvSpPr>
        <dsp:cNvPr id="0" name=""/>
        <dsp:cNvSpPr/>
      </dsp:nvSpPr>
      <dsp:spPr>
        <a:xfrm>
          <a:off x="0" y="3088795"/>
          <a:ext cx="5561034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Collect Plant A and place it on the start tile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Meet all robot specifications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</dsp:txBody>
      <dsp:txXfrm>
        <a:off x="0" y="3088795"/>
        <a:ext cx="5561034" cy="992250"/>
      </dsp:txXfrm>
    </dsp:sp>
    <dsp:sp modelId="{8D4DE655-2605-8B4B-B4BD-0414015C16E0}">
      <dsp:nvSpPr>
        <dsp:cNvPr id="0" name=""/>
        <dsp:cNvSpPr/>
      </dsp:nvSpPr>
      <dsp:spPr>
        <a:xfrm>
          <a:off x="278051" y="2867395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9667" y="2889011"/>
        <a:ext cx="3849491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9645"/>
          <a:ext cx="5467927" cy="148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20828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Preliminary</a:t>
          </a:r>
          <a:r>
            <a:rPr lang="en-US" sz="1800" b="0" i="0" kern="1200" baseline="0" dirty="0">
              <a:latin typeface="Proxima Nova Rg" panose="02000506030000020004" pitchFamily="2" charset="0"/>
            </a:rPr>
            <a:t> Design Investigation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199645"/>
        <a:ext cx="5467927" cy="1480500"/>
      </dsp:txXfrm>
    </dsp:sp>
    <dsp:sp modelId="{96D449A5-8CF5-0D4C-9470-7C2F22AB24CE}">
      <dsp:nvSpPr>
        <dsp:cNvPr id="0" name=""/>
        <dsp:cNvSpPr/>
      </dsp:nvSpPr>
      <dsp:spPr>
        <a:xfrm>
          <a:off x="273396" y="52045"/>
          <a:ext cx="3827548" cy="29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87806" y="66455"/>
        <a:ext cx="3798728" cy="266380"/>
      </dsp:txXfrm>
    </dsp:sp>
    <dsp:sp modelId="{5320A93E-E9A1-244D-A69C-7BEAD76D8D8B}">
      <dsp:nvSpPr>
        <dsp:cNvPr id="0" name=""/>
        <dsp:cNvSpPr/>
      </dsp:nvSpPr>
      <dsp:spPr>
        <a:xfrm>
          <a:off x="0" y="1881745"/>
          <a:ext cx="5467927" cy="119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20828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All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Electrical &amp; plumbing plans for dorm</a:t>
          </a:r>
        </a:p>
      </dsp:txBody>
      <dsp:txXfrm>
        <a:off x="0" y="1881745"/>
        <a:ext cx="5467927" cy="1197000"/>
      </dsp:txXfrm>
    </dsp:sp>
    <dsp:sp modelId="{13086218-E288-3044-B21D-7C4BF082C728}">
      <dsp:nvSpPr>
        <dsp:cNvPr id="0" name=""/>
        <dsp:cNvSpPr/>
      </dsp:nvSpPr>
      <dsp:spPr>
        <a:xfrm>
          <a:off x="273396" y="1734145"/>
          <a:ext cx="3827548" cy="29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87806" y="1748555"/>
        <a:ext cx="3798728" cy="266380"/>
      </dsp:txXfrm>
    </dsp:sp>
    <dsp:sp modelId="{2BC19969-2C76-8D45-A55D-078E3B83647D}">
      <dsp:nvSpPr>
        <dsp:cNvPr id="0" name=""/>
        <dsp:cNvSpPr/>
      </dsp:nvSpPr>
      <dsp:spPr>
        <a:xfrm>
          <a:off x="0" y="3280345"/>
          <a:ext cx="5467927" cy="1449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20828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Floor</a:t>
          </a:r>
          <a:r>
            <a:rPr lang="en-US" sz="18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LEED Gold and implementation plan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Model of building</a:t>
          </a:r>
        </a:p>
      </dsp:txBody>
      <dsp:txXfrm>
        <a:off x="0" y="3280345"/>
        <a:ext cx="5467927" cy="1449000"/>
      </dsp:txXfrm>
    </dsp:sp>
    <dsp:sp modelId="{8D4DE655-2605-8B4B-B4BD-0414015C16E0}">
      <dsp:nvSpPr>
        <dsp:cNvPr id="0" name=""/>
        <dsp:cNvSpPr/>
      </dsp:nvSpPr>
      <dsp:spPr>
        <a:xfrm>
          <a:off x="273396" y="3132745"/>
          <a:ext cx="3827548" cy="29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87806" y="3147155"/>
        <a:ext cx="3798728" cy="2663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88184"/>
          <a:ext cx="5561034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49936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sp:txBody>
      <dsp:txXfrm>
        <a:off x="0" y="188184"/>
        <a:ext cx="5561034" cy="1247400"/>
      </dsp:txXfrm>
    </dsp:sp>
    <dsp:sp modelId="{96D449A5-8CF5-0D4C-9470-7C2F22AB24CE}">
      <dsp:nvSpPr>
        <dsp:cNvPr id="0" name=""/>
        <dsp:cNvSpPr/>
      </dsp:nvSpPr>
      <dsp:spPr>
        <a:xfrm>
          <a:off x="278051" y="11064"/>
          <a:ext cx="3892723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5344" y="28357"/>
        <a:ext cx="3858137" cy="319654"/>
      </dsp:txXfrm>
    </dsp:sp>
    <dsp:sp modelId="{5320A93E-E9A1-244D-A69C-7BEAD76D8D8B}">
      <dsp:nvSpPr>
        <dsp:cNvPr id="0" name=""/>
        <dsp:cNvSpPr/>
      </dsp:nvSpPr>
      <dsp:spPr>
        <a:xfrm>
          <a:off x="0" y="1677505"/>
          <a:ext cx="5561034" cy="94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49936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New iteration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Updated CAD model</a:t>
          </a:r>
        </a:p>
      </dsp:txBody>
      <dsp:txXfrm>
        <a:off x="0" y="1677505"/>
        <a:ext cx="5561034" cy="945000"/>
      </dsp:txXfrm>
    </dsp:sp>
    <dsp:sp modelId="{13086218-E288-3044-B21D-7C4BF082C728}">
      <dsp:nvSpPr>
        <dsp:cNvPr id="0" name=""/>
        <dsp:cNvSpPr/>
      </dsp:nvSpPr>
      <dsp:spPr>
        <a:xfrm>
          <a:off x="278051" y="1500385"/>
          <a:ext cx="3892723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5344" y="1517678"/>
        <a:ext cx="3858137" cy="319654"/>
      </dsp:txXfrm>
    </dsp:sp>
    <dsp:sp modelId="{2BC19969-2C76-8D45-A55D-078E3B83647D}">
      <dsp:nvSpPr>
        <dsp:cNvPr id="0" name=""/>
        <dsp:cNvSpPr/>
      </dsp:nvSpPr>
      <dsp:spPr>
        <a:xfrm>
          <a:off x="0" y="2864425"/>
          <a:ext cx="5561034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49936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Final assembled CAD model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sp:txBody>
      <dsp:txXfrm>
        <a:off x="0" y="2864425"/>
        <a:ext cx="5561034" cy="1247400"/>
      </dsp:txXfrm>
    </dsp:sp>
    <dsp:sp modelId="{8D4DE655-2605-8B4B-B4BD-0414015C16E0}">
      <dsp:nvSpPr>
        <dsp:cNvPr id="0" name=""/>
        <dsp:cNvSpPr/>
      </dsp:nvSpPr>
      <dsp:spPr>
        <a:xfrm>
          <a:off x="278051" y="2687305"/>
          <a:ext cx="3892723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5344" y="2704598"/>
        <a:ext cx="3858137" cy="3196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51432"/>
          <a:ext cx="5561034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sp:txBody>
      <dsp:txXfrm>
        <a:off x="0" y="251432"/>
        <a:ext cx="5561034" cy="992250"/>
      </dsp:txXfrm>
    </dsp:sp>
    <dsp:sp modelId="{96D449A5-8CF5-0D4C-9470-7C2F22AB24CE}">
      <dsp:nvSpPr>
        <dsp:cNvPr id="0" name=""/>
        <dsp:cNvSpPr/>
      </dsp:nvSpPr>
      <dsp:spPr>
        <a:xfrm>
          <a:off x="278051" y="30032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9667" y="51648"/>
        <a:ext cx="3849491" cy="399568"/>
      </dsp:txXfrm>
    </dsp:sp>
    <dsp:sp modelId="{5320A93E-E9A1-244D-A69C-7BEAD76D8D8B}">
      <dsp:nvSpPr>
        <dsp:cNvPr id="0" name=""/>
        <dsp:cNvSpPr/>
      </dsp:nvSpPr>
      <dsp:spPr>
        <a:xfrm>
          <a:off x="0" y="1546082"/>
          <a:ext cx="5561034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drops rock sample at start tile</a:t>
          </a:r>
        </a:p>
      </dsp:txBody>
      <dsp:txXfrm>
        <a:off x="0" y="1546082"/>
        <a:ext cx="5561034" cy="992250"/>
      </dsp:txXfrm>
    </dsp:sp>
    <dsp:sp modelId="{13086218-E288-3044-B21D-7C4BF082C728}">
      <dsp:nvSpPr>
        <dsp:cNvPr id="0" name=""/>
        <dsp:cNvSpPr/>
      </dsp:nvSpPr>
      <dsp:spPr>
        <a:xfrm>
          <a:off x="278051" y="1324682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9667" y="1346298"/>
        <a:ext cx="3849491" cy="399568"/>
      </dsp:txXfrm>
    </dsp:sp>
    <dsp:sp modelId="{2BC19969-2C76-8D45-A55D-078E3B83647D}">
      <dsp:nvSpPr>
        <dsp:cNvPr id="0" name=""/>
        <dsp:cNvSpPr/>
      </dsp:nvSpPr>
      <dsp:spPr>
        <a:xfrm>
          <a:off x="0" y="2840732"/>
          <a:ext cx="5561034" cy="1252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sp:txBody>
      <dsp:txXfrm>
        <a:off x="0" y="2840732"/>
        <a:ext cx="5561034" cy="1252125"/>
      </dsp:txXfrm>
    </dsp:sp>
    <dsp:sp modelId="{8D4DE655-2605-8B4B-B4BD-0414015C16E0}">
      <dsp:nvSpPr>
        <dsp:cNvPr id="0" name=""/>
        <dsp:cNvSpPr/>
      </dsp:nvSpPr>
      <dsp:spPr>
        <a:xfrm>
          <a:off x="278051" y="2619332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9667" y="2640948"/>
        <a:ext cx="3849491" cy="39956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A1D0-41DC-4A22-B9C6-8F6BC1091DDB}" type="datetimeFigureOut">
              <a:rPr lang="en-US" smtClean="0"/>
              <a:t>9/8/21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83C56-C3F6-4F5F-A134-F19B38EE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9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83C56-C3F6-4F5F-A134-F19B38EE97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8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6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5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8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9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9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6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2D35F-6439-428F-8F2B-869399B4FDC9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diagramDrawing" Target="../diagrams/drawing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QuickStyle" Target="../diagrams/quickStyle8.xml"/><Relationship Id="rId5" Type="http://schemas.openxmlformats.org/officeDocument/2006/relationships/diagramQuickStyle" Target="../diagrams/quickStyle7.xml"/><Relationship Id="rId10" Type="http://schemas.openxmlformats.org/officeDocument/2006/relationships/diagramLayout" Target="../diagrams/layout8.xml"/><Relationship Id="rId4" Type="http://schemas.openxmlformats.org/officeDocument/2006/relationships/diagramLayout" Target="../diagrams/layout7.xml"/><Relationship Id="rId9" Type="http://schemas.openxmlformats.org/officeDocument/2006/relationships/diagramData" Target="../diagrams/data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diagramDrawing" Target="../diagrams/drawing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diagramColors" Target="../diagrams/colors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diagramQuickStyle" Target="../diagrams/quickStyle10.xml"/><Relationship Id="rId5" Type="http://schemas.openxmlformats.org/officeDocument/2006/relationships/diagramQuickStyle" Target="../diagrams/quickStyle9.xml"/><Relationship Id="rId10" Type="http://schemas.openxmlformats.org/officeDocument/2006/relationships/diagramLayout" Target="../diagrams/layout10.xml"/><Relationship Id="rId4" Type="http://schemas.openxmlformats.org/officeDocument/2006/relationships/diagramLayout" Target="../diagrams/layout9.xml"/><Relationship Id="rId9" Type="http://schemas.openxmlformats.org/officeDocument/2006/relationships/diagramData" Target="../diagrams/data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222" y="1316372"/>
            <a:ext cx="920755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 LONG DESIGN PROJECT (SLDP)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9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7873"/>
              </p:ext>
            </p:extLst>
          </p:nvPr>
        </p:nvGraphicFramePr>
        <p:xfrm>
          <a:off x="5980303" y="1741287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818575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602432" y="5538077"/>
            <a:ext cx="441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4: Labeled View of the MRR course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45019" y="2351913"/>
            <a:ext cx="3952696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470757" y="1583508"/>
            <a:ext cx="32505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Mars Rover Robot (MRR)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0E6C28-E392-460F-B8DB-0FEAA36E00EB}"/>
              </a:ext>
            </a:extLst>
          </p:cNvPr>
          <p:cNvSpPr/>
          <p:nvPr/>
        </p:nvSpPr>
        <p:spPr>
          <a:xfrm>
            <a:off x="420276" y="2843414"/>
            <a:ext cx="6318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Collect rock sample and bring it back to the start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Olympus Mons to obtain a photo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3806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Return to start or climb the secondary platform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Mars Rover Robot (MRR)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A21DC0A-801B-489F-805C-A43D37387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966391"/>
              </p:ext>
            </p:extLst>
          </p:nvPr>
        </p:nvGraphicFramePr>
        <p:xfrm>
          <a:off x="6167324" y="1680166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79767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35601" y="2330968"/>
            <a:ext cx="60681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Locate and collect all the plants in the Lunar Agricultural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course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Pick up and deposit three different samples to designated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25345" y="5538077"/>
            <a:ext cx="557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5: Labeled View of the Lunar Agricultural Zone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11872" y="2351913"/>
            <a:ext cx="4018991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200806" y="1583508"/>
            <a:ext cx="37903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Lu</a:t>
            </a:r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nar Agricultural Zone (LAZ)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1489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3994549"/>
            <a:ext cx="4850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Collect Plant B or C and placing them on their respective drop sites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Lunar Agriculture Zone (LAZ)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4E632FE-3005-44E6-936A-7E61DF571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9420849"/>
              </p:ext>
            </p:extLst>
          </p:nvPr>
        </p:nvGraphicFramePr>
        <p:xfrm>
          <a:off x="6096000" y="1696495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22743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564107" y="2226167"/>
            <a:ext cx="1055424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Which projects interest you?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</a:t>
            </a:r>
            <a:r>
              <a:rPr lang="en-US" sz="2800" dirty="0">
                <a:latin typeface="Proxima Nova Lt" panose="02000506030000020004" charset="0"/>
              </a:rPr>
              <a:t>manual.eg.poly.edu</a:t>
            </a:r>
            <a:r>
              <a:rPr lang="en-US" sz="28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printing requirements for each project are stated in the manual</a:t>
            </a:r>
          </a:p>
          <a:p>
            <a:pPr lvl="1"/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ADDITIONAL INFORMATION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428628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5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582980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1831677"/>
            <a:ext cx="9435151" cy="3911956"/>
          </a:xfrm>
        </p:spPr>
        <p:txBody>
          <a:bodyPr anchor="ctr"/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Additional Information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214563"/>
            <a:ext cx="0" cy="33318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C7CA70-4296-46A3-B32D-45D24705D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7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95068" y="2202334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Four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Rapid Assembly &amp; Design (RAD)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Mars Rover Robot (MRR)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Lunar Agricultural Zone (LAZ)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432BB-BE73-4A4E-AB3F-88BE3BBA3B14}"/>
              </a:ext>
            </a:extLst>
          </p:cNvPr>
          <p:cNvSpPr/>
          <p:nvPr/>
        </p:nvSpPr>
        <p:spPr>
          <a:xfrm>
            <a:off x="8797462" y="1810933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08EBE-2F0E-C145-B2B3-C7286EF8AA63}"/>
              </a:ext>
            </a:extLst>
          </p:cNvPr>
          <p:cNvSpPr/>
          <p:nvPr/>
        </p:nvSpPr>
        <p:spPr>
          <a:xfrm>
            <a:off x="8282830" y="3756700"/>
            <a:ext cx="301410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25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868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935242" y="4712249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4" y="63435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BDB6CB-6461-4141-9FC9-4CAD3F784979}"/>
              </a:ext>
            </a:extLst>
          </p:cNvPr>
          <p:cNvGraphicFramePr>
            <a:graphicFrameLocks noGrp="1"/>
          </p:cNvGraphicFramePr>
          <p:nvPr/>
        </p:nvGraphicFramePr>
        <p:xfrm>
          <a:off x="234041" y="2613552"/>
          <a:ext cx="11723914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:a16="http://schemas.microsoft.com/office/drawing/2014/main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:a16="http://schemas.microsoft.com/office/drawing/2014/main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557697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602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65DA58-A826-B043-9CC3-7A4E61954D25}"/>
              </a:ext>
            </a:extLst>
          </p:cNvPr>
          <p:cNvSpPr/>
          <p:nvPr/>
        </p:nvSpPr>
        <p:spPr>
          <a:xfrm>
            <a:off x="564107" y="2069599"/>
            <a:ext cx="65565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Penalties for late completion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Extra credit for early completion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624461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A32A8B66-8552-784A-9380-AB5393BCC9D5}"/>
                </a:ext>
              </a:extLst>
            </p:cNvPr>
            <p:cNvGraphicFramePr/>
            <p:nvPr/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092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6B525F-BE60-234A-B4C1-40A8C09E6075}"/>
              </a:ext>
            </a:extLst>
          </p:cNvPr>
          <p:cNvGraphicFramePr/>
          <p:nvPr/>
        </p:nvGraphicFramePr>
        <p:xfrm>
          <a:off x="6311512" y="1797805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432728" y="1751833"/>
            <a:ext cx="70117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Lt" panose="02000506030000020004" pitchFamily="50" charset="0"/>
            </a:endParaRPr>
          </a:p>
          <a:p>
            <a:r>
              <a:rPr lang="en-US" sz="28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Obtain LEED Gold certification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63005" y="5538077"/>
            <a:ext cx="5498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2351913"/>
            <a:ext cx="5185718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3606190" y="1583508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2792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757557"/>
              </p:ext>
            </p:extLst>
          </p:nvPr>
        </p:nvGraphicFramePr>
        <p:xfrm>
          <a:off x="869324" y="1513302"/>
          <a:ext cx="5467927" cy="4781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288064" y="4395765"/>
            <a:ext cx="422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FB7C2-AF8A-42D8-97CB-DB09D2FF80E2}"/>
              </a:ext>
            </a:extLst>
          </p:cNvPr>
          <p:cNvSpPr/>
          <p:nvPr/>
        </p:nvSpPr>
        <p:spPr>
          <a:xfrm>
            <a:off x="6643811" y="2032116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62823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82781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77835" y="2228273"/>
            <a:ext cx="619082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Develop a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Manufacture a proof of concept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$100 budget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Additional resources: RAD Mentor, EG workshops, Tech OL TAs, </a:t>
            </a:r>
            <a:r>
              <a:rPr lang="en-US" sz="2300" dirty="0" err="1">
                <a:latin typeface="Proxima Nova Rg" panose="02000506030000020004" pitchFamily="2" charset="0"/>
              </a:rPr>
              <a:t>MakerSpace</a:t>
            </a:r>
            <a:r>
              <a:rPr lang="en-US" sz="2300" dirty="0">
                <a:latin typeface="Proxima Nova Rg" panose="02000506030000020004" pitchFamily="2" charset="0"/>
              </a:rPr>
              <a:t> machines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endParaRPr lang="en-US" sz="23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3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49934" y="5489546"/>
            <a:ext cx="3549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</a:t>
            </a:r>
            <a:r>
              <a:rPr lang="en-US" dirty="0" err="1">
                <a:latin typeface="Proxima Nova Rg" panose="02000506030000020004" pitchFamily="2" charset="0"/>
              </a:rPr>
              <a:t>SpeakSign</a:t>
            </a:r>
            <a:r>
              <a:rPr lang="en-US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843260" y="2395871"/>
            <a:ext cx="4362718" cy="300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3605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A30862-D344-490C-8778-A5B0D03B051C}"/>
              </a:ext>
            </a:extLst>
          </p:cNvPr>
          <p:cNvSpPr/>
          <p:nvPr/>
        </p:nvSpPr>
        <p:spPr>
          <a:xfrm>
            <a:off x="3808226" y="1599070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89048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655</Words>
  <Application>Microsoft Macintosh PowerPoint</Application>
  <PresentationFormat>Widescreen</PresentationFormat>
  <Paragraphs>166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Proxima Nova Lt</vt:lpstr>
      <vt:lpstr>Proxima Nova Rg</vt:lpstr>
      <vt:lpstr>Calibri Light</vt:lpstr>
      <vt:lpstr>Gotham Medium</vt:lpstr>
      <vt:lpstr>Calibri</vt:lpstr>
      <vt:lpstr>Arial</vt:lpstr>
      <vt:lpstr>Office Theme</vt:lpstr>
      <vt:lpstr>INTRODUCTION TO THE SEMESTER LONG DESIGN PROJECT (SLDP)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SEMESTER LONG DESIGN PROJECT (SLDP)</dc:title>
  <dc:creator>Diya Mulay</dc:creator>
  <cp:lastModifiedBy>Daijah Etienne</cp:lastModifiedBy>
  <cp:revision>11</cp:revision>
  <dcterms:created xsi:type="dcterms:W3CDTF">2020-08-26T09:12:07Z</dcterms:created>
  <dcterms:modified xsi:type="dcterms:W3CDTF">2021-09-08T13:03:05Z</dcterms:modified>
</cp:coreProperties>
</file>